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960" r:id="rId2"/>
    <p:sldId id="987" r:id="rId3"/>
    <p:sldId id="258" r:id="rId4"/>
    <p:sldId id="259" r:id="rId5"/>
    <p:sldId id="260" r:id="rId6"/>
    <p:sldId id="261" r:id="rId7"/>
    <p:sldId id="262" r:id="rId8"/>
    <p:sldId id="263" r:id="rId9"/>
    <p:sldId id="264" r:id="rId10"/>
    <p:sldId id="9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70" d="100"/>
          <a:sy n="70" d="100"/>
        </p:scale>
        <p:origin x="5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D97AC-9446-44F4-9CB9-29021F90799C}"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5B1DC-52F4-4E0A-A53A-4123A4C7E4CB}" type="slidenum">
              <a:rPr lang="en-GB" smtClean="0"/>
              <a:t>‹#›</a:t>
            </a:fld>
            <a:endParaRPr lang="en-GB"/>
          </a:p>
        </p:txBody>
      </p:sp>
    </p:spTree>
    <p:extLst>
      <p:ext uri="{BB962C8B-B14F-4D97-AF65-F5344CB8AC3E}">
        <p14:creationId xmlns:p14="http://schemas.microsoft.com/office/powerpoint/2010/main" val="379385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7DEA2-2035-0F1D-867A-A6B36D19A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B3C8F-5E00-A194-4B11-77F0475B3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1BE49-0883-A5D8-D605-A5194647F0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CFD485-7E60-257F-7CDE-098A797A96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8EE5C-519B-4C06-9E53-4A0F490FB8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63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 daily allowance</a:t>
            </a:r>
          </a:p>
          <a:p>
            <a:r>
              <a:rPr lang="en-GB" dirty="0"/>
              <a:t>Simple- fast </a:t>
            </a:r>
            <a:r>
              <a:rPr lang="en-GB" dirty="0" err="1"/>
              <a:t>acticting</a:t>
            </a:r>
            <a:endParaRPr lang="en-GB" dirty="0"/>
          </a:p>
          <a:p>
            <a:r>
              <a:rPr lang="en-GB" dirty="0"/>
              <a:t>Complex- </a:t>
            </a:r>
            <a:r>
              <a:rPr lang="en-GB" dirty="0" err="1"/>
              <a:t>starha</a:t>
            </a:r>
            <a:r>
              <a:rPr lang="en-GB" dirty="0"/>
              <a:t> </a:t>
            </a:r>
            <a:r>
              <a:rPr lang="en-GB" dirty="0" err="1"/>
              <a:t>nd</a:t>
            </a:r>
            <a:r>
              <a:rPr lang="en-GB" dirty="0"/>
              <a:t> dietary fibre over time</a:t>
            </a:r>
          </a:p>
        </p:txBody>
      </p:sp>
      <p:sp>
        <p:nvSpPr>
          <p:cNvPr id="4" name="Slide Number Placeholder 3"/>
          <p:cNvSpPr>
            <a:spLocks noGrp="1"/>
          </p:cNvSpPr>
          <p:nvPr>
            <p:ph type="sldNum" sz="quarter" idx="5"/>
          </p:nvPr>
        </p:nvSpPr>
        <p:spPr/>
        <p:txBody>
          <a:bodyPr/>
          <a:lstStyle/>
          <a:p>
            <a:fld id="{C655B1DC-52F4-4E0A-A53A-4123A4C7E4CB}" type="slidenum">
              <a:rPr lang="en-GB" smtClean="0"/>
              <a:t>5</a:t>
            </a:fld>
            <a:endParaRPr lang="en-GB"/>
          </a:p>
        </p:txBody>
      </p:sp>
    </p:spTree>
    <p:extLst>
      <p:ext uri="{BB962C8B-B14F-4D97-AF65-F5344CB8AC3E}">
        <p14:creationId xmlns:p14="http://schemas.microsoft.com/office/powerpoint/2010/main" val="170147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12B32"/>
                </a:solidFill>
                <a:effectLst/>
                <a:latin typeface="Frutiger W01"/>
              </a:rPr>
              <a:t>Diverticular disease and diverticulitis are conditions that affect the large intestine (bowel), causing tummy (abdominal) pain and other symptoms. They're caused by small bulges or pouches in the walls of the intestine called diverticula.</a:t>
            </a:r>
            <a:endParaRPr lang="en-GB" dirty="0"/>
          </a:p>
        </p:txBody>
      </p:sp>
      <p:sp>
        <p:nvSpPr>
          <p:cNvPr id="4" name="Slide Number Placeholder 3"/>
          <p:cNvSpPr>
            <a:spLocks noGrp="1"/>
          </p:cNvSpPr>
          <p:nvPr>
            <p:ph type="sldNum" sz="quarter" idx="5"/>
          </p:nvPr>
        </p:nvSpPr>
        <p:spPr/>
        <p:txBody>
          <a:bodyPr/>
          <a:lstStyle/>
          <a:p>
            <a:fld id="{C655B1DC-52F4-4E0A-A53A-4123A4C7E4CB}" type="slidenum">
              <a:rPr lang="en-GB" smtClean="0"/>
              <a:t>7</a:t>
            </a:fld>
            <a:endParaRPr lang="en-GB"/>
          </a:p>
        </p:txBody>
      </p:sp>
    </p:spTree>
    <p:extLst>
      <p:ext uri="{BB962C8B-B14F-4D97-AF65-F5344CB8AC3E}">
        <p14:creationId xmlns:p14="http://schemas.microsoft.com/office/powerpoint/2010/main" val="418667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9338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421517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171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261717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144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58692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444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5289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591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27/03/2025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4930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09C96-B92E-4EB5-8B60-AF1D6FB5E44E}"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26723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09C96-B92E-4EB5-8B60-AF1D6FB5E44E}" type="datetimeFigureOut">
              <a:rPr lang="en-GB" smtClean="0"/>
              <a:t>27/03/2025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616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09C96-B92E-4EB5-8B60-AF1D6FB5E44E}" type="datetimeFigureOut">
              <a:rPr lang="en-GB" smtClean="0"/>
              <a:t>27/03/2025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9570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9C96-B92E-4EB5-8B60-AF1D6FB5E44E}" type="datetimeFigureOut">
              <a:rPr lang="en-GB" smtClean="0"/>
              <a:t>27/03/2025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85110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766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27/03/2025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86076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C09C96-B92E-4EB5-8B60-AF1D6FB5E44E}" type="datetimeFigureOut">
              <a:rPr lang="en-GB" smtClean="0"/>
              <a:t>27/03/2025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F3D54E-0929-46B9-82F7-20A49B710423}" type="slidenum">
              <a:rPr lang="en-GB" smtClean="0"/>
              <a:t>‹#›</a:t>
            </a:fld>
            <a:endParaRPr lang="en-GB"/>
          </a:p>
        </p:txBody>
      </p:sp>
    </p:spTree>
    <p:extLst>
      <p:ext uri="{BB962C8B-B14F-4D97-AF65-F5344CB8AC3E}">
        <p14:creationId xmlns:p14="http://schemas.microsoft.com/office/powerpoint/2010/main" val="195839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iabetes.org/nutrition/understanding-carbs/types-carbohydrate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hyperlink" Target="https://www.talkingdrugs.org/sugar-fat-addiction-is-junk-food-as-addictive-as-hard-drug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selfhack.com/blog/potato-starch-source-resistant-star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www.verywellfit.com/learn-about-dietary-fiber-250653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451B-1716-1258-F94B-B9E07EE7D29C}"/>
              </a:ext>
            </a:extLst>
          </p:cNvPr>
          <p:cNvSpPr>
            <a:spLocks noGrp="1"/>
          </p:cNvSpPr>
          <p:nvPr>
            <p:ph type="title"/>
          </p:nvPr>
        </p:nvSpPr>
        <p:spPr>
          <a:xfrm>
            <a:off x="79363" y="1285912"/>
            <a:ext cx="5813438" cy="3222171"/>
          </a:xfrm>
        </p:spPr>
        <p:txBody>
          <a:bodyPr>
            <a:normAutofit fontScale="90000"/>
          </a:bodyPr>
          <a:lstStyle/>
          <a:p>
            <a:r>
              <a:rPr kumimoji="0" lang="en-GB" sz="3100" b="1" i="0" u="sng" strike="noStrike" kern="1200" cap="none" spc="0" normalizeH="0" baseline="0" noProof="0" dirty="0">
                <a:ln>
                  <a:noFill/>
                </a:ln>
                <a:solidFill>
                  <a:srgbClr val="C00000"/>
                </a:solidFill>
                <a:effectLst/>
                <a:uLnTx/>
                <a:uFillTx/>
                <a:latin typeface="Dreaming Outloud Pro" panose="03050502040302030504" pitchFamily="66" charset="0"/>
                <a:ea typeface="+mn-ea"/>
                <a:cs typeface="Dreaming Outloud Pro" panose="03050502040302030504" pitchFamily="66" charset="0"/>
              </a:rPr>
              <a:t>Lesson </a:t>
            </a:r>
            <a:r>
              <a:rPr lang="en-GB" sz="3100" b="1" u="sng" dirty="0">
                <a:solidFill>
                  <a:srgbClr val="C00000"/>
                </a:solidFill>
                <a:latin typeface="Dreaming Outloud Pro" panose="03050502040302030504" pitchFamily="66" charset="0"/>
                <a:ea typeface="+mn-ea"/>
                <a:cs typeface="Dreaming Outloud Pro" panose="03050502040302030504" pitchFamily="66" charset="0"/>
              </a:rPr>
              <a:t>Intention</a:t>
            </a:r>
            <a:br>
              <a:rPr kumimoji="0" lang="en-US" sz="31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br>
            <a:r>
              <a:rPr kumimoji="0" lang="en-US" sz="31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t>Learning outcomes:</a:t>
            </a:r>
            <a:br>
              <a:rPr lang="en-US" sz="4000" b="0" i="0" u="none" strike="noStrike" kern="0" cap="none" spc="0" baseline="0" dirty="0">
                <a:solidFill>
                  <a:srgbClr val="000000"/>
                </a:solidFill>
                <a:uFillTx/>
                <a:latin typeface="Calibri"/>
                <a:cs typeface="Calibri"/>
              </a:rPr>
            </a:br>
            <a:r>
              <a:rPr kumimoji="0" lang="en-US" sz="28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t>Learning is successful when I </a:t>
            </a:r>
            <a:r>
              <a:rPr kumimoji="0" lang="en-US" sz="2800" b="1" i="0" u="sng" strike="noStrike" kern="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t>k</a:t>
            </a:r>
            <a:r>
              <a:rPr kumimoji="0" lang="en-US" sz="28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t>now:</a:t>
            </a:r>
            <a:br>
              <a:rPr kumimoji="0" lang="en-US" sz="28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br>
            <a:r>
              <a:rPr kumimoji="0" lang="en-US" sz="2800" b="1" i="0" u="sng"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t>-</a:t>
            </a:r>
            <a:r>
              <a:rPr lang="en-GB" sz="2800" dirty="0">
                <a:solidFill>
                  <a:schemeClr val="tx1"/>
                </a:solidFill>
                <a:latin typeface="Comic Sans MS" panose="030F0702030302020204" pitchFamily="66" charset="0"/>
              </a:rPr>
              <a:t>Recall information about carbohydrates</a:t>
            </a:r>
            <a:br>
              <a:rPr lang="en-GB" sz="2800" dirty="0">
                <a:solidFill>
                  <a:schemeClr val="tx1"/>
                </a:solidFill>
                <a:latin typeface="Comic Sans MS" panose="030F0702030302020204" pitchFamily="66" charset="0"/>
              </a:rPr>
            </a:br>
            <a:r>
              <a:rPr lang="en-GB" sz="2800" dirty="0">
                <a:solidFill>
                  <a:schemeClr val="tx1"/>
                </a:solidFill>
                <a:latin typeface="Comic Sans MS" panose="030F0702030302020204" pitchFamily="66" charset="0"/>
              </a:rPr>
              <a:t>-Address any misconceptions</a:t>
            </a:r>
            <a:br>
              <a:rPr lang="en-GB" sz="2800" dirty="0">
                <a:solidFill>
                  <a:schemeClr val="tx1"/>
                </a:solidFill>
                <a:latin typeface="Comic Sans MS" panose="030F0702030302020204" pitchFamily="66" charset="0"/>
              </a:rPr>
            </a:br>
            <a:r>
              <a:rPr lang="en-GB" sz="2800" dirty="0">
                <a:solidFill>
                  <a:schemeClr val="tx1"/>
                </a:solidFill>
                <a:latin typeface="Comic Sans MS" panose="030F0702030302020204" pitchFamily="66" charset="0"/>
              </a:rPr>
              <a:t>-Apply knowledge to exam questions</a:t>
            </a:r>
            <a:br>
              <a:rPr lang="en-GB" sz="2800" dirty="0">
                <a:latin typeface="Comic Sans MS" panose="030F0702030302020204" pitchFamily="66" charset="0"/>
              </a:rPr>
            </a:br>
            <a:br>
              <a:rPr kumimoji="0" lang="en-US" sz="2800" i="0" strike="noStrike" kern="1200" cap="none" spc="0" normalizeH="0" baseline="0" noProof="0" dirty="0">
                <a:ln>
                  <a:noFill/>
                </a:ln>
                <a:solidFill>
                  <a:srgbClr val="000000"/>
                </a:solidFill>
                <a:effectLst/>
                <a:uLnTx/>
                <a:uFillTx/>
                <a:latin typeface="Calibri"/>
                <a:ea typeface="+mn-ea"/>
                <a:cs typeface="+mn-cs"/>
              </a:rPr>
            </a:br>
            <a:br>
              <a:rPr lang="en-US" sz="2700" b="0" i="0" u="none" strike="noStrike" kern="1200" cap="none" spc="0" baseline="0" dirty="0">
                <a:solidFill>
                  <a:srgbClr val="000000"/>
                </a:solidFill>
                <a:uFillTx/>
                <a:latin typeface="Dreaming Outloud Pro" panose="03050502040302030504" pitchFamily="66" charset="0"/>
                <a:cs typeface="Dreaming Outloud Pro" panose="03050502040302030504" pitchFamily="66" charset="0"/>
              </a:rPr>
            </a:br>
            <a:br>
              <a:rPr lang="en-US" sz="2200" b="0" i="0" u="none" strike="noStrike" kern="0" cap="none" spc="0" baseline="0" dirty="0">
                <a:solidFill>
                  <a:srgbClr val="000000"/>
                </a:solidFill>
                <a:uFillTx/>
                <a:latin typeface="Dreaming Outloud Pro" panose="03050502040302030504" pitchFamily="66" charset="0"/>
                <a:cs typeface="Dreaming Outloud Pro" panose="03050502040302030504" pitchFamily="66" charset="0"/>
              </a:rPr>
            </a:br>
            <a:br>
              <a:rPr kumimoji="0" lang="en-US" sz="2200" i="0"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br>
            <a:br>
              <a:rPr kumimoji="0" lang="en-US" sz="2200" i="0" strike="noStrike" kern="1200" cap="none" spc="0" normalizeH="0" baseline="0" noProof="0" dirty="0">
                <a:ln>
                  <a:noFill/>
                </a:ln>
                <a:solidFill>
                  <a:srgbClr val="000000"/>
                </a:solidFill>
                <a:effectLst/>
                <a:uLnTx/>
                <a:uFillTx/>
                <a:latin typeface="Dreaming Outloud Pro" panose="03050502040302030504" pitchFamily="66" charset="0"/>
                <a:ea typeface="+mn-ea"/>
                <a:cs typeface="Dreaming Outloud Pro" panose="03050502040302030504" pitchFamily="66" charset="0"/>
              </a:rPr>
            </a:br>
            <a:br>
              <a:rPr lang="en-GB" sz="3600" dirty="0">
                <a:latin typeface="Arial" panose="020B0604020202020204" pitchFamily="34" charset="0"/>
                <a:cs typeface="Arial" panose="020B0604020202020204" pitchFamily="34" charset="0"/>
              </a:rPr>
            </a:br>
            <a:br>
              <a:rPr kumimoji="0" lang="en-GB" sz="3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b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b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GB" sz="2000" dirty="0">
              <a:latin typeface="Apple Boy BTN" panose="020C0904040107040205" pitchFamily="34" charset="0"/>
            </a:endParaRPr>
          </a:p>
        </p:txBody>
      </p:sp>
      <p:pic>
        <p:nvPicPr>
          <p:cNvPr id="5" name="Picture 4">
            <a:extLst>
              <a:ext uri="{FF2B5EF4-FFF2-40B4-BE49-F238E27FC236}">
                <a16:creationId xmlns:a16="http://schemas.microsoft.com/office/drawing/2014/main" id="{4CD76CAE-3707-E6AB-AEFE-5A9F331249F9}"/>
              </a:ext>
            </a:extLst>
          </p:cNvPr>
          <p:cNvPicPr>
            <a:picLocks noChangeAspect="1"/>
          </p:cNvPicPr>
          <p:nvPr/>
        </p:nvPicPr>
        <p:blipFill>
          <a:blip r:embed="rId2"/>
          <a:stretch>
            <a:fillRect/>
          </a:stretch>
        </p:blipFill>
        <p:spPr>
          <a:xfrm>
            <a:off x="1335677" y="4491989"/>
            <a:ext cx="9317447" cy="1727527"/>
          </a:xfrm>
          <a:prstGeom prst="rect">
            <a:avLst/>
          </a:prstGeom>
        </p:spPr>
      </p:pic>
      <p:pic>
        <p:nvPicPr>
          <p:cNvPr id="6" name="Picture 5">
            <a:extLst>
              <a:ext uri="{FF2B5EF4-FFF2-40B4-BE49-F238E27FC236}">
                <a16:creationId xmlns:a16="http://schemas.microsoft.com/office/drawing/2014/main" id="{D24AADDD-109C-4C16-43FF-DFD4576ED04B}"/>
              </a:ext>
            </a:extLst>
          </p:cNvPr>
          <p:cNvPicPr>
            <a:picLocks noChangeAspect="1"/>
          </p:cNvPicPr>
          <p:nvPr/>
        </p:nvPicPr>
        <p:blipFill>
          <a:blip r:embed="rId3"/>
          <a:stretch>
            <a:fillRect/>
          </a:stretch>
        </p:blipFill>
        <p:spPr>
          <a:xfrm>
            <a:off x="10653124" y="1233333"/>
            <a:ext cx="1320970" cy="1357091"/>
          </a:xfrm>
          <a:prstGeom prst="rect">
            <a:avLst/>
          </a:prstGeom>
        </p:spPr>
      </p:pic>
      <p:sp>
        <p:nvSpPr>
          <p:cNvPr id="4" name="TextBox 3">
            <a:extLst>
              <a:ext uri="{FF2B5EF4-FFF2-40B4-BE49-F238E27FC236}">
                <a16:creationId xmlns:a16="http://schemas.microsoft.com/office/drawing/2014/main" id="{E0840330-0345-E9F6-229F-BD053F99B032}"/>
              </a:ext>
            </a:extLst>
          </p:cNvPr>
          <p:cNvSpPr txBox="1"/>
          <p:nvPr/>
        </p:nvSpPr>
        <p:spPr>
          <a:xfrm>
            <a:off x="137380" y="286630"/>
            <a:ext cx="6631709" cy="584775"/>
          </a:xfrm>
          <a:prstGeom prst="rect">
            <a:avLst/>
          </a:prstGeom>
          <a:noFill/>
        </p:spPr>
        <p:txBody>
          <a:bodyPr wrap="square" rtlCol="0">
            <a:spAutoFit/>
          </a:bodyPr>
          <a:lstStyle/>
          <a:p>
            <a:r>
              <a:rPr lang="en-GB" sz="3200" u="sng" dirty="0">
                <a:latin typeface="Dreaming Outloud Pro" panose="03050502040302030504" pitchFamily="66" charset="0"/>
                <a:cs typeface="Dreaming Outloud Pro" panose="03050502040302030504" pitchFamily="66" charset="0"/>
              </a:rPr>
              <a:t>Macronutrients Carbohydrates- FNH</a:t>
            </a:r>
          </a:p>
        </p:txBody>
      </p:sp>
      <p:sp>
        <p:nvSpPr>
          <p:cNvPr id="8" name="TextBox 7">
            <a:extLst>
              <a:ext uri="{FF2B5EF4-FFF2-40B4-BE49-F238E27FC236}">
                <a16:creationId xmlns:a16="http://schemas.microsoft.com/office/drawing/2014/main" id="{BBC32EBB-9C9E-B0F5-16BB-B13A63C213E3}"/>
              </a:ext>
            </a:extLst>
          </p:cNvPr>
          <p:cNvSpPr txBox="1"/>
          <p:nvPr/>
        </p:nvSpPr>
        <p:spPr>
          <a:xfrm>
            <a:off x="7101444" y="286630"/>
            <a:ext cx="4953176" cy="523220"/>
          </a:xfrm>
          <a:prstGeom prst="rect">
            <a:avLst/>
          </a:prstGeom>
          <a:noFill/>
        </p:spPr>
        <p:txBody>
          <a:bodyPr wrap="square" rtlCol="0">
            <a:spAutoFit/>
          </a:bodyPr>
          <a:lstStyle/>
          <a:p>
            <a:r>
              <a:rPr lang="en-GB" sz="2800" u="sng" dirty="0">
                <a:latin typeface="Dreaming Outloud Pro" panose="03050502040302030504" pitchFamily="66" charset="0"/>
                <a:cs typeface="Dreaming Outloud Pro" panose="03050502040302030504" pitchFamily="66" charset="0"/>
              </a:rPr>
              <a:t>Friday 28</a:t>
            </a:r>
            <a:r>
              <a:rPr lang="en-GB" sz="2800" u="sng" baseline="30000" dirty="0">
                <a:latin typeface="Dreaming Outloud Pro" panose="03050502040302030504" pitchFamily="66" charset="0"/>
                <a:cs typeface="Dreaming Outloud Pro" panose="03050502040302030504" pitchFamily="66" charset="0"/>
              </a:rPr>
              <a:t>th</a:t>
            </a:r>
            <a:r>
              <a:rPr lang="en-GB" sz="2800" u="sng" dirty="0">
                <a:latin typeface="Dreaming Outloud Pro" panose="03050502040302030504" pitchFamily="66" charset="0"/>
                <a:cs typeface="Dreaming Outloud Pro" panose="03050502040302030504" pitchFamily="66" charset="0"/>
              </a:rPr>
              <a:t> March 2025 </a:t>
            </a:r>
          </a:p>
        </p:txBody>
      </p:sp>
    </p:spTree>
    <p:extLst>
      <p:ext uri="{BB962C8B-B14F-4D97-AF65-F5344CB8AC3E}">
        <p14:creationId xmlns:p14="http://schemas.microsoft.com/office/powerpoint/2010/main" val="165713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4391C-AE34-FF19-6D84-1DC3656AD0DD}"/>
              </a:ext>
            </a:extLst>
          </p:cNvPr>
          <p:cNvPicPr>
            <a:picLocks noChangeAspect="1"/>
          </p:cNvPicPr>
          <p:nvPr/>
        </p:nvPicPr>
        <p:blipFill>
          <a:blip r:embed="rId2"/>
          <a:stretch>
            <a:fillRect/>
          </a:stretch>
        </p:blipFill>
        <p:spPr>
          <a:xfrm>
            <a:off x="1801368" y="323891"/>
            <a:ext cx="8746972" cy="5859084"/>
          </a:xfrm>
          <a:prstGeom prst="rect">
            <a:avLst/>
          </a:prstGeom>
        </p:spPr>
      </p:pic>
    </p:spTree>
    <p:extLst>
      <p:ext uri="{BB962C8B-B14F-4D97-AF65-F5344CB8AC3E}">
        <p14:creationId xmlns:p14="http://schemas.microsoft.com/office/powerpoint/2010/main" val="170740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54C1-EC49-E00F-CF3D-DB65915DC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DF67D-2864-6069-074F-2A79363275BC}"/>
              </a:ext>
            </a:extLst>
          </p:cNvPr>
          <p:cNvSpPr>
            <a:spLocks noGrp="1"/>
          </p:cNvSpPr>
          <p:nvPr>
            <p:ph type="title"/>
          </p:nvPr>
        </p:nvSpPr>
        <p:spPr>
          <a:xfrm>
            <a:off x="426720" y="1"/>
            <a:ext cx="8456024" cy="2899954"/>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GB" sz="3000" b="1" i="0" u="sng" strike="noStrike" kern="1200" cap="none" spc="0" normalizeH="0" baseline="0" noProof="0" dirty="0">
                <a:ln>
                  <a:noFill/>
                </a:ln>
                <a:solidFill>
                  <a:srgbClr val="BC0000"/>
                </a:solidFill>
                <a:effectLst/>
                <a:uLnTx/>
                <a:uFillTx/>
                <a:latin typeface="Calibri" panose="020F0502020204030204"/>
                <a:ea typeface="+mn-ea"/>
                <a:cs typeface="+mn-cs"/>
              </a:rPr>
              <a:t>Lesson Entrance</a:t>
            </a:r>
            <a:b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0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Straight to your seat and sit down in silence</a:t>
            </a:r>
            <a:br>
              <a:rPr kumimoji="0" lang="en-GB" sz="3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3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30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Get desk ready</a:t>
            </a:r>
            <a:br>
              <a:rPr kumimoji="0" lang="en-GB" sz="30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30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Write title and date</a:t>
            </a:r>
            <a:br>
              <a:rPr kumimoji="0" lang="en-GB" sz="3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en-GB" sz="3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GB" sz="30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Prepare for retrieval activity</a:t>
            </a:r>
            <a:br>
              <a:rPr kumimoji="0" lang="en-GB" sz="3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br>
            <a:endParaRPr lang="en-GB" sz="2000" dirty="0">
              <a:latin typeface="Apple Boy BTN" panose="020C0904040107040205" pitchFamily="34" charset="0"/>
            </a:endParaRPr>
          </a:p>
        </p:txBody>
      </p:sp>
      <p:pic>
        <p:nvPicPr>
          <p:cNvPr id="4" name="Picture 3">
            <a:extLst>
              <a:ext uri="{FF2B5EF4-FFF2-40B4-BE49-F238E27FC236}">
                <a16:creationId xmlns:a16="http://schemas.microsoft.com/office/drawing/2014/main" id="{4B0462EC-3E8B-4C55-9895-DD0CF59E0017}"/>
              </a:ext>
            </a:extLst>
          </p:cNvPr>
          <p:cNvPicPr>
            <a:picLocks noChangeAspect="1"/>
          </p:cNvPicPr>
          <p:nvPr/>
        </p:nvPicPr>
        <p:blipFill>
          <a:blip r:embed="rId3"/>
          <a:stretch>
            <a:fillRect/>
          </a:stretch>
        </p:blipFill>
        <p:spPr>
          <a:xfrm>
            <a:off x="7947747" y="1069789"/>
            <a:ext cx="2859999" cy="2830286"/>
          </a:xfrm>
          <a:prstGeom prst="rect">
            <a:avLst/>
          </a:prstGeom>
        </p:spPr>
      </p:pic>
      <p:sp>
        <p:nvSpPr>
          <p:cNvPr id="7" name="TextBox 6">
            <a:extLst>
              <a:ext uri="{FF2B5EF4-FFF2-40B4-BE49-F238E27FC236}">
                <a16:creationId xmlns:a16="http://schemas.microsoft.com/office/drawing/2014/main" id="{34407EDC-76FD-624B-321F-3C89D94D34CB}"/>
              </a:ext>
            </a:extLst>
          </p:cNvPr>
          <p:cNvSpPr txBox="1"/>
          <p:nvPr/>
        </p:nvSpPr>
        <p:spPr>
          <a:xfrm>
            <a:off x="426720" y="2682240"/>
            <a:ext cx="800317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sng" strike="noStrike" kern="1200" cap="none" spc="0" normalizeH="0" baseline="0" noProof="0" dirty="0">
                <a:ln>
                  <a:noFill/>
                </a:ln>
                <a:solidFill>
                  <a:srgbClr val="073EB9"/>
                </a:solidFill>
                <a:effectLst/>
                <a:uLnTx/>
                <a:uFillTx/>
                <a:latin typeface="Calibri" panose="020F0502020204030204"/>
                <a:ea typeface="+mn-ea"/>
                <a:cs typeface="+mn-cs"/>
              </a:rPr>
              <a:t>Do now - retrieval activity-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7234A88-63DA-8232-0810-46C4CA445577}"/>
              </a:ext>
            </a:extLst>
          </p:cNvPr>
          <p:cNvPicPr>
            <a:picLocks noChangeAspect="1"/>
          </p:cNvPicPr>
          <p:nvPr/>
        </p:nvPicPr>
        <p:blipFill>
          <a:blip r:embed="rId4"/>
          <a:stretch>
            <a:fillRect/>
          </a:stretch>
        </p:blipFill>
        <p:spPr>
          <a:xfrm>
            <a:off x="8213807" y="4071421"/>
            <a:ext cx="2327880" cy="2040051"/>
          </a:xfrm>
          <a:prstGeom prst="rect">
            <a:avLst/>
          </a:prstGeom>
        </p:spPr>
      </p:pic>
      <p:sp>
        <p:nvSpPr>
          <p:cNvPr id="3" name="Content Placeholder 2">
            <a:extLst>
              <a:ext uri="{FF2B5EF4-FFF2-40B4-BE49-F238E27FC236}">
                <a16:creationId xmlns:a16="http://schemas.microsoft.com/office/drawing/2014/main" id="{1D5E7956-811D-A010-33E1-E102B289426A}"/>
              </a:ext>
            </a:extLst>
          </p:cNvPr>
          <p:cNvSpPr>
            <a:spLocks noGrp="1"/>
          </p:cNvSpPr>
          <p:nvPr>
            <p:ph idx="1"/>
          </p:nvPr>
        </p:nvSpPr>
        <p:spPr>
          <a:xfrm>
            <a:off x="576071" y="3300984"/>
            <a:ext cx="9720453" cy="2740378"/>
          </a:xfrm>
        </p:spPr>
        <p:txBody>
          <a:bodyPr>
            <a:normAutofit fontScale="77500" lnSpcReduction="20000"/>
          </a:bodyPr>
          <a:lstStyle/>
          <a:p>
            <a:pPr marL="514350" indent="-514350">
              <a:lnSpc>
                <a:spcPct val="150000"/>
              </a:lnSpc>
              <a:buAutoNum type="arabicPeriod"/>
            </a:pPr>
            <a:r>
              <a:rPr lang="en-GB" sz="2400" dirty="0">
                <a:latin typeface="Comic Sans MS" panose="030F0702030302020204" pitchFamily="66" charset="0"/>
              </a:rPr>
              <a:t>Dietary fibre helps to lower blood cholesterol levels?                                             True/ False [1 mark]</a:t>
            </a:r>
          </a:p>
          <a:p>
            <a:pPr marL="514350" indent="-514350">
              <a:lnSpc>
                <a:spcPct val="150000"/>
              </a:lnSpc>
              <a:buAutoNum type="arabicPeriod"/>
            </a:pPr>
            <a:r>
              <a:rPr lang="en-GB" sz="2400" dirty="0">
                <a:latin typeface="Comic Sans MS" panose="030F0702030302020204" pitchFamily="66" charset="0"/>
              </a:rPr>
              <a:t>Dietary fibre can help to prevent diverticulitis?                                             True/False [1 mark]</a:t>
            </a:r>
          </a:p>
          <a:p>
            <a:pPr marL="514350" indent="-514350">
              <a:lnSpc>
                <a:spcPct val="150000"/>
              </a:lnSpc>
              <a:buAutoNum type="arabicPeriod"/>
            </a:pPr>
            <a:r>
              <a:rPr lang="en-GB" sz="2400" dirty="0">
                <a:latin typeface="Comic Sans MS" panose="030F0702030302020204" pitchFamily="66" charset="0"/>
              </a:rPr>
              <a:t>Identify three sources of dietary fibre [3 marks]</a:t>
            </a:r>
          </a:p>
          <a:p>
            <a:pPr marL="514350" indent="-514350">
              <a:lnSpc>
                <a:spcPct val="150000"/>
              </a:lnSpc>
              <a:buAutoNum type="arabicPeriod"/>
            </a:pPr>
            <a:r>
              <a:rPr lang="en-GB" sz="2400" dirty="0">
                <a:latin typeface="Comic Sans MS" panose="030F0702030302020204" pitchFamily="66" charset="0"/>
              </a:rPr>
              <a:t>Define what a ‘monosaccharide’ is. [1 mark]</a:t>
            </a:r>
          </a:p>
          <a:p>
            <a:pPr marL="0" indent="0">
              <a:lnSpc>
                <a:spcPct val="150000"/>
              </a:lnSpc>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38451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E0A6-08CE-4AE7-9A6C-92C52E7CCCA5}"/>
              </a:ext>
            </a:extLst>
          </p:cNvPr>
          <p:cNvSpPr>
            <a:spLocks noGrp="1"/>
          </p:cNvSpPr>
          <p:nvPr>
            <p:ph type="title"/>
          </p:nvPr>
        </p:nvSpPr>
        <p:spPr>
          <a:xfrm>
            <a:off x="333375" y="365125"/>
            <a:ext cx="8801100" cy="1325563"/>
          </a:xfrm>
        </p:spPr>
        <p:txBody>
          <a:bodyPr/>
          <a:lstStyle/>
          <a:p>
            <a:r>
              <a:rPr lang="en-GB" dirty="0">
                <a:latin typeface="Comic Sans MS" panose="030F0702030302020204" pitchFamily="66" charset="0"/>
              </a:rPr>
              <a:t>Starter- Question 5, write out and identify the correct information</a:t>
            </a:r>
          </a:p>
        </p:txBody>
      </p:sp>
      <p:pic>
        <p:nvPicPr>
          <p:cNvPr id="5" name="Picture 4">
            <a:extLst>
              <a:ext uri="{FF2B5EF4-FFF2-40B4-BE49-F238E27FC236}">
                <a16:creationId xmlns:a16="http://schemas.microsoft.com/office/drawing/2014/main" id="{82DF4316-510D-4026-A04A-7396A282E437}"/>
              </a:ext>
            </a:extLst>
          </p:cNvPr>
          <p:cNvPicPr>
            <a:picLocks noChangeAspect="1"/>
          </p:cNvPicPr>
          <p:nvPr/>
        </p:nvPicPr>
        <p:blipFill>
          <a:blip r:embed="rId2"/>
          <a:stretch>
            <a:fillRect/>
          </a:stretch>
        </p:blipFill>
        <p:spPr>
          <a:xfrm>
            <a:off x="600575" y="1690688"/>
            <a:ext cx="8209144" cy="4802187"/>
          </a:xfrm>
          <a:prstGeom prst="rect">
            <a:avLst/>
          </a:prstGeom>
        </p:spPr>
      </p:pic>
    </p:spTree>
    <p:extLst>
      <p:ext uri="{BB962C8B-B14F-4D97-AF65-F5344CB8AC3E}">
        <p14:creationId xmlns:p14="http://schemas.microsoft.com/office/powerpoint/2010/main" val="354701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BAB8-11D0-4F3B-82B3-7837BD482ACA}"/>
              </a:ext>
            </a:extLst>
          </p:cNvPr>
          <p:cNvSpPr>
            <a:spLocks noGrp="1"/>
          </p:cNvSpPr>
          <p:nvPr>
            <p:ph type="title"/>
          </p:nvPr>
        </p:nvSpPr>
        <p:spPr/>
        <p:txBody>
          <a:bodyPr/>
          <a:lstStyle/>
          <a:p>
            <a:r>
              <a:rPr lang="en-GB" dirty="0">
                <a:latin typeface="Comic Sans MS" panose="030F0702030302020204" pitchFamily="66" charset="0"/>
              </a:rPr>
              <a:t>Revisiting Carbohydrates</a:t>
            </a:r>
          </a:p>
        </p:txBody>
      </p:sp>
      <p:sp>
        <p:nvSpPr>
          <p:cNvPr id="3" name="Content Placeholder 2">
            <a:extLst>
              <a:ext uri="{FF2B5EF4-FFF2-40B4-BE49-F238E27FC236}">
                <a16:creationId xmlns:a16="http://schemas.microsoft.com/office/drawing/2014/main" id="{BE07C4F5-28EA-45CE-8D6A-706795D5B106}"/>
              </a:ext>
            </a:extLst>
          </p:cNvPr>
          <p:cNvSpPr>
            <a:spLocks noGrp="1"/>
          </p:cNvSpPr>
          <p:nvPr>
            <p:ph idx="1"/>
          </p:nvPr>
        </p:nvSpPr>
        <p:spPr>
          <a:xfrm>
            <a:off x="677334" y="1800225"/>
            <a:ext cx="9495366" cy="4241137"/>
          </a:xfrm>
        </p:spPr>
        <p:txBody>
          <a:bodyPr>
            <a:normAutofit fontScale="92500"/>
          </a:bodyPr>
          <a:lstStyle/>
          <a:p>
            <a:pPr>
              <a:lnSpc>
                <a:spcPct val="150000"/>
              </a:lnSpc>
            </a:pPr>
            <a:r>
              <a:rPr lang="en-GB" sz="2400" dirty="0">
                <a:latin typeface="Comic Sans MS" panose="030F0702030302020204" pitchFamily="66" charset="0"/>
              </a:rPr>
              <a:t>Functions- main energy source, ‘protein sparer’ </a:t>
            </a:r>
          </a:p>
          <a:p>
            <a:pPr>
              <a:lnSpc>
                <a:spcPct val="150000"/>
              </a:lnSpc>
            </a:pPr>
            <a:r>
              <a:rPr lang="en-GB" sz="2400" dirty="0">
                <a:latin typeface="Comic Sans MS" panose="030F0702030302020204" pitchFamily="66" charset="0"/>
              </a:rPr>
              <a:t>Sources-	sugars (simple, mono and disaccharides, fast acting)</a:t>
            </a:r>
          </a:p>
          <a:p>
            <a:pPr marL="0" indent="0">
              <a:lnSpc>
                <a:spcPct val="150000"/>
              </a:lnSpc>
              <a:buNone/>
            </a:pPr>
            <a:r>
              <a:rPr lang="en-GB" sz="2400" dirty="0">
                <a:latin typeface="Comic Sans MS" panose="030F0702030302020204" pitchFamily="66" charset="0"/>
              </a:rPr>
              <a:t>				starches (polysaccharides, energy over time)</a:t>
            </a:r>
          </a:p>
          <a:p>
            <a:pPr marL="0" indent="0">
              <a:lnSpc>
                <a:spcPct val="150000"/>
              </a:lnSpc>
              <a:buNone/>
            </a:pPr>
            <a:r>
              <a:rPr lang="en-GB" sz="2400" dirty="0">
                <a:latin typeface="Comic Sans MS" panose="030F0702030302020204" pitchFamily="66" charset="0"/>
              </a:rPr>
              <a:t>				dietary fibre (polysaccharide- cell walls of veg/cereals)</a:t>
            </a:r>
          </a:p>
          <a:p>
            <a:pPr>
              <a:lnSpc>
                <a:spcPct val="150000"/>
              </a:lnSpc>
            </a:pPr>
            <a:r>
              <a:rPr lang="en-GB" sz="2400" dirty="0">
                <a:latin typeface="Comic Sans MS" panose="030F0702030302020204" pitchFamily="66" charset="0"/>
              </a:rPr>
              <a:t>Excess- 	tooth decay, obesity</a:t>
            </a:r>
          </a:p>
          <a:p>
            <a:pPr>
              <a:lnSpc>
                <a:spcPct val="150000"/>
              </a:lnSpc>
            </a:pPr>
            <a:r>
              <a:rPr lang="en-GB" sz="2400" dirty="0">
                <a:latin typeface="Comic Sans MS" panose="030F0702030302020204" pitchFamily="66" charset="0"/>
              </a:rPr>
              <a:t>Deficiency- weight loss, constipation, increased risk of bowel cancer </a:t>
            </a:r>
          </a:p>
          <a:p>
            <a:pPr lvl="4">
              <a:lnSpc>
                <a:spcPct val="150000"/>
              </a:lnSpc>
            </a:pPr>
            <a:endParaRPr lang="en-GB" sz="1600" dirty="0">
              <a:latin typeface="Comic Sans MS" panose="030F0702030302020204" pitchFamily="66" charset="0"/>
            </a:endParaRPr>
          </a:p>
          <a:p>
            <a:pPr lvl="3">
              <a:lnSpc>
                <a:spcPct val="150000"/>
              </a:lnSpc>
            </a:pPr>
            <a:endParaRPr lang="en-GB" sz="1600" dirty="0">
              <a:latin typeface="Comic Sans MS" panose="030F0702030302020204" pitchFamily="66" charset="0"/>
            </a:endParaRPr>
          </a:p>
          <a:p>
            <a:pPr>
              <a:lnSpc>
                <a:spcPct val="150000"/>
              </a:lnSpc>
            </a:pPr>
            <a:endParaRPr lang="en-GB" sz="2400" dirty="0">
              <a:latin typeface="Comic Sans MS" panose="030F0702030302020204" pitchFamily="66" charset="0"/>
            </a:endParaRPr>
          </a:p>
        </p:txBody>
      </p:sp>
      <p:pic>
        <p:nvPicPr>
          <p:cNvPr id="5" name="Picture 4">
            <a:extLst>
              <a:ext uri="{FF2B5EF4-FFF2-40B4-BE49-F238E27FC236}">
                <a16:creationId xmlns:a16="http://schemas.microsoft.com/office/drawing/2014/main" id="{B5B12518-9338-4AE5-A02D-8F9947EE0A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4002" y="198437"/>
            <a:ext cx="2652106" cy="2352675"/>
          </a:xfrm>
          <a:prstGeom prst="rect">
            <a:avLst/>
          </a:prstGeom>
          <a:ln>
            <a:noFill/>
          </a:ln>
          <a:effectLst>
            <a:softEdge rad="112500"/>
          </a:effectLst>
        </p:spPr>
      </p:pic>
      <p:pic>
        <p:nvPicPr>
          <p:cNvPr id="4" name="Picture 3">
            <a:extLst>
              <a:ext uri="{FF2B5EF4-FFF2-40B4-BE49-F238E27FC236}">
                <a16:creationId xmlns:a16="http://schemas.microsoft.com/office/drawing/2014/main" id="{A51ED0BF-31C4-F451-E6FA-62F6C4000A6F}"/>
              </a:ext>
            </a:extLst>
          </p:cNvPr>
          <p:cNvPicPr>
            <a:picLocks noChangeAspect="1"/>
          </p:cNvPicPr>
          <p:nvPr/>
        </p:nvPicPr>
        <p:blipFill>
          <a:blip r:embed="rId4"/>
          <a:stretch>
            <a:fillRect/>
          </a:stretch>
        </p:blipFill>
        <p:spPr>
          <a:xfrm>
            <a:off x="10265497" y="5178107"/>
            <a:ext cx="1926503" cy="1481456"/>
          </a:xfrm>
          <a:prstGeom prst="rect">
            <a:avLst/>
          </a:prstGeom>
        </p:spPr>
      </p:pic>
    </p:spTree>
    <p:extLst>
      <p:ext uri="{BB962C8B-B14F-4D97-AF65-F5344CB8AC3E}">
        <p14:creationId xmlns:p14="http://schemas.microsoft.com/office/powerpoint/2010/main" val="95082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p:txBody>
          <a:bodyPr/>
          <a:lstStyle/>
          <a:p>
            <a:r>
              <a:rPr lang="en-GB" dirty="0">
                <a:latin typeface="Comic Sans MS" panose="030F0702030302020204" pitchFamily="66" charset="0"/>
              </a:rPr>
              <a:t>In depth look- Sugars</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677334" y="1400175"/>
            <a:ext cx="8596668" cy="4991100"/>
          </a:xfrm>
        </p:spPr>
        <p:txBody>
          <a:bodyPr>
            <a:normAutofit/>
          </a:bodyPr>
          <a:lstStyle/>
          <a:p>
            <a:pPr>
              <a:lnSpc>
                <a:spcPct val="150000"/>
              </a:lnSpc>
            </a:pPr>
            <a:r>
              <a:rPr lang="en-GB" dirty="0">
                <a:latin typeface="Comic Sans MS" panose="030F0702030302020204" pitchFamily="66" charset="0"/>
              </a:rPr>
              <a:t>Easily broken down by the body</a:t>
            </a:r>
          </a:p>
          <a:p>
            <a:pPr>
              <a:lnSpc>
                <a:spcPct val="150000"/>
              </a:lnSpc>
            </a:pPr>
            <a:r>
              <a:rPr lang="en-GB" dirty="0">
                <a:latin typeface="Comic Sans MS" panose="030F0702030302020204" pitchFamily="66" charset="0"/>
              </a:rPr>
              <a:t>Simple sugars- monosaccharides</a:t>
            </a:r>
            <a:r>
              <a:rPr lang="en-GB" dirty="0">
                <a:latin typeface="Comic Sans MS" panose="030F0702030302020204" pitchFamily="66" charset="0"/>
                <a:sym typeface="Wingdings" panose="05000000000000000000" pitchFamily="2" charset="2"/>
              </a:rPr>
              <a:t> glucose (fruits and veg) and fructose (fruits and honey)</a:t>
            </a:r>
          </a:p>
          <a:p>
            <a:pPr>
              <a:lnSpc>
                <a:spcPct val="150000"/>
              </a:lnSpc>
            </a:pPr>
            <a:r>
              <a:rPr lang="en-GB" dirty="0">
                <a:latin typeface="Comic Sans MS" panose="030F0702030302020204" pitchFamily="66" charset="0"/>
                <a:sym typeface="Wingdings" panose="05000000000000000000" pitchFamily="2" charset="2"/>
              </a:rPr>
              <a:t>‘Double sugars’- disaccharides sucrose(table sugar), lactose (milk), maltose (cereals, beer)</a:t>
            </a:r>
          </a:p>
          <a:p>
            <a:pPr>
              <a:lnSpc>
                <a:spcPct val="150000"/>
              </a:lnSpc>
            </a:pPr>
            <a:endParaRPr lang="en-GB" sz="100" dirty="0">
              <a:latin typeface="Comic Sans MS" panose="030F0702030302020204" pitchFamily="66" charset="0"/>
              <a:sym typeface="Wingdings" panose="05000000000000000000" pitchFamily="2" charset="2"/>
            </a:endParaRPr>
          </a:p>
          <a:p>
            <a:pPr marL="0" indent="0">
              <a:lnSpc>
                <a:spcPct val="150000"/>
              </a:lnSpc>
              <a:buNone/>
            </a:pPr>
            <a:r>
              <a:rPr lang="en-GB" dirty="0">
                <a:latin typeface="Comic Sans MS" panose="030F0702030302020204" pitchFamily="66" charset="0"/>
                <a:sym typeface="Wingdings" panose="05000000000000000000" pitchFamily="2" charset="2"/>
              </a:rPr>
              <a:t>Free sugars-</a:t>
            </a:r>
          </a:p>
          <a:p>
            <a:pPr marL="0" indent="0">
              <a:lnSpc>
                <a:spcPct val="150000"/>
              </a:lnSpc>
              <a:buNone/>
            </a:pPr>
            <a:r>
              <a:rPr lang="en-GB" dirty="0">
                <a:latin typeface="Comic Sans MS" panose="030F0702030302020204" pitchFamily="66" charset="0"/>
                <a:sym typeface="Wingdings" panose="05000000000000000000" pitchFamily="2" charset="2"/>
              </a:rPr>
              <a:t>Sugar added to food or found OUTSIDE cell structures= free sugars (usually processed, includes honey and unsweetened fruit juice)</a:t>
            </a:r>
          </a:p>
          <a:p>
            <a:pPr marL="0" indent="0">
              <a:lnSpc>
                <a:spcPct val="150000"/>
              </a:lnSpc>
              <a:buNone/>
            </a:pPr>
            <a:r>
              <a:rPr lang="en-GB" dirty="0">
                <a:latin typeface="Comic Sans MS" panose="030F0702030302020204" pitchFamily="66" charset="0"/>
                <a:sym typeface="Wingdings" panose="05000000000000000000" pitchFamily="2" charset="2"/>
              </a:rPr>
              <a:t>Sugar- needed for energy, NO NUTRIENTS. Should be restricted to 5% of RDA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AB414FD0-AE4B-4BEB-A25C-91584A6EAD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72625" y="1924513"/>
            <a:ext cx="2400509" cy="2877014"/>
          </a:xfrm>
          <a:prstGeom prst="rect">
            <a:avLst/>
          </a:prstGeom>
          <a:ln>
            <a:noFill/>
          </a:ln>
          <a:effectLst>
            <a:softEdge rad="112500"/>
          </a:effectLst>
        </p:spPr>
      </p:pic>
      <p:pic>
        <p:nvPicPr>
          <p:cNvPr id="4" name="Picture 3">
            <a:extLst>
              <a:ext uri="{FF2B5EF4-FFF2-40B4-BE49-F238E27FC236}">
                <a16:creationId xmlns:a16="http://schemas.microsoft.com/office/drawing/2014/main" id="{20142979-ECFB-0BA3-2040-B7E86ACDBD94}"/>
              </a:ext>
            </a:extLst>
          </p:cNvPr>
          <p:cNvPicPr>
            <a:picLocks noChangeAspect="1"/>
          </p:cNvPicPr>
          <p:nvPr/>
        </p:nvPicPr>
        <p:blipFill>
          <a:blip r:embed="rId5"/>
          <a:stretch>
            <a:fillRect/>
          </a:stretch>
        </p:blipFill>
        <p:spPr>
          <a:xfrm>
            <a:off x="9966005" y="5249317"/>
            <a:ext cx="1926503" cy="1481456"/>
          </a:xfrm>
          <a:prstGeom prst="rect">
            <a:avLst/>
          </a:prstGeom>
        </p:spPr>
      </p:pic>
      <p:pic>
        <p:nvPicPr>
          <p:cNvPr id="6" name="Picture 5">
            <a:extLst>
              <a:ext uri="{FF2B5EF4-FFF2-40B4-BE49-F238E27FC236}">
                <a16:creationId xmlns:a16="http://schemas.microsoft.com/office/drawing/2014/main" id="{1B451676-EEFD-A7BF-0CCE-EB1D0753611B}"/>
              </a:ext>
            </a:extLst>
          </p:cNvPr>
          <p:cNvPicPr>
            <a:picLocks noChangeAspect="1"/>
          </p:cNvPicPr>
          <p:nvPr/>
        </p:nvPicPr>
        <p:blipFill>
          <a:blip r:embed="rId6"/>
          <a:stretch>
            <a:fillRect/>
          </a:stretch>
        </p:blipFill>
        <p:spPr>
          <a:xfrm>
            <a:off x="9203952" y="104435"/>
            <a:ext cx="2688556" cy="1800906"/>
          </a:xfrm>
          <a:prstGeom prst="rect">
            <a:avLst/>
          </a:prstGeom>
        </p:spPr>
      </p:pic>
    </p:spTree>
    <p:extLst>
      <p:ext uri="{BB962C8B-B14F-4D97-AF65-F5344CB8AC3E}">
        <p14:creationId xmlns:p14="http://schemas.microsoft.com/office/powerpoint/2010/main" val="121373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989768" y="609600"/>
            <a:ext cx="5498361" cy="1320800"/>
          </a:xfrm>
        </p:spPr>
        <p:txBody>
          <a:bodyPr anchor="ctr">
            <a:normAutofit/>
          </a:bodyPr>
          <a:lstStyle/>
          <a:p>
            <a:r>
              <a:rPr lang="en-GB" dirty="0">
                <a:latin typeface="Comic Sans MS" panose="030F0702030302020204" pitchFamily="66" charset="0"/>
              </a:rPr>
              <a:t>In depth look- Starches</a:t>
            </a:r>
          </a:p>
        </p:txBody>
      </p:sp>
      <p:sp>
        <p:nvSpPr>
          <p:cNvPr id="12" name="Isosceles Triangle 11">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A4133">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989770" y="1724213"/>
            <a:ext cx="6793516" cy="4317150"/>
          </a:xfrm>
        </p:spPr>
        <p:txBody>
          <a:bodyPr>
            <a:normAutofit/>
          </a:bodyPr>
          <a:lstStyle/>
          <a:p>
            <a:pPr>
              <a:lnSpc>
                <a:spcPct val="90000"/>
              </a:lnSpc>
            </a:pPr>
            <a:r>
              <a:rPr lang="en-GB" sz="2000" dirty="0">
                <a:latin typeface="Comic Sans MS" panose="030F0702030302020204" pitchFamily="66" charset="0"/>
              </a:rPr>
              <a:t>Complex carbohydrates= polysaccharides </a:t>
            </a:r>
          </a:p>
          <a:p>
            <a:pPr>
              <a:lnSpc>
                <a:spcPct val="90000"/>
              </a:lnSpc>
            </a:pPr>
            <a:r>
              <a:rPr lang="en-GB" sz="2000" dirty="0">
                <a:latin typeface="Comic Sans MS" panose="030F0702030302020204" pitchFamily="66" charset="0"/>
              </a:rPr>
              <a:t>Starch- found in plants (size and shape of starch is different in each plant)</a:t>
            </a:r>
          </a:p>
          <a:p>
            <a:pPr>
              <a:lnSpc>
                <a:spcPct val="90000"/>
              </a:lnSpc>
            </a:pPr>
            <a:r>
              <a:rPr lang="en-GB" sz="2000" dirty="0">
                <a:latin typeface="Comic Sans MS" panose="030F0702030302020204" pitchFamily="66" charset="0"/>
              </a:rPr>
              <a:t>Pectin – found in some fruits, forms gel in water (jam)</a:t>
            </a:r>
          </a:p>
          <a:p>
            <a:pPr>
              <a:lnSpc>
                <a:spcPct val="90000"/>
              </a:lnSpc>
            </a:pPr>
            <a:r>
              <a:rPr lang="en-GB" sz="2000" dirty="0">
                <a:latin typeface="Comic Sans MS" panose="030F0702030302020204" pitchFamily="66" charset="0"/>
              </a:rPr>
              <a:t>Glycogen- made from glucose BY HUMANS- stored in muscle as energy reserve</a:t>
            </a:r>
          </a:p>
          <a:p>
            <a:pPr>
              <a:lnSpc>
                <a:spcPct val="90000"/>
              </a:lnSpc>
            </a:pPr>
            <a:endParaRPr lang="en-GB" sz="2000" dirty="0">
              <a:latin typeface="Comic Sans MS" panose="030F0702030302020204" pitchFamily="66" charset="0"/>
            </a:endParaRPr>
          </a:p>
          <a:p>
            <a:pPr>
              <a:lnSpc>
                <a:spcPct val="90000"/>
              </a:lnSpc>
            </a:pPr>
            <a:r>
              <a:rPr lang="en-GB" sz="2000" dirty="0">
                <a:latin typeface="Comic Sans MS" panose="030F0702030302020204" pitchFamily="66" charset="0"/>
              </a:rPr>
              <a:t>Sources- root veg, cereals and cereal products.</a:t>
            </a:r>
          </a:p>
          <a:p>
            <a:pPr>
              <a:lnSpc>
                <a:spcPct val="90000"/>
              </a:lnSpc>
            </a:pPr>
            <a:r>
              <a:rPr lang="en-GB" sz="2000" dirty="0">
                <a:latin typeface="Comic Sans MS" panose="030F0702030302020204" pitchFamily="66" charset="0"/>
              </a:rPr>
              <a:t>RDA- 50% of total food energy from carbs, 45% starches, milk sugar and fruit sugar.</a:t>
            </a:r>
          </a:p>
        </p:txBody>
      </p:sp>
      <p:pic>
        <p:nvPicPr>
          <p:cNvPr id="4" name="Picture 3">
            <a:extLst>
              <a:ext uri="{FF2B5EF4-FFF2-40B4-BE49-F238E27FC236}">
                <a16:creationId xmlns:a16="http://schemas.microsoft.com/office/drawing/2014/main" id="{4CE6B1D3-D54B-0EE9-1BC7-A1561C0C9C0E}"/>
              </a:ext>
            </a:extLst>
          </p:cNvPr>
          <p:cNvPicPr>
            <a:picLocks noChangeAspect="1"/>
          </p:cNvPicPr>
          <p:nvPr/>
        </p:nvPicPr>
        <p:blipFill>
          <a:blip r:embed="rId2"/>
          <a:srcRect t="2346" r="-3" b="1365"/>
          <a:stretch/>
        </p:blipFill>
        <p:spPr>
          <a:xfrm>
            <a:off x="10199915" y="5133789"/>
            <a:ext cx="1988909" cy="1472639"/>
          </a:xfrm>
          <a:prstGeom prst="rect">
            <a:avLst/>
          </a:prstGeom>
        </p:spPr>
      </p:pic>
      <p:pic>
        <p:nvPicPr>
          <p:cNvPr id="5" name="Picture 4">
            <a:extLst>
              <a:ext uri="{FF2B5EF4-FFF2-40B4-BE49-F238E27FC236}">
                <a16:creationId xmlns:a16="http://schemas.microsoft.com/office/drawing/2014/main" id="{C9BA1B6D-5F80-4D49-91E1-FD146B4C71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77" r="6964" b="2"/>
          <a:stretch/>
        </p:blipFill>
        <p:spPr>
          <a:xfrm>
            <a:off x="9760934" y="251573"/>
            <a:ext cx="2000172" cy="1472639"/>
          </a:xfrm>
          <a:prstGeom prst="rect">
            <a:avLst/>
          </a:prstGeom>
        </p:spPr>
      </p:pic>
    </p:spTree>
    <p:extLst>
      <p:ext uri="{BB962C8B-B14F-4D97-AF65-F5344CB8AC3E}">
        <p14:creationId xmlns:p14="http://schemas.microsoft.com/office/powerpoint/2010/main" val="63790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77284" y="257175"/>
            <a:ext cx="8596668" cy="1320800"/>
          </a:xfrm>
        </p:spPr>
        <p:txBody>
          <a:bodyPr/>
          <a:lstStyle/>
          <a:p>
            <a:r>
              <a:rPr lang="en-GB" dirty="0">
                <a:latin typeface="Comic Sans MS" panose="030F0702030302020204" pitchFamily="66" charset="0"/>
              </a:rPr>
              <a:t>In depth look- Dietary Fibre</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438149" y="1473200"/>
            <a:ext cx="9239251" cy="5194300"/>
          </a:xfrm>
        </p:spPr>
        <p:txBody>
          <a:bodyPr>
            <a:normAutofit fontScale="92500" lnSpcReduction="10000"/>
          </a:bodyPr>
          <a:lstStyle/>
          <a:p>
            <a:pPr>
              <a:lnSpc>
                <a:spcPct val="150000"/>
              </a:lnSpc>
            </a:pPr>
            <a:r>
              <a:rPr lang="en-GB" dirty="0">
                <a:latin typeface="Comic Sans MS" panose="030F0702030302020204" pitchFamily="66" charset="0"/>
              </a:rPr>
              <a:t>Polysaccharide found in cell walls of plants, pulses and cereal grains.</a:t>
            </a:r>
          </a:p>
          <a:p>
            <a:pPr>
              <a:lnSpc>
                <a:spcPct val="150000"/>
              </a:lnSpc>
            </a:pPr>
            <a:r>
              <a:rPr lang="en-GB" dirty="0">
                <a:latin typeface="Comic Sans MS" panose="030F0702030302020204" pitchFamily="66" charset="0"/>
              </a:rPr>
              <a:t>Not broken down by digestive system easily</a:t>
            </a:r>
          </a:p>
          <a:p>
            <a:pPr>
              <a:lnSpc>
                <a:spcPct val="150000"/>
              </a:lnSpc>
            </a:pPr>
            <a:endParaRPr lang="en-GB" sz="100" dirty="0">
              <a:latin typeface="Comic Sans MS" panose="030F0702030302020204" pitchFamily="66" charset="0"/>
            </a:endParaRPr>
          </a:p>
          <a:p>
            <a:pPr>
              <a:lnSpc>
                <a:spcPct val="150000"/>
              </a:lnSpc>
            </a:pPr>
            <a:r>
              <a:rPr lang="en-GB" dirty="0">
                <a:latin typeface="Comic Sans MS" panose="030F0702030302020204" pitchFamily="66" charset="0"/>
              </a:rPr>
              <a:t>Function- 	healthy digestive system</a:t>
            </a:r>
          </a:p>
          <a:p>
            <a:pPr marL="0" indent="0">
              <a:lnSpc>
                <a:spcPct val="150000"/>
              </a:lnSpc>
              <a:buNone/>
            </a:pPr>
            <a:r>
              <a:rPr lang="en-GB" dirty="0">
                <a:latin typeface="Comic Sans MS" panose="030F0702030302020204" pitchFamily="66" charset="0"/>
              </a:rPr>
              <a:t>		weight control (fuller for longer, slow energy release)</a:t>
            </a:r>
          </a:p>
          <a:p>
            <a:pPr marL="0" indent="0">
              <a:lnSpc>
                <a:spcPct val="150000"/>
              </a:lnSpc>
              <a:buNone/>
            </a:pPr>
            <a:r>
              <a:rPr lang="en-GB" dirty="0">
                <a:latin typeface="Comic Sans MS" panose="030F0702030302020204" pitchFamily="66" charset="0"/>
              </a:rPr>
              <a:t>		prevent bowel disease (constipation, DIVERTICULITIS, cancer)</a:t>
            </a:r>
          </a:p>
          <a:p>
            <a:pPr marL="0" indent="0">
              <a:lnSpc>
                <a:spcPct val="150000"/>
              </a:lnSpc>
              <a:buNone/>
            </a:pPr>
            <a:r>
              <a:rPr lang="en-GB" dirty="0">
                <a:latin typeface="Comic Sans MS" panose="030F0702030302020204" pitchFamily="66" charset="0"/>
              </a:rPr>
              <a:t>		provides soluble fibre= reduces cholesterol levels</a:t>
            </a:r>
          </a:p>
          <a:p>
            <a:pPr marL="0" indent="0">
              <a:lnSpc>
                <a:spcPct val="150000"/>
              </a:lnSpc>
              <a:buNone/>
            </a:pPr>
            <a:endParaRPr lang="en-GB" sz="600" dirty="0">
              <a:latin typeface="Comic Sans MS" panose="030F0702030302020204" pitchFamily="66" charset="0"/>
            </a:endParaRPr>
          </a:p>
          <a:p>
            <a:pPr>
              <a:lnSpc>
                <a:spcPct val="150000"/>
              </a:lnSpc>
            </a:pPr>
            <a:r>
              <a:rPr lang="en-GB" dirty="0">
                <a:latin typeface="Comic Sans MS" panose="030F0702030302020204" pitchFamily="66" charset="0"/>
              </a:rPr>
              <a:t>Sources-	insoluble- not digested, bulk of poop- wholegrain foods, veg 		   	   			peelings and skin</a:t>
            </a:r>
          </a:p>
          <a:p>
            <a:pPr marL="0" indent="0">
              <a:lnSpc>
                <a:spcPct val="150000"/>
              </a:lnSpc>
              <a:buNone/>
            </a:pPr>
            <a:r>
              <a:rPr lang="en-GB" dirty="0">
                <a:latin typeface="Comic Sans MS" panose="030F0702030302020204" pitchFamily="66" charset="0"/>
              </a:rPr>
              <a:t>			soluble- slows down digestion and absorption of carbs= controls blood 				sugar levels- oats, nuts, legumes, some fruit and veg</a:t>
            </a:r>
          </a:p>
          <a:p>
            <a:pPr>
              <a:lnSpc>
                <a:spcPct val="150000"/>
              </a:lnSpc>
            </a:pP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67C8AC60-811E-4BFD-B3BE-083EBDB0F1B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194" b="8055"/>
          <a:stretch/>
        </p:blipFill>
        <p:spPr>
          <a:xfrm>
            <a:off x="8130684" y="917575"/>
            <a:ext cx="3918669" cy="2124076"/>
          </a:xfrm>
          <a:prstGeom prst="rect">
            <a:avLst/>
          </a:prstGeom>
          <a:ln>
            <a:noFill/>
          </a:ln>
          <a:effectLst>
            <a:softEdge rad="112500"/>
          </a:effectLst>
        </p:spPr>
      </p:pic>
      <p:sp>
        <p:nvSpPr>
          <p:cNvPr id="6" name="AutoShape 2" descr="See the source image">
            <a:extLst>
              <a:ext uri="{FF2B5EF4-FFF2-40B4-BE49-F238E27FC236}">
                <a16:creationId xmlns:a16="http://schemas.microsoft.com/office/drawing/2014/main" id="{DBA3955A-F2F0-4CA9-ACB6-F01936C963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ee the source image">
            <a:extLst>
              <a:ext uri="{FF2B5EF4-FFF2-40B4-BE49-F238E27FC236}">
                <a16:creationId xmlns:a16="http://schemas.microsoft.com/office/drawing/2014/main" id="{E882442C-260F-454B-A632-7D7BBA5A5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806" y="3041651"/>
            <a:ext cx="1920423" cy="1920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7CF9F8-872B-F0DF-B27D-CB7A8F076AE9}"/>
              </a:ext>
            </a:extLst>
          </p:cNvPr>
          <p:cNvPicPr>
            <a:picLocks noChangeAspect="1"/>
          </p:cNvPicPr>
          <p:nvPr/>
        </p:nvPicPr>
        <p:blipFill>
          <a:blip r:embed="rId6"/>
          <a:srcRect t="2346" r="-3" b="1365"/>
          <a:stretch/>
        </p:blipFill>
        <p:spPr>
          <a:xfrm>
            <a:off x="10899546" y="5940425"/>
            <a:ext cx="1239254" cy="917575"/>
          </a:xfrm>
          <a:prstGeom prst="rect">
            <a:avLst/>
          </a:prstGeom>
        </p:spPr>
      </p:pic>
    </p:spTree>
    <p:extLst>
      <p:ext uri="{BB962C8B-B14F-4D97-AF65-F5344CB8AC3E}">
        <p14:creationId xmlns:p14="http://schemas.microsoft.com/office/powerpoint/2010/main" val="25696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5DA3-7F30-4EAE-A205-CED63BC4CF2C}"/>
              </a:ext>
            </a:extLst>
          </p:cNvPr>
          <p:cNvSpPr>
            <a:spLocks noGrp="1"/>
          </p:cNvSpPr>
          <p:nvPr>
            <p:ph type="title"/>
          </p:nvPr>
        </p:nvSpPr>
        <p:spPr/>
        <p:txBody>
          <a:bodyPr/>
          <a:lstStyle/>
          <a:p>
            <a:r>
              <a:rPr lang="en-GB" dirty="0">
                <a:latin typeface="Comic Sans MS" panose="030F0702030302020204" pitchFamily="66" charset="0"/>
              </a:rPr>
              <a:t>Plenary- Exam question</a:t>
            </a:r>
          </a:p>
        </p:txBody>
      </p:sp>
      <p:sp>
        <p:nvSpPr>
          <p:cNvPr id="3" name="Content Placeholder 2">
            <a:extLst>
              <a:ext uri="{FF2B5EF4-FFF2-40B4-BE49-F238E27FC236}">
                <a16:creationId xmlns:a16="http://schemas.microsoft.com/office/drawing/2014/main" id="{DC798669-B344-4E52-A3D6-FFC55BE6CE21}"/>
              </a:ext>
            </a:extLst>
          </p:cNvPr>
          <p:cNvSpPr>
            <a:spLocks noGrp="1"/>
          </p:cNvSpPr>
          <p:nvPr>
            <p:ph idx="1"/>
          </p:nvPr>
        </p:nvSpPr>
        <p:spPr>
          <a:xfrm>
            <a:off x="594958" y="1690688"/>
            <a:ext cx="8596667" cy="4351338"/>
          </a:xfrm>
        </p:spPr>
        <p:txBody>
          <a:bodyPr>
            <a:normAutofit fontScale="77500" lnSpcReduction="20000"/>
          </a:bodyPr>
          <a:lstStyle/>
          <a:p>
            <a:pPr marL="0" indent="0">
              <a:lnSpc>
                <a:spcPct val="150000"/>
              </a:lnSpc>
              <a:buNone/>
            </a:pPr>
            <a:r>
              <a:rPr lang="en-GB" sz="2400" b="0" i="0" dirty="0">
                <a:effectLst/>
                <a:latin typeface="Comic Sans MS" panose="030F0702030302020204" pitchFamily="66" charset="0"/>
              </a:rPr>
              <a:t>Discuss how excessive consumption of sugars can affect the health of an individual and suggest two ways an individual can prevent these negative health effects. (6 marks)</a:t>
            </a:r>
          </a:p>
          <a:p>
            <a:pPr marL="0" indent="0">
              <a:lnSpc>
                <a:spcPct val="150000"/>
              </a:lnSpc>
              <a:buNone/>
            </a:pPr>
            <a:endParaRPr lang="en-GB" sz="2400" dirty="0">
              <a:latin typeface="Comic Sans MS" panose="030F0702030302020204" pitchFamily="66" charset="0"/>
            </a:endParaRPr>
          </a:p>
          <a:p>
            <a:pPr marL="0" indent="0">
              <a:lnSpc>
                <a:spcPct val="150000"/>
              </a:lnSpc>
              <a:buNone/>
            </a:pPr>
            <a:r>
              <a:rPr lang="en-GB" sz="2400" dirty="0">
                <a:latin typeface="Comic Sans MS" panose="030F0702030302020204" pitchFamily="66" charset="0"/>
              </a:rPr>
              <a:t>Plan? What do you need to include?</a:t>
            </a:r>
          </a:p>
          <a:p>
            <a:pPr marL="0" indent="0">
              <a:lnSpc>
                <a:spcPct val="150000"/>
              </a:lnSpc>
              <a:buNone/>
            </a:pPr>
            <a:r>
              <a:rPr lang="en-GB" sz="2400" dirty="0">
                <a:latin typeface="Comic Sans MS" panose="030F0702030302020204" pitchFamily="66" charset="0"/>
              </a:rPr>
              <a:t>P- Point</a:t>
            </a:r>
          </a:p>
          <a:p>
            <a:pPr marL="0" indent="0">
              <a:lnSpc>
                <a:spcPct val="150000"/>
              </a:lnSpc>
              <a:buNone/>
            </a:pPr>
            <a:r>
              <a:rPr lang="en-GB" sz="2400" dirty="0">
                <a:latin typeface="Comic Sans MS" panose="030F0702030302020204" pitchFamily="66" charset="0"/>
              </a:rPr>
              <a:t>E- Evidence</a:t>
            </a:r>
          </a:p>
          <a:p>
            <a:pPr marL="0" indent="0">
              <a:lnSpc>
                <a:spcPct val="150000"/>
              </a:lnSpc>
              <a:buNone/>
            </a:pPr>
            <a:r>
              <a:rPr lang="en-GB" sz="2400" dirty="0">
                <a:latin typeface="Comic Sans MS" panose="030F0702030302020204" pitchFamily="66" charset="0"/>
              </a:rPr>
              <a:t>E- Explain</a:t>
            </a:r>
          </a:p>
          <a:p>
            <a:pPr marL="0" indent="0">
              <a:lnSpc>
                <a:spcPct val="150000"/>
              </a:lnSpc>
              <a:buNone/>
            </a:pPr>
            <a:r>
              <a:rPr lang="en-GB" sz="2400" dirty="0">
                <a:latin typeface="Comic Sans MS" panose="030F0702030302020204" pitchFamily="66" charset="0"/>
              </a:rPr>
              <a:t>L- Link</a:t>
            </a:r>
          </a:p>
        </p:txBody>
      </p:sp>
      <p:pic>
        <p:nvPicPr>
          <p:cNvPr id="4" name="Picture 3">
            <a:extLst>
              <a:ext uri="{FF2B5EF4-FFF2-40B4-BE49-F238E27FC236}">
                <a16:creationId xmlns:a16="http://schemas.microsoft.com/office/drawing/2014/main" id="{11CA91AB-54B2-4834-3483-825FDFAC232D}"/>
              </a:ext>
            </a:extLst>
          </p:cNvPr>
          <p:cNvPicPr>
            <a:picLocks noChangeAspect="1"/>
          </p:cNvPicPr>
          <p:nvPr/>
        </p:nvPicPr>
        <p:blipFill>
          <a:blip r:embed="rId2"/>
          <a:stretch>
            <a:fillRect/>
          </a:stretch>
        </p:blipFill>
        <p:spPr>
          <a:xfrm>
            <a:off x="10148075" y="5103739"/>
            <a:ext cx="1719221" cy="1457070"/>
          </a:xfrm>
          <a:prstGeom prst="rect">
            <a:avLst/>
          </a:prstGeom>
        </p:spPr>
      </p:pic>
    </p:spTree>
    <p:extLst>
      <p:ext uri="{BB962C8B-B14F-4D97-AF65-F5344CB8AC3E}">
        <p14:creationId xmlns:p14="http://schemas.microsoft.com/office/powerpoint/2010/main" val="11690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A71-EE36-4CD5-A2CC-4FED70EEFD5B}"/>
              </a:ext>
            </a:extLst>
          </p:cNvPr>
          <p:cNvSpPr>
            <a:spLocks noGrp="1"/>
          </p:cNvSpPr>
          <p:nvPr>
            <p:ph type="title"/>
          </p:nvPr>
        </p:nvSpPr>
        <p:spPr/>
        <p:txBody>
          <a:bodyPr/>
          <a:lstStyle/>
          <a:p>
            <a:r>
              <a:rPr lang="en-GB" dirty="0">
                <a:latin typeface="Comic Sans MS" panose="030F0702030302020204" pitchFamily="66" charset="0"/>
              </a:rPr>
              <a:t>Mark Scheme</a:t>
            </a:r>
          </a:p>
        </p:txBody>
      </p:sp>
      <p:sp>
        <p:nvSpPr>
          <p:cNvPr id="3" name="Content Placeholder 2">
            <a:extLst>
              <a:ext uri="{FF2B5EF4-FFF2-40B4-BE49-F238E27FC236}">
                <a16:creationId xmlns:a16="http://schemas.microsoft.com/office/drawing/2014/main" id="{626EAB2B-5561-4573-9DC8-C63CAED50C98}"/>
              </a:ext>
            </a:extLst>
          </p:cNvPr>
          <p:cNvSpPr>
            <a:spLocks noGrp="1"/>
          </p:cNvSpPr>
          <p:nvPr>
            <p:ph idx="1"/>
          </p:nvPr>
        </p:nvSpPr>
        <p:spPr>
          <a:xfrm>
            <a:off x="266701" y="1390651"/>
            <a:ext cx="9763124" cy="4650712"/>
          </a:xfrm>
        </p:spPr>
        <p:txBody>
          <a:bodyPr>
            <a:normAutofit fontScale="70000" lnSpcReduction="20000"/>
          </a:bodyPr>
          <a:lstStyle/>
          <a:p>
            <a:pPr marL="0" indent="0">
              <a:buNone/>
            </a:pPr>
            <a:r>
              <a:rPr lang="en-GB" b="0" i="0" dirty="0">
                <a:effectLst/>
                <a:latin typeface="Comic Sans MS" panose="030F0702030302020204" pitchFamily="66" charset="0"/>
              </a:rPr>
              <a:t>The answer identifies and describes at least two health effects of excessive sugar consumption (4 marks)and provides two ways of preventing them(2 marks).</a:t>
            </a:r>
          </a:p>
          <a:p>
            <a:pPr marL="0" indent="0">
              <a:buNone/>
            </a:pPr>
            <a:r>
              <a:rPr lang="en-GB" b="0" i="0" dirty="0">
                <a:effectLst/>
                <a:latin typeface="Comic Sans MS" panose="030F0702030302020204" pitchFamily="66" charset="0"/>
              </a:rPr>
              <a:t>Health effects from:</a:t>
            </a:r>
          </a:p>
          <a:p>
            <a:pPr marL="0" indent="0">
              <a:buNone/>
            </a:pPr>
            <a:r>
              <a:rPr lang="en-GB" b="0" i="0" dirty="0">
                <a:effectLst/>
                <a:latin typeface="Comic Sans MS" panose="030F0702030302020204" pitchFamily="66" charset="0"/>
              </a:rPr>
              <a:t>Obesity –excessive sugar consumption will lead to obesity as unused sugar will be transformed into fatty tissue and stored in the body.</a:t>
            </a:r>
          </a:p>
          <a:p>
            <a:pPr marL="0" indent="0">
              <a:buNone/>
            </a:pPr>
            <a:r>
              <a:rPr lang="en-GB" b="0" i="0" dirty="0">
                <a:effectLst/>
                <a:latin typeface="Comic Sans MS" panose="030F0702030302020204" pitchFamily="66" charset="0"/>
              </a:rPr>
              <a:t>Type 2 diabetes –excessive sugar consumption will raise blood sugar levels, which will put stress on the pancreas. As the pancreas cannot produce enough insulin to lower the blood sugar level, the sugar will continue to damage the tissues around the body.</a:t>
            </a:r>
          </a:p>
          <a:p>
            <a:pPr marL="0" indent="0">
              <a:buNone/>
            </a:pPr>
            <a:r>
              <a:rPr lang="en-GB" b="0" i="0" dirty="0">
                <a:effectLst/>
                <a:latin typeface="Comic Sans MS" panose="030F0702030302020204" pitchFamily="66" charset="0"/>
              </a:rPr>
              <a:t>Tooth decay –sugars feed mouth bacteria, which thrive on them and cause tooth enamel to dissolve.</a:t>
            </a:r>
          </a:p>
          <a:p>
            <a:pPr marL="0" indent="0">
              <a:buNone/>
            </a:pPr>
            <a:r>
              <a:rPr lang="en-GB" b="0" i="0" dirty="0">
                <a:effectLst/>
                <a:latin typeface="Comic Sans MS" panose="030F0702030302020204" pitchFamily="66" charset="0"/>
              </a:rPr>
              <a:t>Ways of preventing them:</a:t>
            </a:r>
          </a:p>
          <a:p>
            <a:pPr marL="0" indent="0">
              <a:buNone/>
            </a:pPr>
            <a:r>
              <a:rPr lang="en-GB" b="0" i="0" dirty="0">
                <a:effectLst/>
                <a:latin typeface="Comic Sans MS" panose="030F0702030302020204" pitchFamily="66" charset="0"/>
              </a:rPr>
              <a:t>Avoid eating free sugars from sweets, sweetened beverages, etc.</a:t>
            </a:r>
          </a:p>
          <a:p>
            <a:pPr marL="0" indent="0">
              <a:buNone/>
            </a:pPr>
            <a:r>
              <a:rPr lang="en-GB" b="0" i="0" dirty="0">
                <a:effectLst/>
                <a:latin typeface="Comic Sans MS" panose="030F0702030302020204" pitchFamily="66" charset="0"/>
              </a:rPr>
              <a:t>Choose foods rich in polysaccharides as they are absorbed more slowly into the bloodstream.</a:t>
            </a:r>
          </a:p>
          <a:p>
            <a:pPr marL="0" indent="0">
              <a:buNone/>
            </a:pPr>
            <a:r>
              <a:rPr lang="en-GB" b="0" i="0" dirty="0">
                <a:effectLst/>
                <a:latin typeface="Comic Sans MS" panose="030F0702030302020204" pitchFamily="66" charset="0"/>
              </a:rPr>
              <a:t>Choose foods rich in fibre as they lower blood sugar levels</a:t>
            </a:r>
          </a:p>
          <a:p>
            <a:pPr marL="0" indent="0">
              <a:buNone/>
            </a:pPr>
            <a:r>
              <a:rPr lang="en-GB" b="0" i="0" dirty="0">
                <a:effectLst/>
                <a:latin typeface="Comic Sans MS" panose="030F0702030302020204" pitchFamily="66" charset="0"/>
              </a:rPr>
              <a:t>Increase physical activity to burn more calories. </a:t>
            </a:r>
          </a:p>
          <a:p>
            <a:pPr marL="0" indent="0">
              <a:buNone/>
            </a:pPr>
            <a:r>
              <a:rPr lang="en-GB" b="0" i="0" dirty="0">
                <a:effectLst/>
                <a:latin typeface="Comic Sans MS" panose="030F0702030302020204" pitchFamily="66" charset="0"/>
              </a:rPr>
              <a:t>Physical activity is also helpful in preventing (or even reversing!) type 2 diabetes as it allows the body to use the extra glucose and lower its amount in the blood. Accept any other suitable answer. </a:t>
            </a:r>
          </a:p>
          <a:p>
            <a:pPr marL="0" indent="0">
              <a:buNone/>
            </a:pPr>
            <a:endParaRPr lang="en-GB" dirty="0">
              <a:latin typeface="Comic Sans MS" panose="030F0702030302020204" pitchFamily="66" charset="0"/>
            </a:endParaRPr>
          </a:p>
          <a:p>
            <a:pPr marL="0" indent="0">
              <a:buNone/>
            </a:pPr>
            <a:r>
              <a:rPr lang="en-GB" b="0" i="0" dirty="0">
                <a:effectLst/>
                <a:latin typeface="Comic Sans MS" panose="030F0702030302020204" pitchFamily="66" charset="0"/>
              </a:rPr>
              <a:t>Do NOT accept answers which refer to systematic/governmental actions –only accept answers that refer to individuals.</a:t>
            </a:r>
            <a:endParaRPr lang="en-GB" dirty="0">
              <a:latin typeface="Comic Sans MS" panose="030F0702030302020204" pitchFamily="66" charset="0"/>
            </a:endParaRPr>
          </a:p>
        </p:txBody>
      </p:sp>
    </p:spTree>
    <p:extLst>
      <p:ext uri="{BB962C8B-B14F-4D97-AF65-F5344CB8AC3E}">
        <p14:creationId xmlns:p14="http://schemas.microsoft.com/office/powerpoint/2010/main" val="1395213400"/>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9F3E46F1-26DE-4FC9-9B84-5E264369AE22}"/>
</file>

<file path=customXml/itemProps2.xml><?xml version="1.0" encoding="utf-8"?>
<ds:datastoreItem xmlns:ds="http://schemas.openxmlformats.org/officeDocument/2006/customXml" ds:itemID="{0B088ECC-9D81-47D3-BBF6-AE414AAD8352}"/>
</file>

<file path=customXml/itemProps3.xml><?xml version="1.0" encoding="utf-8"?>
<ds:datastoreItem xmlns:ds="http://schemas.openxmlformats.org/officeDocument/2006/customXml" ds:itemID="{E9572362-B4F1-4F31-AFDE-F493F751E6EE}"/>
</file>

<file path=docProps/app.xml><?xml version="1.0" encoding="utf-8"?>
<Properties xmlns="http://schemas.openxmlformats.org/officeDocument/2006/extended-properties" xmlns:vt="http://schemas.openxmlformats.org/officeDocument/2006/docPropsVTypes">
  <Template>Facet</Template>
  <TotalTime>744</TotalTime>
  <Words>845</Words>
  <Application>Microsoft Office PowerPoint</Application>
  <PresentationFormat>Widescreen</PresentationFormat>
  <Paragraphs>81</Paragraphs>
  <Slides>10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Apple Boy BTN</vt:lpstr>
      <vt:lpstr>Aptos</vt:lpstr>
      <vt:lpstr>Arial</vt:lpstr>
      <vt:lpstr>Calibri</vt:lpstr>
      <vt:lpstr>Comic Sans MS</vt:lpstr>
      <vt:lpstr>Dreaming Outloud Pro</vt:lpstr>
      <vt:lpstr>Frutiger W01</vt:lpstr>
      <vt:lpstr>Trebuchet MS</vt:lpstr>
      <vt:lpstr>Wingdings 3</vt:lpstr>
      <vt:lpstr>Facet</vt:lpstr>
      <vt:lpstr>Lesson Intention Learning outcomes: Learning is successful when I know: -Recall information about carbohydrates -Address any misconceptions -Apply knowledge to exam questions          </vt:lpstr>
      <vt:lpstr>Lesson Entrance - Straight to your seat and sit down in silence - Get desk ready - Write title and date - Prepare for retrieval activity </vt:lpstr>
      <vt:lpstr>Starter- Question 5, write out and identify the correct information</vt:lpstr>
      <vt:lpstr>Revisiting Carbohydrates</vt:lpstr>
      <vt:lpstr>In depth look- Sugars</vt:lpstr>
      <vt:lpstr>In depth look- Starches</vt:lpstr>
      <vt:lpstr>In depth look- Dietary Fibre</vt:lpstr>
      <vt:lpstr>Plenary- Exam question</vt:lpstr>
      <vt:lpstr>Mark Scheme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Nichola Power</dc:creator>
  <cp:lastModifiedBy>Davis, Sophie</cp:lastModifiedBy>
  <cp:revision>4</cp:revision>
  <dcterms:created xsi:type="dcterms:W3CDTF">2021-11-13T14:07:16Z</dcterms:created>
  <dcterms:modified xsi:type="dcterms:W3CDTF">2025-03-27T09:14:43Z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