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4660"/>
  </p:normalViewPr>
  <p:slideViewPr>
    <p:cSldViewPr snapToGrid="0">
      <p:cViewPr varScale="1">
        <p:scale>
          <a:sx n="101" d="100"/>
          <a:sy n="101" d="100"/>
        </p:scale>
        <p:origin x="-120"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9338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42151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1718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2617176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1441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586929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4441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5289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5916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49303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C09C96-B92E-4EB5-8B60-AF1D6FB5E44E}"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2672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C09C96-B92E-4EB5-8B60-AF1D6FB5E44E}" type="datetimeFigureOut">
              <a:rPr lang="en-GB" smtClean="0"/>
              <a:t>25/11/2021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616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C09C96-B92E-4EB5-8B60-AF1D6FB5E44E}" type="datetimeFigureOut">
              <a:rPr lang="en-GB" smtClean="0"/>
              <a:t>25/11/2021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95703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C09C96-B92E-4EB5-8B60-AF1D6FB5E44E}" type="datetimeFigureOut">
              <a:rPr lang="en-GB" smtClean="0"/>
              <a:t>25/11/2021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85110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766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860767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C09C96-B92E-4EB5-8B60-AF1D6FB5E44E}" type="datetimeFigureOut">
              <a:rPr lang="en-GB" smtClean="0"/>
              <a:t>25/11/2021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F3D54E-0929-46B9-82F7-20A49B710423}" type="slidenum">
              <a:rPr lang="en-GB" smtClean="0"/>
              <a:t>‹#›</a:t>
            </a:fld>
            <a:endParaRPr lang="en-GB"/>
          </a:p>
        </p:txBody>
      </p:sp>
    </p:spTree>
    <p:extLst>
      <p:ext uri="{BB962C8B-B14F-4D97-AF65-F5344CB8AC3E}">
        <p14:creationId xmlns:p14="http://schemas.microsoft.com/office/powerpoint/2010/main" val="1958394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besthealthmag.ca/best-you/stretching/stretch-muscles-properly/"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aturesway.com.au/24-high-protein-snacks-suggestions"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emina.in/wellness/diet/the-benefits-of-protein-complementation-131985.html"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https://veganmos.com/soy-vey-whats-the-deal-with-soy/" TargetMode="External"/><Relationship Id="rId7" Type="http://schemas.openxmlformats.org/officeDocument/2006/relationships/hyperlink" Target="http://www.thevegetarianexperience.co.uk/2014/01/half-price-quorn-products.html" TargetMode="External"/><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commons.wikimedia.org/wiki/File:Sliced_tempeh_(cropped).jpg" TargetMode="External"/><Relationship Id="rId4" Type="http://schemas.openxmlformats.org/officeDocument/2006/relationships/image" Target="../media/image6.jpeg"/><Relationship Id="rId9" Type="http://schemas.openxmlformats.org/officeDocument/2006/relationships/hyperlink" Target="https://www.self.com/story/cook-one-batch-three-ways-quino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F8BC35-336A-4226-8759-BFD38878BDCF}"/>
              </a:ext>
            </a:extLst>
          </p:cNvPr>
          <p:cNvSpPr>
            <a:spLocks noGrp="1"/>
          </p:cNvSpPr>
          <p:nvPr>
            <p:ph type="title"/>
          </p:nvPr>
        </p:nvSpPr>
        <p:spPr/>
        <p:txBody>
          <a:bodyPr/>
          <a:lstStyle/>
          <a:p>
            <a:pPr>
              <a:lnSpc>
                <a:spcPct val="150000"/>
              </a:lnSpc>
            </a:pPr>
            <a:r>
              <a:rPr lang="en-GB" dirty="0">
                <a:latin typeface="Comic Sans MS" panose="030F0702030302020204" pitchFamily="66" charset="0"/>
              </a:rPr>
              <a:t>Starter:</a:t>
            </a:r>
          </a:p>
        </p:txBody>
      </p:sp>
      <p:sp>
        <p:nvSpPr>
          <p:cNvPr id="3" name="Content Placeholder 2">
            <a:extLst>
              <a:ext uri="{FF2B5EF4-FFF2-40B4-BE49-F238E27FC236}">
                <a16:creationId xmlns:a16="http://schemas.microsoft.com/office/drawing/2014/main" xmlns="" id="{7B3D9C27-AD4F-43F8-8E0B-731659D5F6D3}"/>
              </a:ext>
            </a:extLst>
          </p:cNvPr>
          <p:cNvSpPr>
            <a:spLocks noGrp="1"/>
          </p:cNvSpPr>
          <p:nvPr>
            <p:ph idx="1"/>
          </p:nvPr>
        </p:nvSpPr>
        <p:spPr>
          <a:xfrm>
            <a:off x="677333" y="2160589"/>
            <a:ext cx="9619191" cy="3880773"/>
          </a:xfrm>
        </p:spPr>
        <p:txBody>
          <a:bodyPr>
            <a:normAutofit/>
          </a:bodyPr>
          <a:lstStyle/>
          <a:p>
            <a:pPr marL="514350" indent="-514350">
              <a:lnSpc>
                <a:spcPct val="150000"/>
              </a:lnSpc>
              <a:buAutoNum type="arabicPeriod"/>
            </a:pPr>
            <a:r>
              <a:rPr lang="en-GB" sz="2400" dirty="0">
                <a:latin typeface="Comic Sans MS" panose="030F0702030302020204" pitchFamily="66" charset="0"/>
              </a:rPr>
              <a:t>How much energy should be provided </a:t>
            </a:r>
            <a:r>
              <a:rPr lang="en-GB" sz="2400" dirty="0" smtClean="0">
                <a:latin typeface="Comic Sans MS" panose="030F0702030302020204" pitchFamily="66" charset="0"/>
              </a:rPr>
              <a:t>from </a:t>
            </a:r>
            <a:r>
              <a:rPr lang="en-GB" sz="2400" dirty="0">
                <a:latin typeface="Comic Sans MS" panose="030F0702030302020204" pitchFamily="66" charset="0"/>
              </a:rPr>
              <a:t>protein in a balanced </a:t>
            </a:r>
            <a:r>
              <a:rPr lang="en-GB" sz="2400" dirty="0" smtClean="0">
                <a:latin typeface="Comic Sans MS" panose="030F0702030302020204" pitchFamily="66" charset="0"/>
              </a:rPr>
              <a:t>diet? </a:t>
            </a:r>
            <a:r>
              <a:rPr lang="en-GB" sz="2400" dirty="0">
                <a:latin typeface="Comic Sans MS" panose="030F0702030302020204" pitchFamily="66" charset="0"/>
              </a:rPr>
              <a:t>[1 mark]</a:t>
            </a:r>
          </a:p>
          <a:p>
            <a:pPr marL="514350" indent="-514350">
              <a:lnSpc>
                <a:spcPct val="150000"/>
              </a:lnSpc>
              <a:buAutoNum type="arabicPeriod"/>
            </a:pPr>
            <a:r>
              <a:rPr lang="en-GB" sz="2400" dirty="0">
                <a:latin typeface="Comic Sans MS" panose="030F0702030302020204" pitchFamily="66" charset="0"/>
              </a:rPr>
              <a:t>List two functions of proteins in the human body [2 marks]</a:t>
            </a:r>
          </a:p>
          <a:p>
            <a:pPr marL="514350" indent="-514350">
              <a:lnSpc>
                <a:spcPct val="150000"/>
              </a:lnSpc>
              <a:buAutoNum type="arabicPeriod"/>
            </a:pPr>
            <a:r>
              <a:rPr lang="en-GB" sz="2400" dirty="0">
                <a:latin typeface="Comic Sans MS" panose="030F0702030302020204" pitchFamily="66" charset="0"/>
              </a:rPr>
              <a:t>Define protein complementation [1 mark]</a:t>
            </a:r>
          </a:p>
          <a:p>
            <a:pPr marL="514350" indent="-514350">
              <a:lnSpc>
                <a:spcPct val="150000"/>
              </a:lnSpc>
              <a:buAutoNum type="arabicPeriod"/>
            </a:pPr>
            <a:r>
              <a:rPr lang="en-GB" sz="2400" dirty="0">
                <a:latin typeface="Comic Sans MS" panose="030F0702030302020204" pitchFamily="66" charset="0"/>
              </a:rPr>
              <a:t>Identify two plant sources of high biological value protein [2 marks]</a:t>
            </a:r>
          </a:p>
          <a:p>
            <a:pPr marL="0" indent="0">
              <a:lnSpc>
                <a:spcPct val="150000"/>
              </a:lnSpc>
              <a:buNone/>
            </a:pPr>
            <a:endParaRPr lang="en-GB" sz="2400" dirty="0">
              <a:latin typeface="Comic Sans MS" panose="030F0702030302020204" pitchFamily="66" charset="0"/>
            </a:endParaRPr>
          </a:p>
        </p:txBody>
      </p:sp>
    </p:spTree>
    <p:extLst>
      <p:ext uri="{BB962C8B-B14F-4D97-AF65-F5344CB8AC3E}">
        <p14:creationId xmlns:p14="http://schemas.microsoft.com/office/powerpoint/2010/main" val="3567437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F0E0A6-08CE-4AE7-9A6C-92C52E7CCCA5}"/>
              </a:ext>
            </a:extLst>
          </p:cNvPr>
          <p:cNvSpPr>
            <a:spLocks noGrp="1"/>
          </p:cNvSpPr>
          <p:nvPr>
            <p:ph type="title"/>
          </p:nvPr>
        </p:nvSpPr>
        <p:spPr>
          <a:xfrm>
            <a:off x="333375" y="365125"/>
            <a:ext cx="8801100" cy="1325563"/>
          </a:xfrm>
        </p:spPr>
        <p:txBody>
          <a:bodyPr/>
          <a:lstStyle/>
          <a:p>
            <a:r>
              <a:rPr lang="en-GB" dirty="0">
                <a:latin typeface="Comic Sans MS" panose="030F0702030302020204" pitchFamily="66" charset="0"/>
              </a:rPr>
              <a:t>Starter- Question 5, write out and identify the correct information</a:t>
            </a:r>
          </a:p>
        </p:txBody>
      </p:sp>
      <p:pic>
        <p:nvPicPr>
          <p:cNvPr id="4" name="Picture 3">
            <a:extLst>
              <a:ext uri="{FF2B5EF4-FFF2-40B4-BE49-F238E27FC236}">
                <a16:creationId xmlns:a16="http://schemas.microsoft.com/office/drawing/2014/main" xmlns="" id="{16973AA9-0A0D-4C07-B464-EE244B23C4E8}"/>
              </a:ext>
            </a:extLst>
          </p:cNvPr>
          <p:cNvPicPr>
            <a:picLocks noChangeAspect="1"/>
          </p:cNvPicPr>
          <p:nvPr/>
        </p:nvPicPr>
        <p:blipFill>
          <a:blip r:embed="rId2"/>
          <a:stretch>
            <a:fillRect/>
          </a:stretch>
        </p:blipFill>
        <p:spPr>
          <a:xfrm>
            <a:off x="474244" y="1690688"/>
            <a:ext cx="9248203" cy="3458828"/>
          </a:xfrm>
          <a:prstGeom prst="rect">
            <a:avLst/>
          </a:prstGeom>
        </p:spPr>
      </p:pic>
    </p:spTree>
    <p:extLst>
      <p:ext uri="{BB962C8B-B14F-4D97-AF65-F5344CB8AC3E}">
        <p14:creationId xmlns:p14="http://schemas.microsoft.com/office/powerpoint/2010/main" val="3547018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AA3851-865A-48D2-9192-5E42C978C3B1}"/>
              </a:ext>
            </a:extLst>
          </p:cNvPr>
          <p:cNvSpPr>
            <a:spLocks noGrp="1"/>
          </p:cNvSpPr>
          <p:nvPr>
            <p:ph type="ctrTitle"/>
          </p:nvPr>
        </p:nvSpPr>
        <p:spPr/>
        <p:txBody>
          <a:bodyPr>
            <a:noAutofit/>
          </a:bodyPr>
          <a:lstStyle/>
          <a:p>
            <a:r>
              <a:rPr lang="en-GB" dirty="0">
                <a:latin typeface="Comic Sans MS" panose="030F0702030302020204" pitchFamily="66" charset="0"/>
              </a:rPr>
              <a:t>Revision-</a:t>
            </a:r>
            <a:br>
              <a:rPr lang="en-GB" dirty="0">
                <a:latin typeface="Comic Sans MS" panose="030F0702030302020204" pitchFamily="66" charset="0"/>
              </a:rPr>
            </a:br>
            <a:r>
              <a:rPr lang="en-GB" dirty="0">
                <a:latin typeface="Comic Sans MS" panose="030F0702030302020204" pitchFamily="66" charset="0"/>
              </a:rPr>
              <a:t>Macronutrients </a:t>
            </a:r>
            <a:br>
              <a:rPr lang="en-GB" dirty="0">
                <a:latin typeface="Comic Sans MS" panose="030F0702030302020204" pitchFamily="66" charset="0"/>
              </a:rPr>
            </a:br>
            <a:r>
              <a:rPr lang="en-GB" dirty="0">
                <a:latin typeface="Comic Sans MS" panose="030F0702030302020204" pitchFamily="66" charset="0"/>
              </a:rPr>
              <a:t>Protein</a:t>
            </a:r>
          </a:p>
        </p:txBody>
      </p:sp>
      <p:sp>
        <p:nvSpPr>
          <p:cNvPr id="3" name="Subtitle 2">
            <a:extLst>
              <a:ext uri="{FF2B5EF4-FFF2-40B4-BE49-F238E27FC236}">
                <a16:creationId xmlns:a16="http://schemas.microsoft.com/office/drawing/2014/main" xmlns="" id="{9BBF7FA4-451A-4E24-A909-E33A29EC9CF1}"/>
              </a:ext>
            </a:extLst>
          </p:cNvPr>
          <p:cNvSpPr>
            <a:spLocks noGrp="1"/>
          </p:cNvSpPr>
          <p:nvPr>
            <p:ph type="subTitle" idx="1"/>
          </p:nvPr>
        </p:nvSpPr>
        <p:spPr/>
        <p:txBody>
          <a:bodyPr>
            <a:normAutofit fontScale="92500" lnSpcReduction="10000"/>
          </a:bodyPr>
          <a:lstStyle/>
          <a:p>
            <a:r>
              <a:rPr lang="en-GB" sz="1200" dirty="0">
                <a:latin typeface="Comic Sans MS" panose="030F0702030302020204" pitchFamily="66" charset="0"/>
              </a:rPr>
              <a:t>Learning Objectives:</a:t>
            </a:r>
          </a:p>
          <a:p>
            <a:r>
              <a:rPr lang="en-GB" sz="1200" dirty="0">
                <a:latin typeface="Comic Sans MS" panose="030F0702030302020204" pitchFamily="66" charset="0"/>
              </a:rPr>
              <a:t>Recall information about protein</a:t>
            </a:r>
          </a:p>
          <a:p>
            <a:r>
              <a:rPr lang="en-GB" sz="1200" dirty="0">
                <a:latin typeface="Comic Sans MS" panose="030F0702030302020204" pitchFamily="66" charset="0"/>
              </a:rPr>
              <a:t>Address any misconceptions</a:t>
            </a:r>
          </a:p>
          <a:p>
            <a:r>
              <a:rPr lang="en-GB" sz="1200" dirty="0">
                <a:latin typeface="Comic Sans MS" panose="030F0702030302020204" pitchFamily="66" charset="0"/>
              </a:rPr>
              <a:t>Apply knowledge to exam questions</a:t>
            </a:r>
          </a:p>
        </p:txBody>
      </p:sp>
    </p:spTree>
    <p:extLst>
      <p:ext uri="{BB962C8B-B14F-4D97-AF65-F5344CB8AC3E}">
        <p14:creationId xmlns:p14="http://schemas.microsoft.com/office/powerpoint/2010/main" val="887399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3ABAB8-11D0-4F3B-82B3-7837BD482ACA}"/>
              </a:ext>
            </a:extLst>
          </p:cNvPr>
          <p:cNvSpPr>
            <a:spLocks noGrp="1"/>
          </p:cNvSpPr>
          <p:nvPr>
            <p:ph type="title"/>
          </p:nvPr>
        </p:nvSpPr>
        <p:spPr/>
        <p:txBody>
          <a:bodyPr/>
          <a:lstStyle/>
          <a:p>
            <a:r>
              <a:rPr lang="en-GB" dirty="0">
                <a:latin typeface="Comic Sans MS" panose="030F0702030302020204" pitchFamily="66" charset="0"/>
              </a:rPr>
              <a:t>Revisiting Protein</a:t>
            </a:r>
          </a:p>
        </p:txBody>
      </p:sp>
      <p:sp>
        <p:nvSpPr>
          <p:cNvPr id="3" name="Content Placeholder 2">
            <a:extLst>
              <a:ext uri="{FF2B5EF4-FFF2-40B4-BE49-F238E27FC236}">
                <a16:creationId xmlns:a16="http://schemas.microsoft.com/office/drawing/2014/main" xmlns="" id="{BE07C4F5-28EA-45CE-8D6A-706795D5B106}"/>
              </a:ext>
            </a:extLst>
          </p:cNvPr>
          <p:cNvSpPr>
            <a:spLocks noGrp="1"/>
          </p:cNvSpPr>
          <p:nvPr>
            <p:ph idx="1"/>
          </p:nvPr>
        </p:nvSpPr>
        <p:spPr>
          <a:xfrm>
            <a:off x="677334" y="1800225"/>
            <a:ext cx="9495366" cy="4744954"/>
          </a:xfrm>
        </p:spPr>
        <p:txBody>
          <a:bodyPr>
            <a:normAutofit fontScale="77500" lnSpcReduction="20000"/>
          </a:bodyPr>
          <a:lstStyle/>
          <a:p>
            <a:pPr>
              <a:lnSpc>
                <a:spcPct val="150000"/>
              </a:lnSpc>
            </a:pPr>
            <a:r>
              <a:rPr lang="en-GB" sz="2400" dirty="0">
                <a:latin typeface="Comic Sans MS" panose="030F0702030302020204" pitchFamily="66" charset="0"/>
              </a:rPr>
              <a:t>Functions- growth and repair (tissues and cells), secondary energy sources, making hormones, enzymes and antibodies</a:t>
            </a:r>
          </a:p>
          <a:p>
            <a:pPr>
              <a:lnSpc>
                <a:spcPct val="150000"/>
              </a:lnSpc>
            </a:pPr>
            <a:r>
              <a:rPr lang="en-GB" sz="2400" dirty="0">
                <a:latin typeface="Comic Sans MS" panose="030F0702030302020204" pitchFamily="66" charset="0"/>
              </a:rPr>
              <a:t>Sources-	HBV- 	animal products (meat, fish, milk, yoghurt, 						cheese)- plants (soya beans- tofu etc, quinoa)</a:t>
            </a:r>
          </a:p>
          <a:p>
            <a:pPr marL="0" indent="0">
              <a:lnSpc>
                <a:spcPct val="150000"/>
              </a:lnSpc>
              <a:buNone/>
            </a:pPr>
            <a:r>
              <a:rPr lang="en-GB" sz="2400" dirty="0">
                <a:latin typeface="Comic Sans MS" panose="030F0702030302020204" pitchFamily="66" charset="0"/>
              </a:rPr>
              <a:t>				LBV- cereals, peas, legumes, seeds</a:t>
            </a:r>
          </a:p>
          <a:p>
            <a:pPr marL="0" indent="0">
              <a:lnSpc>
                <a:spcPct val="150000"/>
              </a:lnSpc>
              <a:buNone/>
            </a:pPr>
            <a:r>
              <a:rPr lang="en-GB" sz="2400" dirty="0">
                <a:latin typeface="Comic Sans MS" panose="030F0702030302020204" pitchFamily="66" charset="0"/>
              </a:rPr>
              <a:t>				</a:t>
            </a:r>
          </a:p>
          <a:p>
            <a:pPr>
              <a:lnSpc>
                <a:spcPct val="150000"/>
              </a:lnSpc>
            </a:pPr>
            <a:r>
              <a:rPr lang="en-GB" sz="2400" dirty="0">
                <a:latin typeface="Comic Sans MS" panose="030F0702030302020204" pitchFamily="66" charset="0"/>
              </a:rPr>
              <a:t>Excess- 	harmful to kidneys and liver, can be stored as fat</a:t>
            </a:r>
          </a:p>
          <a:p>
            <a:pPr>
              <a:lnSpc>
                <a:spcPct val="150000"/>
              </a:lnSpc>
            </a:pPr>
            <a:r>
              <a:rPr lang="en-GB" sz="2400" dirty="0">
                <a:latin typeface="Comic Sans MS" panose="030F0702030302020204" pitchFamily="66" charset="0"/>
              </a:rPr>
              <a:t>Deficiency- </a:t>
            </a:r>
            <a:r>
              <a:rPr lang="en-GB" sz="2400" dirty="0" smtClean="0">
                <a:latin typeface="Comic Sans MS" panose="030F0702030302020204" pitchFamily="66" charset="0"/>
              </a:rPr>
              <a:t>Kwashiorkor- </a:t>
            </a:r>
            <a:r>
              <a:rPr lang="en-GB" sz="2400" dirty="0">
                <a:latin typeface="Comic Sans MS" panose="030F0702030302020204" pitchFamily="66" charset="0"/>
              </a:rPr>
              <a:t>children in developing countries, lack of essential amino acids.</a:t>
            </a:r>
          </a:p>
          <a:p>
            <a:pPr>
              <a:lnSpc>
                <a:spcPct val="150000"/>
              </a:lnSpc>
            </a:pPr>
            <a:r>
              <a:rPr lang="en-GB" sz="2400" dirty="0">
                <a:latin typeface="Comic Sans MS" panose="030F0702030302020204" pitchFamily="66" charset="0"/>
              </a:rPr>
              <a:t>RDA- 50g men, 45g women</a:t>
            </a:r>
          </a:p>
          <a:p>
            <a:pPr lvl="4">
              <a:lnSpc>
                <a:spcPct val="150000"/>
              </a:lnSpc>
            </a:pPr>
            <a:endParaRPr lang="en-GB" sz="1600" dirty="0">
              <a:latin typeface="Comic Sans MS" panose="030F0702030302020204" pitchFamily="66" charset="0"/>
            </a:endParaRPr>
          </a:p>
          <a:p>
            <a:pPr lvl="3">
              <a:lnSpc>
                <a:spcPct val="150000"/>
              </a:lnSpc>
            </a:pPr>
            <a:endParaRPr lang="en-GB" sz="1600" dirty="0">
              <a:latin typeface="Comic Sans MS" panose="030F0702030302020204" pitchFamily="66" charset="0"/>
            </a:endParaRPr>
          </a:p>
          <a:p>
            <a:pPr>
              <a:lnSpc>
                <a:spcPct val="150000"/>
              </a:lnSpc>
            </a:pPr>
            <a:endParaRPr lang="en-GB" sz="2400" dirty="0">
              <a:latin typeface="Comic Sans MS" panose="030F0702030302020204" pitchFamily="66" charset="0"/>
            </a:endParaRPr>
          </a:p>
        </p:txBody>
      </p:sp>
      <p:pic>
        <p:nvPicPr>
          <p:cNvPr id="9" name="Picture 8">
            <a:extLst>
              <a:ext uri="{FF2B5EF4-FFF2-40B4-BE49-F238E27FC236}">
                <a16:creationId xmlns:a16="http://schemas.microsoft.com/office/drawing/2014/main" xmlns="" id="{D6F771EE-E363-4F5C-B73F-0F9316CF37F8}"/>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8801100" y="2511425"/>
            <a:ext cx="3046941" cy="2285206"/>
          </a:xfrm>
          <a:prstGeom prst="rect">
            <a:avLst/>
          </a:prstGeom>
          <a:ln>
            <a:noFill/>
          </a:ln>
          <a:effectLst>
            <a:softEdge rad="112500"/>
          </a:effectLst>
        </p:spPr>
      </p:pic>
    </p:spTree>
    <p:extLst>
      <p:ext uri="{BB962C8B-B14F-4D97-AF65-F5344CB8AC3E}">
        <p14:creationId xmlns:p14="http://schemas.microsoft.com/office/powerpoint/2010/main" val="950824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p:txBody>
          <a:bodyPr/>
          <a:lstStyle/>
          <a:p>
            <a:r>
              <a:rPr lang="en-GB" dirty="0">
                <a:latin typeface="Comic Sans MS" panose="030F0702030302020204" pitchFamily="66" charset="0"/>
              </a:rPr>
              <a:t>In depth look- Biological value</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677334" y="1400175"/>
            <a:ext cx="8596668" cy="4991100"/>
          </a:xfrm>
        </p:spPr>
        <p:txBody>
          <a:bodyPr>
            <a:normAutofit/>
          </a:bodyPr>
          <a:lstStyle/>
          <a:p>
            <a:pPr>
              <a:lnSpc>
                <a:spcPct val="150000"/>
              </a:lnSpc>
            </a:pPr>
            <a:r>
              <a:rPr lang="en-GB" dirty="0">
                <a:latin typeface="Comic Sans MS" panose="030F0702030302020204" pitchFamily="66" charset="0"/>
              </a:rPr>
              <a:t>Building blocks of life!</a:t>
            </a:r>
          </a:p>
          <a:p>
            <a:pPr>
              <a:lnSpc>
                <a:spcPct val="150000"/>
              </a:lnSpc>
            </a:pPr>
            <a:r>
              <a:rPr lang="en-GB" dirty="0">
                <a:latin typeface="Comic Sans MS" panose="030F0702030302020204" pitchFamily="66" charset="0"/>
              </a:rPr>
              <a:t>Long chain molecules of amino acids</a:t>
            </a:r>
          </a:p>
          <a:p>
            <a:pPr>
              <a:lnSpc>
                <a:spcPct val="150000"/>
              </a:lnSpc>
            </a:pPr>
            <a:r>
              <a:rPr lang="en-GB" dirty="0">
                <a:latin typeface="Comic Sans MS" panose="030F0702030302020204" pitchFamily="66" charset="0"/>
              </a:rPr>
              <a:t>20 different amino acids.</a:t>
            </a:r>
          </a:p>
          <a:p>
            <a:pPr>
              <a:lnSpc>
                <a:spcPct val="150000"/>
              </a:lnSpc>
            </a:pPr>
            <a:r>
              <a:rPr lang="en-GB" dirty="0">
                <a:latin typeface="Comic Sans MS" panose="030F0702030302020204" pitchFamily="66" charset="0"/>
              </a:rPr>
              <a:t>Non-essential amino acids= made by the body</a:t>
            </a:r>
          </a:p>
          <a:p>
            <a:pPr>
              <a:lnSpc>
                <a:spcPct val="150000"/>
              </a:lnSpc>
            </a:pPr>
            <a:r>
              <a:rPr lang="en-GB" dirty="0">
                <a:latin typeface="Comic Sans MS" panose="030F0702030302020204" pitchFamily="66" charset="0"/>
              </a:rPr>
              <a:t>8 Essential amino acids- need to be taken in, in diet.</a:t>
            </a:r>
          </a:p>
          <a:p>
            <a:pPr>
              <a:lnSpc>
                <a:spcPct val="150000"/>
              </a:lnSpc>
            </a:pPr>
            <a:endParaRPr lang="en-GB" dirty="0">
              <a:latin typeface="Comic Sans MS" panose="030F0702030302020204" pitchFamily="66" charset="0"/>
            </a:endParaRPr>
          </a:p>
          <a:p>
            <a:pPr>
              <a:lnSpc>
                <a:spcPct val="150000"/>
              </a:lnSpc>
            </a:pPr>
            <a:r>
              <a:rPr lang="en-GB" dirty="0">
                <a:latin typeface="Comic Sans MS" panose="030F0702030302020204" pitchFamily="66" charset="0"/>
              </a:rPr>
              <a:t>HBV- High biological value (contain 8 essential amino acids)</a:t>
            </a:r>
          </a:p>
          <a:p>
            <a:pPr>
              <a:lnSpc>
                <a:spcPct val="150000"/>
              </a:lnSpc>
            </a:pPr>
            <a:r>
              <a:rPr lang="en-GB" dirty="0">
                <a:latin typeface="Comic Sans MS" panose="030F0702030302020204" pitchFamily="66" charset="0"/>
              </a:rPr>
              <a:t>LBV- Low biological value (DO NOT CONTAIN essential amino acids)</a:t>
            </a:r>
          </a:p>
        </p:txBody>
      </p:sp>
      <p:pic>
        <p:nvPicPr>
          <p:cNvPr id="7" name="Picture 6">
            <a:extLst>
              <a:ext uri="{FF2B5EF4-FFF2-40B4-BE49-F238E27FC236}">
                <a16:creationId xmlns:a16="http://schemas.microsoft.com/office/drawing/2014/main" xmlns="" id="{66BC157D-D272-4F02-92B2-ADC7CEFCD5CA}"/>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20000"/>
          <a:stretch/>
        </p:blipFill>
        <p:spPr>
          <a:xfrm>
            <a:off x="7372351" y="1483635"/>
            <a:ext cx="4391024" cy="3079072"/>
          </a:xfrm>
          <a:prstGeom prst="rect">
            <a:avLst/>
          </a:prstGeom>
          <a:ln>
            <a:noFill/>
          </a:ln>
          <a:effectLst>
            <a:softEdge rad="112500"/>
          </a:effectLst>
        </p:spPr>
      </p:pic>
    </p:spTree>
    <p:extLst>
      <p:ext uri="{BB962C8B-B14F-4D97-AF65-F5344CB8AC3E}">
        <p14:creationId xmlns:p14="http://schemas.microsoft.com/office/powerpoint/2010/main" val="1213737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a:xfrm>
            <a:off x="677333" y="609600"/>
            <a:ext cx="9589613" cy="1320800"/>
          </a:xfrm>
        </p:spPr>
        <p:txBody>
          <a:bodyPr/>
          <a:lstStyle/>
          <a:p>
            <a:r>
              <a:rPr lang="en-GB" dirty="0">
                <a:latin typeface="Comic Sans MS" panose="030F0702030302020204" pitchFamily="66" charset="0"/>
              </a:rPr>
              <a:t>In depth look- Protein Complementation</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677334" y="1466850"/>
            <a:ext cx="7790391" cy="4933949"/>
          </a:xfrm>
        </p:spPr>
        <p:txBody>
          <a:bodyPr>
            <a:normAutofit/>
          </a:bodyPr>
          <a:lstStyle/>
          <a:p>
            <a:pPr>
              <a:lnSpc>
                <a:spcPct val="150000"/>
              </a:lnSpc>
            </a:pPr>
            <a:r>
              <a:rPr lang="en-GB" dirty="0">
                <a:latin typeface="Comic Sans MS" panose="030F0702030302020204" pitchFamily="66" charset="0"/>
              </a:rPr>
              <a:t>Combining two LBV proteins to ensure that there are enough HBV amino acids available.</a:t>
            </a:r>
          </a:p>
          <a:p>
            <a:pPr>
              <a:lnSpc>
                <a:spcPct val="150000"/>
              </a:lnSpc>
            </a:pPr>
            <a:r>
              <a:rPr lang="en-GB" dirty="0">
                <a:latin typeface="Comic Sans MS" panose="030F0702030302020204" pitchFamily="66" charset="0"/>
              </a:rPr>
              <a:t>Examples:</a:t>
            </a:r>
          </a:p>
          <a:p>
            <a:pPr lvl="1">
              <a:lnSpc>
                <a:spcPct val="150000"/>
              </a:lnSpc>
            </a:pPr>
            <a:r>
              <a:rPr lang="en-GB" dirty="0">
                <a:latin typeface="Comic Sans MS" panose="030F0702030302020204" pitchFamily="66" charset="0"/>
              </a:rPr>
              <a:t>Lentil dhal and chapatis</a:t>
            </a:r>
          </a:p>
          <a:p>
            <a:pPr lvl="1">
              <a:lnSpc>
                <a:spcPct val="150000"/>
              </a:lnSpc>
            </a:pPr>
            <a:r>
              <a:rPr lang="en-GB" dirty="0">
                <a:latin typeface="Comic Sans MS" panose="030F0702030302020204" pitchFamily="66" charset="0"/>
              </a:rPr>
              <a:t>Rice and peas</a:t>
            </a:r>
          </a:p>
          <a:p>
            <a:pPr lvl="1">
              <a:lnSpc>
                <a:spcPct val="150000"/>
              </a:lnSpc>
            </a:pPr>
            <a:r>
              <a:rPr lang="en-GB" dirty="0">
                <a:latin typeface="Comic Sans MS" panose="030F0702030302020204" pitchFamily="66" charset="0"/>
              </a:rPr>
              <a:t>Baked beans on toast</a:t>
            </a:r>
          </a:p>
          <a:p>
            <a:pPr lvl="1">
              <a:lnSpc>
                <a:spcPct val="150000"/>
              </a:lnSpc>
            </a:pPr>
            <a:r>
              <a:rPr lang="en-GB" dirty="0" err="1">
                <a:latin typeface="Comic Sans MS" panose="030F0702030302020204" pitchFamily="66" charset="0"/>
              </a:rPr>
              <a:t>Hummous</a:t>
            </a:r>
            <a:r>
              <a:rPr lang="en-GB" dirty="0">
                <a:latin typeface="Comic Sans MS" panose="030F0702030302020204" pitchFamily="66" charset="0"/>
              </a:rPr>
              <a:t> with pitta bread</a:t>
            </a:r>
          </a:p>
          <a:p>
            <a:pPr>
              <a:lnSpc>
                <a:spcPct val="150000"/>
              </a:lnSpc>
            </a:pPr>
            <a:r>
              <a:rPr lang="en-GB" dirty="0">
                <a:latin typeface="Comic Sans MS" panose="030F0702030302020204" pitchFamily="66" charset="0"/>
              </a:rPr>
              <a:t>Protein complementation is needed to ensure that vegetarians get all the essential amino acids, it can save money because LBVs tend to be cheaper than HBV (LINK FOOD CHOICE)</a:t>
            </a:r>
          </a:p>
        </p:txBody>
      </p:sp>
      <p:pic>
        <p:nvPicPr>
          <p:cNvPr id="6" name="Picture 5">
            <a:extLst>
              <a:ext uri="{FF2B5EF4-FFF2-40B4-BE49-F238E27FC236}">
                <a16:creationId xmlns:a16="http://schemas.microsoft.com/office/drawing/2014/main" xmlns="" id="{C86E8418-C904-49AB-9F00-5376F4B8B72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5895975" y="2242301"/>
            <a:ext cx="4895850" cy="2567823"/>
          </a:xfrm>
          <a:prstGeom prst="rect">
            <a:avLst/>
          </a:prstGeom>
          <a:ln>
            <a:noFill/>
          </a:ln>
          <a:effectLst>
            <a:softEdge rad="112500"/>
          </a:effectLst>
        </p:spPr>
      </p:pic>
    </p:spTree>
    <p:extLst>
      <p:ext uri="{BB962C8B-B14F-4D97-AF65-F5344CB8AC3E}">
        <p14:creationId xmlns:p14="http://schemas.microsoft.com/office/powerpoint/2010/main" val="637906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a:xfrm>
            <a:off x="277284" y="257175"/>
            <a:ext cx="8596668" cy="1320800"/>
          </a:xfrm>
        </p:spPr>
        <p:txBody>
          <a:bodyPr/>
          <a:lstStyle/>
          <a:p>
            <a:r>
              <a:rPr lang="en-GB" dirty="0">
                <a:latin typeface="Comic Sans MS" panose="030F0702030302020204" pitchFamily="66" charset="0"/>
              </a:rPr>
              <a:t>In depth look- Protein Alternatives</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438149" y="1076325"/>
            <a:ext cx="9239251" cy="5591175"/>
          </a:xfrm>
        </p:spPr>
        <p:txBody>
          <a:bodyPr>
            <a:normAutofit/>
          </a:bodyPr>
          <a:lstStyle/>
          <a:p>
            <a:pPr>
              <a:lnSpc>
                <a:spcPct val="150000"/>
              </a:lnSpc>
            </a:pPr>
            <a:r>
              <a:rPr lang="en-GB" dirty="0">
                <a:latin typeface="Comic Sans MS" panose="030F0702030302020204" pitchFamily="66" charset="0"/>
              </a:rPr>
              <a:t>Soya</a:t>
            </a:r>
          </a:p>
          <a:p>
            <a:pPr lvl="1">
              <a:lnSpc>
                <a:spcPct val="150000"/>
              </a:lnSpc>
            </a:pPr>
            <a:r>
              <a:rPr lang="en-GB" dirty="0">
                <a:latin typeface="Comic Sans MS" panose="030F0702030302020204" pitchFamily="66" charset="0"/>
              </a:rPr>
              <a:t>Edamame beans</a:t>
            </a:r>
          </a:p>
          <a:p>
            <a:pPr lvl="1">
              <a:lnSpc>
                <a:spcPct val="150000"/>
              </a:lnSpc>
            </a:pPr>
            <a:r>
              <a:rPr lang="en-GB" dirty="0">
                <a:latin typeface="Comic Sans MS" panose="030F0702030302020204" pitchFamily="66" charset="0"/>
              </a:rPr>
              <a:t>TVP (Textured Vegetable Protein)</a:t>
            </a:r>
          </a:p>
          <a:p>
            <a:pPr lvl="1">
              <a:lnSpc>
                <a:spcPct val="150000"/>
              </a:lnSpc>
            </a:pPr>
            <a:r>
              <a:rPr lang="en-GB" dirty="0">
                <a:latin typeface="Comic Sans MS" panose="030F0702030302020204" pitchFamily="66" charset="0"/>
              </a:rPr>
              <a:t>Tofu</a:t>
            </a:r>
          </a:p>
          <a:p>
            <a:pPr lvl="1">
              <a:lnSpc>
                <a:spcPct val="150000"/>
              </a:lnSpc>
            </a:pPr>
            <a:r>
              <a:rPr lang="en-GB" dirty="0">
                <a:latin typeface="Comic Sans MS" panose="030F0702030302020204" pitchFamily="66" charset="0"/>
              </a:rPr>
              <a:t>Soya milk</a:t>
            </a:r>
          </a:p>
          <a:p>
            <a:pPr lvl="1">
              <a:lnSpc>
                <a:spcPct val="150000"/>
              </a:lnSpc>
            </a:pPr>
            <a:r>
              <a:rPr lang="en-GB" dirty="0">
                <a:latin typeface="Comic Sans MS" panose="030F0702030302020204" pitchFamily="66" charset="0"/>
              </a:rPr>
              <a:t>Tempeh (cultured with mould to form a solid meat substitute)</a:t>
            </a:r>
          </a:p>
          <a:p>
            <a:pPr lvl="1">
              <a:lnSpc>
                <a:spcPct val="150000"/>
              </a:lnSpc>
            </a:pPr>
            <a:r>
              <a:rPr lang="en-GB" dirty="0">
                <a:latin typeface="Comic Sans MS" panose="030F0702030302020204" pitchFamily="66" charset="0"/>
              </a:rPr>
              <a:t>Miso (fermented paste made from soya beans, rice/barley grains, salt and water)</a:t>
            </a:r>
          </a:p>
          <a:p>
            <a:pPr>
              <a:lnSpc>
                <a:spcPct val="150000"/>
              </a:lnSpc>
            </a:pPr>
            <a:r>
              <a:rPr lang="en-GB" dirty="0">
                <a:latin typeface="Comic Sans MS" panose="030F0702030302020204" pitchFamily="66" charset="0"/>
              </a:rPr>
              <a:t>Mycoprotein (Quorn- fungus similarly grown to yeast in bread)</a:t>
            </a:r>
          </a:p>
          <a:p>
            <a:pPr>
              <a:lnSpc>
                <a:spcPct val="150000"/>
              </a:lnSpc>
            </a:pPr>
            <a:r>
              <a:rPr lang="en-GB" dirty="0">
                <a:latin typeface="Comic Sans MS" panose="030F0702030302020204" pitchFamily="66" charset="0"/>
              </a:rPr>
              <a:t>Quinoa</a:t>
            </a:r>
          </a:p>
        </p:txBody>
      </p:sp>
      <p:sp>
        <p:nvSpPr>
          <p:cNvPr id="6" name="AutoShape 2" descr="See the source image">
            <a:extLst>
              <a:ext uri="{FF2B5EF4-FFF2-40B4-BE49-F238E27FC236}">
                <a16:creationId xmlns:a16="http://schemas.microsoft.com/office/drawing/2014/main" xmlns="" id="{DBA3955A-F2F0-4CA9-ACB6-F01936C9635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a:extLst>
              <a:ext uri="{FF2B5EF4-FFF2-40B4-BE49-F238E27FC236}">
                <a16:creationId xmlns:a16="http://schemas.microsoft.com/office/drawing/2014/main" xmlns="" id="{09BFFB10-14FF-401D-820A-3EE0A9B1022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5565602" y="1211207"/>
            <a:ext cx="3308350" cy="2117765"/>
          </a:xfrm>
          <a:prstGeom prst="rect">
            <a:avLst/>
          </a:prstGeom>
          <a:ln>
            <a:noFill/>
          </a:ln>
          <a:effectLst>
            <a:softEdge rad="112500"/>
          </a:effectLst>
        </p:spPr>
      </p:pic>
      <p:pic>
        <p:nvPicPr>
          <p:cNvPr id="10" name="Picture 9">
            <a:extLst>
              <a:ext uri="{FF2B5EF4-FFF2-40B4-BE49-F238E27FC236}">
                <a16:creationId xmlns:a16="http://schemas.microsoft.com/office/drawing/2014/main" xmlns="" id="{7D927DB4-A15D-481D-996B-60DE8E1EAF48}"/>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9102346" y="3354627"/>
            <a:ext cx="2547399" cy="1461264"/>
          </a:xfrm>
          <a:prstGeom prst="rect">
            <a:avLst/>
          </a:prstGeom>
          <a:ln>
            <a:noFill/>
          </a:ln>
          <a:effectLst>
            <a:softEdge rad="112500"/>
          </a:effectLst>
        </p:spPr>
      </p:pic>
      <p:pic>
        <p:nvPicPr>
          <p:cNvPr id="13" name="Picture 12">
            <a:extLst>
              <a:ext uri="{FF2B5EF4-FFF2-40B4-BE49-F238E27FC236}">
                <a16:creationId xmlns:a16="http://schemas.microsoft.com/office/drawing/2014/main" xmlns="" id="{0C3D6E53-A61F-4469-AED4-EB7579FFC8D2}"/>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xmlns="" r:id="rId7"/>
              </a:ext>
            </a:extLst>
          </a:blip>
          <a:stretch>
            <a:fillRect/>
          </a:stretch>
        </p:blipFill>
        <p:spPr>
          <a:xfrm>
            <a:off x="4867945" y="5194309"/>
            <a:ext cx="3076575" cy="1663691"/>
          </a:xfrm>
          <a:prstGeom prst="rect">
            <a:avLst/>
          </a:prstGeom>
        </p:spPr>
      </p:pic>
      <p:pic>
        <p:nvPicPr>
          <p:cNvPr id="16" name="Picture 15">
            <a:extLst>
              <a:ext uri="{FF2B5EF4-FFF2-40B4-BE49-F238E27FC236}">
                <a16:creationId xmlns:a16="http://schemas.microsoft.com/office/drawing/2014/main" xmlns="" id="{C994F813-4F4A-4A71-AF45-990E49EA0858}"/>
              </a:ext>
            </a:extLst>
          </p:cNvPr>
          <p:cNvPicPr>
            <a:picLocks noChangeAspect="1"/>
          </p:cNvPicPr>
          <p:nvPr/>
        </p:nvPicPr>
        <p:blipFill>
          <a:blip r:embed="rId8" cstate="print">
            <a:extLst>
              <a:ext uri="{28A0092B-C50C-407E-A947-70E740481C1C}">
                <a14:useLocalDpi xmlns:a14="http://schemas.microsoft.com/office/drawing/2010/main" val="0"/>
              </a:ext>
              <a:ext uri="{837473B0-CC2E-450A-ABE3-18F120FF3D39}">
                <a1611:picAttrSrcUrl xmlns:a1611="http://schemas.microsoft.com/office/drawing/2016/11/main" xmlns="" r:id="rId9"/>
              </a:ext>
            </a:extLst>
          </a:blip>
          <a:stretch>
            <a:fillRect/>
          </a:stretch>
        </p:blipFill>
        <p:spPr>
          <a:xfrm>
            <a:off x="2208319" y="5255460"/>
            <a:ext cx="2192231" cy="1449701"/>
          </a:xfrm>
          <a:prstGeom prst="rect">
            <a:avLst/>
          </a:prstGeom>
          <a:ln>
            <a:noFill/>
          </a:ln>
          <a:effectLst>
            <a:softEdge rad="112500"/>
          </a:effectLst>
        </p:spPr>
      </p:pic>
    </p:spTree>
    <p:extLst>
      <p:ext uri="{BB962C8B-B14F-4D97-AF65-F5344CB8AC3E}">
        <p14:creationId xmlns:p14="http://schemas.microsoft.com/office/powerpoint/2010/main" val="256960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805DA3-7F30-4EAE-A205-CED63BC4CF2C}"/>
              </a:ext>
            </a:extLst>
          </p:cNvPr>
          <p:cNvSpPr>
            <a:spLocks noGrp="1"/>
          </p:cNvSpPr>
          <p:nvPr>
            <p:ph type="title"/>
          </p:nvPr>
        </p:nvSpPr>
        <p:spPr/>
        <p:txBody>
          <a:bodyPr/>
          <a:lstStyle/>
          <a:p>
            <a:r>
              <a:rPr lang="en-GB" dirty="0">
                <a:latin typeface="Comic Sans MS" panose="030F0702030302020204" pitchFamily="66" charset="0"/>
              </a:rPr>
              <a:t>Plenary- Exam question</a:t>
            </a:r>
          </a:p>
        </p:txBody>
      </p:sp>
      <p:sp>
        <p:nvSpPr>
          <p:cNvPr id="3" name="Content Placeholder 2">
            <a:extLst>
              <a:ext uri="{FF2B5EF4-FFF2-40B4-BE49-F238E27FC236}">
                <a16:creationId xmlns:a16="http://schemas.microsoft.com/office/drawing/2014/main" xmlns="" id="{DC798669-B344-4E52-A3D6-FFC55BE6CE21}"/>
              </a:ext>
            </a:extLst>
          </p:cNvPr>
          <p:cNvSpPr>
            <a:spLocks noGrp="1"/>
          </p:cNvSpPr>
          <p:nvPr>
            <p:ph idx="1"/>
          </p:nvPr>
        </p:nvSpPr>
        <p:spPr>
          <a:xfrm>
            <a:off x="594958" y="1690688"/>
            <a:ext cx="8596667" cy="4351338"/>
          </a:xfrm>
        </p:spPr>
        <p:txBody>
          <a:bodyPr>
            <a:normAutofit fontScale="92500" lnSpcReduction="20000"/>
          </a:bodyPr>
          <a:lstStyle/>
          <a:p>
            <a:pPr marL="0" indent="0">
              <a:lnSpc>
                <a:spcPct val="150000"/>
              </a:lnSpc>
              <a:buNone/>
            </a:pPr>
            <a:r>
              <a:rPr lang="en-GB" sz="2400" b="0" i="0" dirty="0">
                <a:effectLst/>
                <a:latin typeface="Comic Sans MS" panose="030F0702030302020204" pitchFamily="66" charset="0"/>
              </a:rPr>
              <a:t>Explain why protein deficiency may put a stop to growth in children. (4 marks)</a:t>
            </a:r>
          </a:p>
          <a:p>
            <a:pPr marL="0" indent="0">
              <a:lnSpc>
                <a:spcPct val="150000"/>
              </a:lnSpc>
              <a:buNone/>
            </a:pPr>
            <a:endParaRPr lang="en-GB" sz="2400" dirty="0">
              <a:latin typeface="Comic Sans MS" panose="030F0702030302020204" pitchFamily="66" charset="0"/>
            </a:endParaRPr>
          </a:p>
          <a:p>
            <a:pPr marL="0" indent="0">
              <a:lnSpc>
                <a:spcPct val="150000"/>
              </a:lnSpc>
              <a:buNone/>
            </a:pPr>
            <a:r>
              <a:rPr lang="en-GB" sz="2400" dirty="0">
                <a:latin typeface="Comic Sans MS" panose="030F0702030302020204" pitchFamily="66" charset="0"/>
              </a:rPr>
              <a:t>Plan? What do you need to include?</a:t>
            </a:r>
          </a:p>
          <a:p>
            <a:pPr marL="0" indent="0">
              <a:lnSpc>
                <a:spcPct val="150000"/>
              </a:lnSpc>
              <a:buNone/>
            </a:pPr>
            <a:r>
              <a:rPr lang="en-GB" sz="2400" dirty="0">
                <a:latin typeface="Comic Sans MS" panose="030F0702030302020204" pitchFamily="66" charset="0"/>
              </a:rPr>
              <a:t>P- Point</a:t>
            </a:r>
          </a:p>
          <a:p>
            <a:pPr marL="0" indent="0">
              <a:lnSpc>
                <a:spcPct val="150000"/>
              </a:lnSpc>
              <a:buNone/>
            </a:pPr>
            <a:r>
              <a:rPr lang="en-GB" sz="2400" dirty="0">
                <a:latin typeface="Comic Sans MS" panose="030F0702030302020204" pitchFamily="66" charset="0"/>
              </a:rPr>
              <a:t>E- Evidence</a:t>
            </a:r>
          </a:p>
          <a:p>
            <a:pPr marL="0" indent="0">
              <a:lnSpc>
                <a:spcPct val="150000"/>
              </a:lnSpc>
              <a:buNone/>
            </a:pPr>
            <a:r>
              <a:rPr lang="en-GB" sz="2400" dirty="0">
                <a:latin typeface="Comic Sans MS" panose="030F0702030302020204" pitchFamily="66" charset="0"/>
              </a:rPr>
              <a:t>E- Explain</a:t>
            </a:r>
          </a:p>
          <a:p>
            <a:pPr marL="0" indent="0">
              <a:lnSpc>
                <a:spcPct val="150000"/>
              </a:lnSpc>
              <a:buNone/>
            </a:pPr>
            <a:r>
              <a:rPr lang="en-GB" sz="2400" dirty="0">
                <a:latin typeface="Comic Sans MS" panose="030F0702030302020204" pitchFamily="66" charset="0"/>
              </a:rPr>
              <a:t>L- Link</a:t>
            </a:r>
          </a:p>
        </p:txBody>
      </p:sp>
    </p:spTree>
    <p:extLst>
      <p:ext uri="{BB962C8B-B14F-4D97-AF65-F5344CB8AC3E}">
        <p14:creationId xmlns:p14="http://schemas.microsoft.com/office/powerpoint/2010/main" val="1169078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27FA71-EE36-4CD5-A2CC-4FED70EEFD5B}"/>
              </a:ext>
            </a:extLst>
          </p:cNvPr>
          <p:cNvSpPr>
            <a:spLocks noGrp="1"/>
          </p:cNvSpPr>
          <p:nvPr>
            <p:ph type="title"/>
          </p:nvPr>
        </p:nvSpPr>
        <p:spPr>
          <a:xfrm>
            <a:off x="266701" y="304800"/>
            <a:ext cx="8596668" cy="1320800"/>
          </a:xfrm>
        </p:spPr>
        <p:txBody>
          <a:bodyPr/>
          <a:lstStyle/>
          <a:p>
            <a:r>
              <a:rPr lang="en-GB" dirty="0">
                <a:latin typeface="Comic Sans MS" panose="030F0702030302020204" pitchFamily="66" charset="0"/>
              </a:rPr>
              <a:t>Mark Scheme</a:t>
            </a:r>
          </a:p>
        </p:txBody>
      </p:sp>
      <p:sp>
        <p:nvSpPr>
          <p:cNvPr id="3" name="Content Placeholder 2">
            <a:extLst>
              <a:ext uri="{FF2B5EF4-FFF2-40B4-BE49-F238E27FC236}">
                <a16:creationId xmlns:a16="http://schemas.microsoft.com/office/drawing/2014/main" xmlns="" id="{626EAB2B-5561-4573-9DC8-C63CAED50C98}"/>
              </a:ext>
            </a:extLst>
          </p:cNvPr>
          <p:cNvSpPr>
            <a:spLocks noGrp="1"/>
          </p:cNvSpPr>
          <p:nvPr>
            <p:ph idx="1"/>
          </p:nvPr>
        </p:nvSpPr>
        <p:spPr>
          <a:xfrm>
            <a:off x="266701" y="1390650"/>
            <a:ext cx="9647320" cy="5467349"/>
          </a:xfrm>
        </p:spPr>
        <p:txBody>
          <a:bodyPr>
            <a:normAutofit fontScale="92500" lnSpcReduction="10000"/>
          </a:bodyPr>
          <a:lstStyle/>
          <a:p>
            <a:pPr marL="0" indent="0">
              <a:lnSpc>
                <a:spcPct val="150000"/>
              </a:lnSpc>
              <a:buNone/>
            </a:pPr>
            <a:r>
              <a:rPr lang="en-GB" b="0" i="0" dirty="0">
                <a:effectLst/>
                <a:latin typeface="Comic Sans MS" panose="030F0702030302020204" pitchFamily="66" charset="0"/>
              </a:rPr>
              <a:t>Any two reasons with a possible mechanism behind it; for example:</a:t>
            </a:r>
          </a:p>
          <a:p>
            <a:pPr marL="0" indent="0">
              <a:lnSpc>
                <a:spcPct val="150000"/>
              </a:lnSpc>
              <a:buNone/>
            </a:pPr>
            <a:r>
              <a:rPr lang="en-GB" b="0" i="0" dirty="0">
                <a:effectLst/>
                <a:latin typeface="Comic Sans MS" panose="030F0702030302020204" pitchFamily="66" charset="0"/>
              </a:rPr>
              <a:t>(1 mark for each reason and 1 mark for each correct explanation, max. 4 marks)</a:t>
            </a:r>
          </a:p>
          <a:p>
            <a:pPr marL="0" indent="0">
              <a:lnSpc>
                <a:spcPct val="150000"/>
              </a:lnSpc>
              <a:buNone/>
            </a:pPr>
            <a:r>
              <a:rPr lang="en-GB" b="0" i="0" dirty="0">
                <a:effectLst/>
                <a:latin typeface="Comic Sans MS" panose="030F0702030302020204" pitchFamily="66" charset="0"/>
              </a:rPr>
              <a:t>Lack of protein means that there is no building material to build new cells, so the body cannot grow or develop new tissues.</a:t>
            </a:r>
          </a:p>
          <a:p>
            <a:pPr marL="0" indent="0">
              <a:lnSpc>
                <a:spcPct val="150000"/>
              </a:lnSpc>
              <a:buNone/>
            </a:pPr>
            <a:r>
              <a:rPr lang="en-GB" b="0" i="0" dirty="0">
                <a:effectLst/>
                <a:latin typeface="Comic Sans MS" panose="030F0702030302020204" pitchFamily="66" charset="0"/>
              </a:rPr>
              <a:t>Lack of protein means that there is no material to repair old tissues, so the body will use whatever is available to rebuild damaged cells, at the cost of growth and development of new ones.</a:t>
            </a:r>
          </a:p>
          <a:p>
            <a:pPr marL="0" indent="0">
              <a:lnSpc>
                <a:spcPct val="150000"/>
              </a:lnSpc>
              <a:buNone/>
            </a:pPr>
            <a:r>
              <a:rPr lang="en-GB" b="0" i="0" dirty="0">
                <a:effectLst/>
                <a:latin typeface="Comic Sans MS" panose="030F0702030302020204" pitchFamily="66" charset="0"/>
              </a:rPr>
              <a:t>Lack of protein means that growth hormone cannot be built, so growth will be stopped by the lack of hormone.</a:t>
            </a:r>
          </a:p>
          <a:p>
            <a:pPr marL="0" indent="0">
              <a:lnSpc>
                <a:spcPct val="150000"/>
              </a:lnSpc>
              <a:buNone/>
            </a:pPr>
            <a:r>
              <a:rPr lang="en-GB" b="0" i="0" dirty="0">
                <a:effectLst/>
                <a:latin typeface="Comic Sans MS" panose="030F0702030302020204" pitchFamily="66" charset="0"/>
              </a:rPr>
              <a:t>Lack of protein means that the enzymes cannot be built, so the food will not be broken down properly and there will be no energy or building material to build new tissues.</a:t>
            </a:r>
          </a:p>
          <a:p>
            <a:pPr marL="0" indent="0">
              <a:lnSpc>
                <a:spcPct val="150000"/>
              </a:lnSpc>
              <a:buNone/>
            </a:pPr>
            <a:r>
              <a:rPr lang="en-GB" b="0" i="0" dirty="0">
                <a:effectLst/>
                <a:latin typeface="Comic Sans MS" panose="030F0702030302020204" pitchFamily="66" charset="0"/>
              </a:rPr>
              <a:t>Accept any other suitable answer.</a:t>
            </a:r>
            <a:endParaRPr lang="en-GB" dirty="0">
              <a:latin typeface="Comic Sans MS" panose="030F0702030302020204" pitchFamily="66" charset="0"/>
            </a:endParaRPr>
          </a:p>
        </p:txBody>
      </p:sp>
    </p:spTree>
    <p:extLst>
      <p:ext uri="{BB962C8B-B14F-4D97-AF65-F5344CB8AC3E}">
        <p14:creationId xmlns:p14="http://schemas.microsoft.com/office/powerpoint/2010/main" val="1395213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62A0B8DB-81A6-4829-A4D1-987B202F4428}"/>
</file>

<file path=customXml/itemProps2.xml><?xml version="1.0" encoding="utf-8"?>
<ds:datastoreItem xmlns:ds="http://schemas.openxmlformats.org/officeDocument/2006/customXml" ds:itemID="{2B205B72-6CC0-48B7-9FEC-02C1CE564D21}"/>
</file>

<file path=customXml/itemProps3.xml><?xml version="1.0" encoding="utf-8"?>
<ds:datastoreItem xmlns:ds="http://schemas.openxmlformats.org/officeDocument/2006/customXml" ds:itemID="{8C1CB4F0-EF6B-4C46-9AE0-48C645722D85}"/>
</file>

<file path=docProps/app.xml><?xml version="1.0" encoding="utf-8"?>
<Properties xmlns="http://schemas.openxmlformats.org/officeDocument/2006/extended-properties" xmlns:vt="http://schemas.openxmlformats.org/officeDocument/2006/docPropsVTypes">
  <Template>Facet</Template>
  <TotalTime>54</TotalTime>
  <Words>488</Words>
  <Application>Microsoft Office PowerPoint</Application>
  <PresentationFormat>Custom</PresentationFormat>
  <Paragraphs>63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Facet</vt:lpstr>
      <vt:lpstr>Starter:</vt:lpstr>
      <vt:lpstr>Starter- Question 5, write out and identify the correct information</vt:lpstr>
      <vt:lpstr>Revision- Macronutrients  Protein</vt:lpstr>
      <vt:lpstr>Revisiting Protein</vt:lpstr>
      <vt:lpstr>In depth look- Biological value</vt:lpstr>
      <vt:lpstr>In depth look- Protein Complementation</vt:lpstr>
      <vt:lpstr>In depth look- Protein Alternatives</vt:lpstr>
      <vt:lpstr>Plenary- Exam question</vt:lpstr>
      <vt:lpstr>Mark Scheme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Starter:</dc:title>
  <dc:creator>Nichola Power</dc:creator>
  <cp:lastModifiedBy>N Power</cp:lastModifiedBy>
  <cp:revision>5</cp:revision>
  <dcterms:created xsi:type="dcterms:W3CDTF">2021-11-13T14:07:16Z</dcterms:created>
  <dcterms:modified xsi:type="dcterms:W3CDTF">2021-11-25T12:49:55Z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