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6" r:id="rId3"/>
    <p:sldId id="256" r:id="rId4"/>
    <p:sldId id="259" r:id="rId5"/>
    <p:sldId id="260" r:id="rId6"/>
    <p:sldId id="261" r:id="rId7"/>
    <p:sldId id="262" r:id="rId8"/>
    <p:sldId id="265"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13" autoAdjust="0"/>
    <p:restoredTop sz="94660"/>
  </p:normalViewPr>
  <p:slideViewPr>
    <p:cSldViewPr snapToGrid="0">
      <p:cViewPr varScale="1">
        <p:scale>
          <a:sx n="101" d="100"/>
          <a:sy n="101" d="100"/>
        </p:scale>
        <p:origin x="-120"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79338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4215179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617181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2617176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71441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5869296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7444194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652893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C09C96-B92E-4EB5-8B60-AF1D6FB5E44E}"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659168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C09C96-B92E-4EB5-8B60-AF1D6FB5E44E}" type="datetimeFigureOut">
              <a:rPr lang="en-GB" smtClean="0"/>
              <a:t>30/11/2021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493033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C09C96-B92E-4EB5-8B60-AF1D6FB5E44E}" type="datetimeFigureOut">
              <a:rPr lang="en-GB" smtClean="0"/>
              <a:t>30/11/2021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267236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C09C96-B92E-4EB5-8B60-AF1D6FB5E44E}" type="datetimeFigureOut">
              <a:rPr lang="en-GB" smtClean="0"/>
              <a:t>30/11/2021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66161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C09C96-B92E-4EB5-8B60-AF1D6FB5E44E}" type="datetimeFigureOut">
              <a:rPr lang="en-GB" smtClean="0"/>
              <a:t>30/11/2021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957039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C09C96-B92E-4EB5-8B60-AF1D6FB5E44E}" type="datetimeFigureOut">
              <a:rPr lang="en-GB" smtClean="0"/>
              <a:t>30/11/2021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3851101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C09C96-B92E-4EB5-8B60-AF1D6FB5E44E}" type="datetimeFigureOut">
              <a:rPr lang="en-GB" smtClean="0"/>
              <a:t>30/11/2021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167663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C09C96-B92E-4EB5-8B60-AF1D6FB5E44E}" type="datetimeFigureOut">
              <a:rPr lang="en-GB" smtClean="0"/>
              <a:t>30/11/2021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6F3D54E-0929-46B9-82F7-20A49B710423}" type="slidenum">
              <a:rPr lang="en-GB" smtClean="0"/>
              <a:t>‹#›</a:t>
            </a:fld>
            <a:endParaRPr lang="en-GB"/>
          </a:p>
        </p:txBody>
      </p:sp>
    </p:spTree>
    <p:extLst>
      <p:ext uri="{BB962C8B-B14F-4D97-AF65-F5344CB8AC3E}">
        <p14:creationId xmlns:p14="http://schemas.microsoft.com/office/powerpoint/2010/main" val="860767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2C09C96-B92E-4EB5-8B60-AF1D6FB5E44E}" type="datetimeFigureOut">
              <a:rPr lang="en-GB" smtClean="0"/>
              <a:t>30/11/2021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6F3D54E-0929-46B9-82F7-20A49B710423}" type="slidenum">
              <a:rPr lang="en-GB" smtClean="0"/>
              <a:t>‹#›</a:t>
            </a:fld>
            <a:endParaRPr lang="en-GB"/>
          </a:p>
        </p:txBody>
      </p:sp>
    </p:spTree>
    <p:extLst>
      <p:ext uri="{BB962C8B-B14F-4D97-AF65-F5344CB8AC3E}">
        <p14:creationId xmlns:p14="http://schemas.microsoft.com/office/powerpoint/2010/main" val="1958394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zenfoods.com/what-are-healthy-fats-and-why-are-they-important/"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precisionnutrition.com/all-about-healthy-fats" TargetMode="External"/><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hyperlink" Target="http://blog.lolofit.com/blog/posts/saturated-fats-good-or-bad-or-both" TargetMode="Externa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hyperlink" Target="http://www.precisionnutrition.com/all-about-healthy-fats" TargetMode="External"/><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hyperlink" Target="http://wellness101life.com/live-longer-stay-healthier-with-unsaturated-fats/" TargetMode="Externa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3" Type="http://schemas.openxmlformats.org/officeDocument/2006/relationships/hyperlink" Target="http://drannwellness.com/how-to-get-more-omega-3-fats-and-less-omega-6-fats/"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recablog.com/symptoms-of-high-cholesterol/" TargetMode="External"/><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hyperlink" Target="https://wellnesshealthandvitality.com/the-good-and-bad-of-cholesterol-made-easy" TargetMode="Externa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F8BC35-336A-4226-8759-BFD38878BDCF}"/>
              </a:ext>
            </a:extLst>
          </p:cNvPr>
          <p:cNvSpPr>
            <a:spLocks noGrp="1"/>
          </p:cNvSpPr>
          <p:nvPr>
            <p:ph type="title"/>
          </p:nvPr>
        </p:nvSpPr>
        <p:spPr/>
        <p:txBody>
          <a:bodyPr/>
          <a:lstStyle/>
          <a:p>
            <a:pPr>
              <a:lnSpc>
                <a:spcPct val="150000"/>
              </a:lnSpc>
            </a:pPr>
            <a:r>
              <a:rPr lang="en-GB" dirty="0">
                <a:latin typeface="Comic Sans MS" panose="030F0702030302020204" pitchFamily="66" charset="0"/>
              </a:rPr>
              <a:t>Starter:</a:t>
            </a:r>
          </a:p>
        </p:txBody>
      </p:sp>
      <p:sp>
        <p:nvSpPr>
          <p:cNvPr id="3" name="Content Placeholder 2">
            <a:extLst>
              <a:ext uri="{FF2B5EF4-FFF2-40B4-BE49-F238E27FC236}">
                <a16:creationId xmlns:a16="http://schemas.microsoft.com/office/drawing/2014/main" xmlns="" id="{7B3D9C27-AD4F-43F8-8E0B-731659D5F6D3}"/>
              </a:ext>
            </a:extLst>
          </p:cNvPr>
          <p:cNvSpPr>
            <a:spLocks noGrp="1"/>
          </p:cNvSpPr>
          <p:nvPr>
            <p:ph idx="1"/>
          </p:nvPr>
        </p:nvSpPr>
        <p:spPr>
          <a:xfrm>
            <a:off x="677333" y="2160589"/>
            <a:ext cx="9619191" cy="3880773"/>
          </a:xfrm>
        </p:spPr>
        <p:txBody>
          <a:bodyPr>
            <a:normAutofit lnSpcReduction="10000"/>
          </a:bodyPr>
          <a:lstStyle/>
          <a:p>
            <a:pPr marL="514350" indent="-514350">
              <a:lnSpc>
                <a:spcPct val="150000"/>
              </a:lnSpc>
              <a:buAutoNum type="arabicPeriod"/>
            </a:pPr>
            <a:r>
              <a:rPr lang="en-GB" sz="2400" dirty="0">
                <a:latin typeface="Comic Sans MS" panose="030F0702030302020204" pitchFamily="66" charset="0"/>
              </a:rPr>
              <a:t>Explain what the function of fat is in the diet? [2 marks]</a:t>
            </a:r>
          </a:p>
          <a:p>
            <a:pPr marL="514350" indent="-514350">
              <a:lnSpc>
                <a:spcPct val="150000"/>
              </a:lnSpc>
              <a:buAutoNum type="arabicPeriod"/>
            </a:pPr>
            <a:r>
              <a:rPr lang="en-GB" sz="2400" dirty="0">
                <a:latin typeface="Comic Sans MS" panose="030F0702030302020204" pitchFamily="66" charset="0"/>
              </a:rPr>
              <a:t>Identify an animal source of fat and a vegetable source of fat. [2 marks]</a:t>
            </a:r>
          </a:p>
          <a:p>
            <a:pPr marL="514350" indent="-514350">
              <a:lnSpc>
                <a:spcPct val="150000"/>
              </a:lnSpc>
              <a:buAutoNum type="arabicPeriod"/>
            </a:pPr>
            <a:r>
              <a:rPr lang="en-GB" sz="2400" dirty="0">
                <a:latin typeface="Comic Sans MS" panose="030F0702030302020204" pitchFamily="66" charset="0"/>
              </a:rPr>
              <a:t>Define the term hydrogenation [2 marks]</a:t>
            </a:r>
          </a:p>
          <a:p>
            <a:pPr marL="514350" indent="-514350">
              <a:lnSpc>
                <a:spcPct val="150000"/>
              </a:lnSpc>
              <a:buAutoNum type="arabicPeriod"/>
            </a:pPr>
            <a:r>
              <a:rPr lang="en-GB" sz="2400" dirty="0">
                <a:latin typeface="Comic Sans MS" panose="030F0702030302020204" pitchFamily="66" charset="0"/>
              </a:rPr>
              <a:t>What is the scientific term for a fat molecule? [1 mark]</a:t>
            </a:r>
          </a:p>
          <a:p>
            <a:pPr marL="514350" indent="-514350">
              <a:lnSpc>
                <a:spcPct val="150000"/>
              </a:lnSpc>
              <a:buAutoNum type="arabicPeriod"/>
            </a:pPr>
            <a:r>
              <a:rPr lang="en-GB" sz="2400" dirty="0">
                <a:latin typeface="Comic Sans MS" panose="030F0702030302020204" pitchFamily="66" charset="0"/>
              </a:rPr>
              <a:t>How many calories are provided by 1g of fat? [1 mark]</a:t>
            </a:r>
          </a:p>
          <a:p>
            <a:pPr marL="0" indent="0">
              <a:lnSpc>
                <a:spcPct val="150000"/>
              </a:lnSpc>
              <a:buNone/>
            </a:pPr>
            <a:endParaRPr lang="en-GB" sz="2400" dirty="0">
              <a:latin typeface="Comic Sans MS" panose="030F0702030302020204" pitchFamily="66" charset="0"/>
            </a:endParaRPr>
          </a:p>
        </p:txBody>
      </p:sp>
    </p:spTree>
    <p:extLst>
      <p:ext uri="{BB962C8B-B14F-4D97-AF65-F5344CB8AC3E}">
        <p14:creationId xmlns:p14="http://schemas.microsoft.com/office/powerpoint/2010/main" val="35674375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27FA71-EE36-4CD5-A2CC-4FED70EEFD5B}"/>
              </a:ext>
            </a:extLst>
          </p:cNvPr>
          <p:cNvSpPr>
            <a:spLocks noGrp="1"/>
          </p:cNvSpPr>
          <p:nvPr>
            <p:ph type="title"/>
          </p:nvPr>
        </p:nvSpPr>
        <p:spPr>
          <a:xfrm>
            <a:off x="266701" y="304800"/>
            <a:ext cx="8596668" cy="1320800"/>
          </a:xfrm>
        </p:spPr>
        <p:txBody>
          <a:bodyPr/>
          <a:lstStyle/>
          <a:p>
            <a:r>
              <a:rPr lang="en-GB" dirty="0">
                <a:latin typeface="Comic Sans MS" panose="030F0702030302020204" pitchFamily="66" charset="0"/>
              </a:rPr>
              <a:t>Mark Scheme</a:t>
            </a:r>
          </a:p>
        </p:txBody>
      </p:sp>
      <p:sp>
        <p:nvSpPr>
          <p:cNvPr id="3" name="Content Placeholder 2">
            <a:extLst>
              <a:ext uri="{FF2B5EF4-FFF2-40B4-BE49-F238E27FC236}">
                <a16:creationId xmlns:a16="http://schemas.microsoft.com/office/drawing/2014/main" xmlns="" id="{626EAB2B-5561-4573-9DC8-C63CAED50C98}"/>
              </a:ext>
            </a:extLst>
          </p:cNvPr>
          <p:cNvSpPr>
            <a:spLocks noGrp="1"/>
          </p:cNvSpPr>
          <p:nvPr>
            <p:ph idx="1"/>
          </p:nvPr>
        </p:nvSpPr>
        <p:spPr>
          <a:xfrm>
            <a:off x="266700" y="994612"/>
            <a:ext cx="11075067" cy="5863388"/>
          </a:xfrm>
        </p:spPr>
        <p:txBody>
          <a:bodyPr>
            <a:normAutofit/>
          </a:bodyPr>
          <a:lstStyle/>
          <a:p>
            <a:pPr marL="0" indent="0">
              <a:lnSpc>
                <a:spcPct val="150000"/>
              </a:lnSpc>
              <a:buNone/>
            </a:pPr>
            <a:r>
              <a:rPr lang="en-GB" b="0" i="0" dirty="0">
                <a:effectLst/>
                <a:latin typeface="Comic Sans MS" panose="030F0702030302020204" pitchFamily="66" charset="0"/>
              </a:rPr>
              <a:t>The answer includes a reference to:</a:t>
            </a:r>
          </a:p>
          <a:p>
            <a:pPr marL="0" indent="0">
              <a:lnSpc>
                <a:spcPct val="150000"/>
              </a:lnSpc>
              <a:buNone/>
            </a:pPr>
            <a:r>
              <a:rPr lang="en-GB" b="0" i="0" dirty="0">
                <a:effectLst/>
                <a:latin typeface="Comic Sans MS" panose="030F0702030302020204" pitchFamily="66" charset="0"/>
              </a:rPr>
              <a:t>Eating too much saturated fats/trans fats/total fat, and too little polyunsaturated fats/omega-3 fatty acids increases the risk of many conditions and diseases, such as (one from):</a:t>
            </a:r>
          </a:p>
          <a:p>
            <a:pPr marL="0" indent="0">
              <a:lnSpc>
                <a:spcPct val="150000"/>
              </a:lnSpc>
              <a:buNone/>
            </a:pPr>
            <a:r>
              <a:rPr lang="en-GB" b="0" i="0" dirty="0">
                <a:effectLst/>
                <a:latin typeface="Comic Sans MS" panose="030F0702030302020204" pitchFamily="66" charset="0"/>
              </a:rPr>
              <a:t>Obesity	type 2 diabetes	coronary heart disease	heart attack		stroke	cancer</a:t>
            </a:r>
          </a:p>
          <a:p>
            <a:pPr marL="0" indent="0">
              <a:lnSpc>
                <a:spcPct val="150000"/>
              </a:lnSpc>
              <a:buNone/>
            </a:pPr>
            <a:r>
              <a:rPr lang="en-GB" b="0" i="0" dirty="0">
                <a:effectLst/>
                <a:latin typeface="Comic Sans MS" panose="030F0702030302020204" pitchFamily="66" charset="0"/>
              </a:rPr>
              <a:t>Eating adequate amounts of polyunsaturated fats/fats rich in omega-3 fatty acids, and low levels of saturated fats/trans fats/total fat may help to reduce the risk of(one from):</a:t>
            </a:r>
          </a:p>
          <a:p>
            <a:pPr marL="0" indent="0">
              <a:lnSpc>
                <a:spcPct val="150000"/>
              </a:lnSpc>
              <a:buNone/>
            </a:pPr>
            <a:r>
              <a:rPr lang="en-GB" b="0" i="0" dirty="0">
                <a:effectLst/>
                <a:latin typeface="Comic Sans MS" panose="030F0702030302020204" pitchFamily="66" charset="0"/>
              </a:rPr>
              <a:t>coronary heart disease	heart attack		stroke	cancer and support proper functioning of the brain and nervous system.</a:t>
            </a:r>
          </a:p>
          <a:p>
            <a:pPr marL="0" indent="0">
              <a:lnSpc>
                <a:spcPct val="150000"/>
              </a:lnSpc>
              <a:buNone/>
            </a:pPr>
            <a:r>
              <a:rPr lang="en-GB" b="0" i="0" dirty="0">
                <a:effectLst/>
                <a:latin typeface="Comic Sans MS" panose="030F0702030302020204" pitchFamily="66" charset="0"/>
              </a:rPr>
              <a:t>(1 mark for identifying types of fat and their effect; 1 mark for each correctly linked disease or condition the risk of which they increase/lower; max. 4 marks)</a:t>
            </a:r>
            <a:endParaRPr lang="en-GB" dirty="0">
              <a:latin typeface="Comic Sans MS" panose="030F0702030302020204" pitchFamily="66" charset="0"/>
            </a:endParaRPr>
          </a:p>
        </p:txBody>
      </p:sp>
    </p:spTree>
    <p:extLst>
      <p:ext uri="{BB962C8B-B14F-4D97-AF65-F5344CB8AC3E}">
        <p14:creationId xmlns:p14="http://schemas.microsoft.com/office/powerpoint/2010/main" val="13952134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Hydrogenation </a:t>
            </a:r>
            <a:r>
              <a:rPr lang="en-GB" b="1" dirty="0"/>
              <a:t>converts liquid vegetable oils into solid or semi-solid fats</a:t>
            </a:r>
            <a:r>
              <a:rPr lang="en-GB" dirty="0"/>
              <a:t>, such as those present in margarine. Changing the degree of saturation of the fat changes some important physical properties, such as the melting range, which is why liquid oils become semi-solid.</a:t>
            </a:r>
            <a:endParaRPr lang="en-GB" dirty="0"/>
          </a:p>
        </p:txBody>
      </p:sp>
    </p:spTree>
    <p:extLst>
      <p:ext uri="{BB962C8B-B14F-4D97-AF65-F5344CB8AC3E}">
        <p14:creationId xmlns:p14="http://schemas.microsoft.com/office/powerpoint/2010/main" val="6411702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AA3851-865A-48D2-9192-5E42C978C3B1}"/>
              </a:ext>
            </a:extLst>
          </p:cNvPr>
          <p:cNvSpPr>
            <a:spLocks noGrp="1"/>
          </p:cNvSpPr>
          <p:nvPr>
            <p:ph type="ctrTitle"/>
          </p:nvPr>
        </p:nvSpPr>
        <p:spPr/>
        <p:txBody>
          <a:bodyPr>
            <a:noAutofit/>
          </a:bodyPr>
          <a:lstStyle/>
          <a:p>
            <a:r>
              <a:rPr lang="en-GB" dirty="0">
                <a:latin typeface="Comic Sans MS" panose="030F0702030302020204" pitchFamily="66" charset="0"/>
              </a:rPr>
              <a:t>Revision-</a:t>
            </a:r>
            <a:br>
              <a:rPr lang="en-GB" dirty="0">
                <a:latin typeface="Comic Sans MS" panose="030F0702030302020204" pitchFamily="66" charset="0"/>
              </a:rPr>
            </a:br>
            <a:r>
              <a:rPr lang="en-GB" dirty="0">
                <a:latin typeface="Comic Sans MS" panose="030F0702030302020204" pitchFamily="66" charset="0"/>
              </a:rPr>
              <a:t>Macronutrients </a:t>
            </a:r>
            <a:br>
              <a:rPr lang="en-GB" dirty="0">
                <a:latin typeface="Comic Sans MS" panose="030F0702030302020204" pitchFamily="66" charset="0"/>
              </a:rPr>
            </a:br>
            <a:r>
              <a:rPr lang="en-GB" dirty="0">
                <a:latin typeface="Comic Sans MS" panose="030F0702030302020204" pitchFamily="66" charset="0"/>
              </a:rPr>
              <a:t>Fats</a:t>
            </a:r>
          </a:p>
        </p:txBody>
      </p:sp>
      <p:sp>
        <p:nvSpPr>
          <p:cNvPr id="3" name="Subtitle 2">
            <a:extLst>
              <a:ext uri="{FF2B5EF4-FFF2-40B4-BE49-F238E27FC236}">
                <a16:creationId xmlns:a16="http://schemas.microsoft.com/office/drawing/2014/main" xmlns="" id="{9BBF7FA4-451A-4E24-A909-E33A29EC9CF1}"/>
              </a:ext>
            </a:extLst>
          </p:cNvPr>
          <p:cNvSpPr>
            <a:spLocks noGrp="1"/>
          </p:cNvSpPr>
          <p:nvPr>
            <p:ph type="subTitle" idx="1"/>
          </p:nvPr>
        </p:nvSpPr>
        <p:spPr/>
        <p:txBody>
          <a:bodyPr>
            <a:normAutofit fontScale="92500" lnSpcReduction="10000"/>
          </a:bodyPr>
          <a:lstStyle/>
          <a:p>
            <a:r>
              <a:rPr lang="en-GB" sz="1200" dirty="0">
                <a:latin typeface="Comic Sans MS" panose="030F0702030302020204" pitchFamily="66" charset="0"/>
              </a:rPr>
              <a:t>Learning Objectives:</a:t>
            </a:r>
          </a:p>
          <a:p>
            <a:r>
              <a:rPr lang="en-GB" sz="1200" dirty="0">
                <a:latin typeface="Comic Sans MS" panose="030F0702030302020204" pitchFamily="66" charset="0"/>
              </a:rPr>
              <a:t>Recall information about protein</a:t>
            </a:r>
          </a:p>
          <a:p>
            <a:r>
              <a:rPr lang="en-GB" sz="1200" dirty="0">
                <a:latin typeface="Comic Sans MS" panose="030F0702030302020204" pitchFamily="66" charset="0"/>
              </a:rPr>
              <a:t>Address any misconceptions</a:t>
            </a:r>
          </a:p>
          <a:p>
            <a:r>
              <a:rPr lang="en-GB" sz="1200" dirty="0">
                <a:latin typeface="Comic Sans MS" panose="030F0702030302020204" pitchFamily="66" charset="0"/>
              </a:rPr>
              <a:t>Apply knowledge to exam questions</a:t>
            </a:r>
          </a:p>
        </p:txBody>
      </p:sp>
    </p:spTree>
    <p:extLst>
      <p:ext uri="{BB962C8B-B14F-4D97-AF65-F5344CB8AC3E}">
        <p14:creationId xmlns:p14="http://schemas.microsoft.com/office/powerpoint/2010/main" val="8873997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3ABAB8-11D0-4F3B-82B3-7837BD482ACA}"/>
              </a:ext>
            </a:extLst>
          </p:cNvPr>
          <p:cNvSpPr>
            <a:spLocks noGrp="1"/>
          </p:cNvSpPr>
          <p:nvPr>
            <p:ph type="title"/>
          </p:nvPr>
        </p:nvSpPr>
        <p:spPr/>
        <p:txBody>
          <a:bodyPr/>
          <a:lstStyle/>
          <a:p>
            <a:r>
              <a:rPr lang="en-GB" dirty="0">
                <a:latin typeface="Comic Sans MS" panose="030F0702030302020204" pitchFamily="66" charset="0"/>
              </a:rPr>
              <a:t>Revisiting Fats</a:t>
            </a:r>
          </a:p>
        </p:txBody>
      </p:sp>
      <p:sp>
        <p:nvSpPr>
          <p:cNvPr id="3" name="Content Placeholder 2">
            <a:extLst>
              <a:ext uri="{FF2B5EF4-FFF2-40B4-BE49-F238E27FC236}">
                <a16:creationId xmlns:a16="http://schemas.microsoft.com/office/drawing/2014/main" xmlns="" id="{BE07C4F5-28EA-45CE-8D6A-706795D5B106}"/>
              </a:ext>
            </a:extLst>
          </p:cNvPr>
          <p:cNvSpPr>
            <a:spLocks noGrp="1"/>
          </p:cNvSpPr>
          <p:nvPr>
            <p:ph idx="1"/>
          </p:nvPr>
        </p:nvSpPr>
        <p:spPr>
          <a:xfrm>
            <a:off x="677334" y="1363580"/>
            <a:ext cx="9495366" cy="5342020"/>
          </a:xfrm>
        </p:spPr>
        <p:txBody>
          <a:bodyPr>
            <a:normAutofit fontScale="77500" lnSpcReduction="20000"/>
          </a:bodyPr>
          <a:lstStyle/>
          <a:p>
            <a:pPr>
              <a:lnSpc>
                <a:spcPct val="150000"/>
              </a:lnSpc>
            </a:pPr>
            <a:r>
              <a:rPr lang="en-GB" sz="2400" dirty="0">
                <a:latin typeface="Comic Sans MS" panose="030F0702030302020204" pitchFamily="66" charset="0"/>
              </a:rPr>
              <a:t>Functions- 	concentrated source of energy 1g= 9kcals</a:t>
            </a:r>
          </a:p>
          <a:p>
            <a:pPr marL="0" indent="0">
              <a:lnSpc>
                <a:spcPct val="150000"/>
              </a:lnSpc>
              <a:buNone/>
            </a:pPr>
            <a:r>
              <a:rPr lang="en-GB" sz="2400" dirty="0">
                <a:latin typeface="Comic Sans MS" panose="030F0702030302020204" pitchFamily="66" charset="0"/>
              </a:rPr>
              <a:t>				making all body cells</a:t>
            </a:r>
          </a:p>
          <a:p>
            <a:pPr marL="0" indent="0">
              <a:lnSpc>
                <a:spcPct val="150000"/>
              </a:lnSpc>
              <a:buNone/>
            </a:pPr>
            <a:r>
              <a:rPr lang="en-GB" sz="2400" dirty="0">
                <a:latin typeface="Comic Sans MS" panose="030F0702030302020204" pitchFamily="66" charset="0"/>
              </a:rPr>
              <a:t>				keeping the body warm (adipose tissue)</a:t>
            </a:r>
          </a:p>
          <a:p>
            <a:pPr marL="0" indent="0">
              <a:lnSpc>
                <a:spcPct val="150000"/>
              </a:lnSpc>
              <a:buNone/>
            </a:pPr>
            <a:r>
              <a:rPr lang="en-GB" sz="2400" dirty="0">
                <a:latin typeface="Comic Sans MS" panose="030F0702030302020204" pitchFamily="66" charset="0"/>
              </a:rPr>
              <a:t>				protection of vital organs (kidneys)</a:t>
            </a:r>
          </a:p>
          <a:p>
            <a:pPr marL="0" indent="0">
              <a:lnSpc>
                <a:spcPct val="150000"/>
              </a:lnSpc>
              <a:buNone/>
            </a:pPr>
            <a:r>
              <a:rPr lang="en-GB" sz="2400" dirty="0">
                <a:latin typeface="Comic Sans MS" panose="030F0702030302020204" pitchFamily="66" charset="0"/>
              </a:rPr>
              <a:t>				providing fat soluble vitamins (A,D,E,K)	</a:t>
            </a:r>
          </a:p>
          <a:p>
            <a:pPr marL="0" indent="0">
              <a:lnSpc>
                <a:spcPct val="150000"/>
              </a:lnSpc>
              <a:buNone/>
            </a:pPr>
            <a:r>
              <a:rPr lang="en-GB" sz="2400" dirty="0">
                <a:latin typeface="Comic Sans MS" panose="030F0702030302020204" pitchFamily="66" charset="0"/>
              </a:rPr>
              <a:t>				providing essential fatty acids</a:t>
            </a:r>
          </a:p>
          <a:p>
            <a:pPr>
              <a:lnSpc>
                <a:spcPct val="150000"/>
              </a:lnSpc>
            </a:pPr>
            <a:r>
              <a:rPr lang="en-GB" sz="2400" dirty="0">
                <a:latin typeface="Comic Sans MS" panose="030F0702030302020204" pitchFamily="66" charset="0"/>
              </a:rPr>
              <a:t>Sources-		Visible: you can see fat layers on the outside of lamb and pork, or 				marbling within a steak. Butter on bread is another </a:t>
            </a:r>
            <a:r>
              <a:rPr lang="en-GB" sz="2500" dirty="0">
                <a:latin typeface="Comic Sans MS" panose="030F0702030302020204" pitchFamily="66" charset="0"/>
              </a:rPr>
              <a:t>example.</a:t>
            </a:r>
          </a:p>
          <a:p>
            <a:pPr marL="0" indent="0">
              <a:lnSpc>
                <a:spcPct val="150000"/>
              </a:lnSpc>
              <a:buNone/>
            </a:pPr>
            <a:r>
              <a:rPr lang="en-GB" sz="2500" dirty="0">
                <a:latin typeface="Comic Sans MS" panose="030F0702030302020204" pitchFamily="66" charset="0"/>
              </a:rPr>
              <a:t>				Invisible: you can’t see it, because they have been used to make a 				product, e.g. crisps, biscuits, cakes, milk, egg yolks, mayonnaise.				</a:t>
            </a:r>
          </a:p>
          <a:p>
            <a:pPr lvl="4">
              <a:lnSpc>
                <a:spcPct val="150000"/>
              </a:lnSpc>
            </a:pPr>
            <a:endParaRPr lang="en-GB" sz="1600" dirty="0">
              <a:latin typeface="Comic Sans MS" panose="030F0702030302020204" pitchFamily="66" charset="0"/>
            </a:endParaRPr>
          </a:p>
          <a:p>
            <a:pPr lvl="3">
              <a:lnSpc>
                <a:spcPct val="150000"/>
              </a:lnSpc>
            </a:pPr>
            <a:endParaRPr lang="en-GB" sz="1600" dirty="0">
              <a:latin typeface="Comic Sans MS" panose="030F0702030302020204" pitchFamily="66" charset="0"/>
            </a:endParaRPr>
          </a:p>
          <a:p>
            <a:pPr>
              <a:lnSpc>
                <a:spcPct val="150000"/>
              </a:lnSpc>
            </a:pPr>
            <a:endParaRPr lang="en-GB" sz="2400" dirty="0">
              <a:latin typeface="Comic Sans MS" panose="030F0702030302020204" pitchFamily="66" charset="0"/>
            </a:endParaRPr>
          </a:p>
        </p:txBody>
      </p:sp>
      <p:pic>
        <p:nvPicPr>
          <p:cNvPr id="5" name="Picture 4">
            <a:extLst>
              <a:ext uri="{FF2B5EF4-FFF2-40B4-BE49-F238E27FC236}">
                <a16:creationId xmlns:a16="http://schemas.microsoft.com/office/drawing/2014/main" xmlns="" id="{BF9D03D9-BDED-41EC-A2AB-F5FE2F20717E}"/>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tretch>
            <a:fillRect/>
          </a:stretch>
        </p:blipFill>
        <p:spPr>
          <a:xfrm>
            <a:off x="7999409" y="1408030"/>
            <a:ext cx="3852163" cy="2552700"/>
          </a:xfrm>
          <a:prstGeom prst="rect">
            <a:avLst/>
          </a:prstGeom>
          <a:ln>
            <a:noFill/>
          </a:ln>
          <a:effectLst>
            <a:softEdge rad="112500"/>
          </a:effectLst>
        </p:spPr>
      </p:pic>
    </p:spTree>
    <p:extLst>
      <p:ext uri="{BB962C8B-B14F-4D97-AF65-F5344CB8AC3E}">
        <p14:creationId xmlns:p14="http://schemas.microsoft.com/office/powerpoint/2010/main" val="9508240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98182E-F82B-4839-A094-C96854B24F6E}"/>
              </a:ext>
            </a:extLst>
          </p:cNvPr>
          <p:cNvSpPr>
            <a:spLocks noGrp="1"/>
          </p:cNvSpPr>
          <p:nvPr>
            <p:ph type="title"/>
          </p:nvPr>
        </p:nvSpPr>
        <p:spPr/>
        <p:txBody>
          <a:bodyPr/>
          <a:lstStyle/>
          <a:p>
            <a:r>
              <a:rPr lang="en-GB" dirty="0">
                <a:latin typeface="Comic Sans MS" panose="030F0702030302020204" pitchFamily="66" charset="0"/>
              </a:rPr>
              <a:t>In depth look- Saturated Fats</a:t>
            </a:r>
          </a:p>
        </p:txBody>
      </p:sp>
      <p:sp>
        <p:nvSpPr>
          <p:cNvPr id="3" name="Content Placeholder 2">
            <a:extLst>
              <a:ext uri="{FF2B5EF4-FFF2-40B4-BE49-F238E27FC236}">
                <a16:creationId xmlns:a16="http://schemas.microsoft.com/office/drawing/2014/main" xmlns="" id="{3F9BB33A-1DCB-4034-892F-69C327561C9D}"/>
              </a:ext>
            </a:extLst>
          </p:cNvPr>
          <p:cNvSpPr>
            <a:spLocks noGrp="1"/>
          </p:cNvSpPr>
          <p:nvPr>
            <p:ph idx="1"/>
          </p:nvPr>
        </p:nvSpPr>
        <p:spPr>
          <a:xfrm>
            <a:off x="383395" y="1785931"/>
            <a:ext cx="8596668" cy="4610600"/>
          </a:xfrm>
        </p:spPr>
        <p:txBody>
          <a:bodyPr>
            <a:normAutofit/>
          </a:bodyPr>
          <a:lstStyle/>
          <a:p>
            <a:pPr>
              <a:lnSpc>
                <a:spcPct val="150000"/>
              </a:lnSpc>
            </a:pPr>
            <a:r>
              <a:rPr lang="en-GB" sz="2400" dirty="0">
                <a:latin typeface="Comic Sans MS" panose="030F0702030302020204" pitchFamily="66" charset="0"/>
              </a:rPr>
              <a:t>Single bond between all carbon atoms in chain.</a:t>
            </a:r>
          </a:p>
          <a:p>
            <a:pPr>
              <a:lnSpc>
                <a:spcPct val="150000"/>
              </a:lnSpc>
            </a:pPr>
            <a:r>
              <a:rPr lang="en-GB" sz="2400" dirty="0">
                <a:latin typeface="Comic Sans MS" panose="030F0702030302020204" pitchFamily="66" charset="0"/>
              </a:rPr>
              <a:t>Solid at room temperature</a:t>
            </a:r>
          </a:p>
          <a:p>
            <a:pPr>
              <a:lnSpc>
                <a:spcPct val="150000"/>
              </a:lnSpc>
            </a:pPr>
            <a:r>
              <a:rPr lang="en-GB" sz="2400" dirty="0">
                <a:latin typeface="Comic Sans MS" panose="030F0702030302020204" pitchFamily="66" charset="0"/>
              </a:rPr>
              <a:t>Generally found in animal products</a:t>
            </a:r>
          </a:p>
          <a:p>
            <a:pPr>
              <a:lnSpc>
                <a:spcPct val="150000"/>
              </a:lnSpc>
            </a:pPr>
            <a:r>
              <a:rPr lang="en-GB" sz="2400" dirty="0">
                <a:latin typeface="Comic Sans MS" panose="030F0702030302020204" pitchFamily="66" charset="0"/>
              </a:rPr>
              <a:t>Linked to heart disease</a:t>
            </a:r>
          </a:p>
          <a:p>
            <a:pPr>
              <a:lnSpc>
                <a:spcPct val="150000"/>
              </a:lnSpc>
            </a:pPr>
            <a:r>
              <a:rPr lang="en-GB" sz="2400" dirty="0">
                <a:latin typeface="Comic Sans MS" panose="030F0702030302020204" pitchFamily="66" charset="0"/>
              </a:rPr>
              <a:t>Contain cholesterol</a:t>
            </a:r>
          </a:p>
          <a:p>
            <a:pPr>
              <a:lnSpc>
                <a:spcPct val="150000"/>
              </a:lnSpc>
            </a:pPr>
            <a:r>
              <a:rPr lang="en-GB" sz="2400" dirty="0">
                <a:latin typeface="Comic Sans MS" panose="030F0702030302020204" pitchFamily="66" charset="0"/>
              </a:rPr>
              <a:t>RDA 30g men, 20g women</a:t>
            </a:r>
          </a:p>
        </p:txBody>
      </p:sp>
      <p:pic>
        <p:nvPicPr>
          <p:cNvPr id="5" name="Picture 4">
            <a:extLst>
              <a:ext uri="{FF2B5EF4-FFF2-40B4-BE49-F238E27FC236}">
                <a16:creationId xmlns:a16="http://schemas.microsoft.com/office/drawing/2014/main" xmlns="" id="{E4C0F8E6-A9B3-445F-9252-7104B01A4D01}"/>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b="57121"/>
          <a:stretch/>
        </p:blipFill>
        <p:spPr>
          <a:xfrm>
            <a:off x="7510272" y="929168"/>
            <a:ext cx="4681728" cy="1972191"/>
          </a:xfrm>
          <a:prstGeom prst="rect">
            <a:avLst/>
          </a:prstGeom>
          <a:ln>
            <a:noFill/>
          </a:ln>
          <a:effectLst>
            <a:softEdge rad="112500"/>
          </a:effectLst>
        </p:spPr>
      </p:pic>
      <p:pic>
        <p:nvPicPr>
          <p:cNvPr id="7" name="Picture 6">
            <a:extLst>
              <a:ext uri="{FF2B5EF4-FFF2-40B4-BE49-F238E27FC236}">
                <a16:creationId xmlns:a16="http://schemas.microsoft.com/office/drawing/2014/main" xmlns="" id="{DF580A32-8106-45AC-B3EB-449FA2EC5F6E}"/>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xmlns="" r:id="rId5"/>
              </a:ext>
            </a:extLst>
          </a:blip>
          <a:stretch>
            <a:fillRect/>
          </a:stretch>
        </p:blipFill>
        <p:spPr>
          <a:xfrm>
            <a:off x="7627048" y="3438968"/>
            <a:ext cx="4448175" cy="2957563"/>
          </a:xfrm>
          <a:prstGeom prst="rect">
            <a:avLst/>
          </a:prstGeom>
          <a:ln>
            <a:noFill/>
          </a:ln>
          <a:effectLst>
            <a:softEdge rad="112500"/>
          </a:effectLst>
        </p:spPr>
      </p:pic>
    </p:spTree>
    <p:extLst>
      <p:ext uri="{BB962C8B-B14F-4D97-AF65-F5344CB8AC3E}">
        <p14:creationId xmlns:p14="http://schemas.microsoft.com/office/powerpoint/2010/main" val="12137377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98182E-F82B-4839-A094-C96854B24F6E}"/>
              </a:ext>
            </a:extLst>
          </p:cNvPr>
          <p:cNvSpPr>
            <a:spLocks noGrp="1"/>
          </p:cNvSpPr>
          <p:nvPr>
            <p:ph type="title"/>
          </p:nvPr>
        </p:nvSpPr>
        <p:spPr>
          <a:xfrm>
            <a:off x="677333" y="609600"/>
            <a:ext cx="9589613" cy="1320800"/>
          </a:xfrm>
        </p:spPr>
        <p:txBody>
          <a:bodyPr/>
          <a:lstStyle/>
          <a:p>
            <a:r>
              <a:rPr lang="en-GB" dirty="0">
                <a:latin typeface="Comic Sans MS" panose="030F0702030302020204" pitchFamily="66" charset="0"/>
              </a:rPr>
              <a:t>In depth look- Unsaturated fats</a:t>
            </a:r>
          </a:p>
        </p:txBody>
      </p:sp>
      <p:sp>
        <p:nvSpPr>
          <p:cNvPr id="3" name="Content Placeholder 2">
            <a:extLst>
              <a:ext uri="{FF2B5EF4-FFF2-40B4-BE49-F238E27FC236}">
                <a16:creationId xmlns:a16="http://schemas.microsoft.com/office/drawing/2014/main" xmlns="" id="{3F9BB33A-1DCB-4034-892F-69C327561C9D}"/>
              </a:ext>
            </a:extLst>
          </p:cNvPr>
          <p:cNvSpPr>
            <a:spLocks noGrp="1"/>
          </p:cNvSpPr>
          <p:nvPr>
            <p:ph idx="1"/>
          </p:nvPr>
        </p:nvSpPr>
        <p:spPr>
          <a:xfrm>
            <a:off x="677334" y="1466850"/>
            <a:ext cx="7790391" cy="4933949"/>
          </a:xfrm>
        </p:spPr>
        <p:txBody>
          <a:bodyPr>
            <a:normAutofit fontScale="92500"/>
          </a:bodyPr>
          <a:lstStyle/>
          <a:p>
            <a:pPr>
              <a:lnSpc>
                <a:spcPct val="150000"/>
              </a:lnSpc>
            </a:pPr>
            <a:r>
              <a:rPr lang="en-GB" sz="2000" dirty="0">
                <a:latin typeface="Comic Sans MS" panose="030F0702030302020204" pitchFamily="66" charset="0"/>
              </a:rPr>
              <a:t>Double bond in carbon chain, means it’s flexible (PLASTICITY)</a:t>
            </a:r>
          </a:p>
          <a:p>
            <a:pPr>
              <a:lnSpc>
                <a:spcPct val="150000"/>
              </a:lnSpc>
            </a:pPr>
            <a:r>
              <a:rPr lang="en-GB" sz="2000" dirty="0">
                <a:latin typeface="Comic Sans MS" panose="030F0702030302020204" pitchFamily="66" charset="0"/>
              </a:rPr>
              <a:t>Liquids at room temperature</a:t>
            </a:r>
          </a:p>
          <a:p>
            <a:pPr>
              <a:lnSpc>
                <a:spcPct val="150000"/>
              </a:lnSpc>
            </a:pPr>
            <a:r>
              <a:rPr lang="en-GB" sz="2000" dirty="0">
                <a:latin typeface="Comic Sans MS" panose="030F0702030302020204" pitchFamily="66" charset="0"/>
              </a:rPr>
              <a:t>Found in- oily fish, nuts, seeds, sunflower and olive oils</a:t>
            </a:r>
          </a:p>
          <a:p>
            <a:pPr>
              <a:lnSpc>
                <a:spcPct val="150000"/>
              </a:lnSpc>
            </a:pPr>
            <a:r>
              <a:rPr lang="en-GB" sz="2000" dirty="0">
                <a:latin typeface="Comic Sans MS" panose="030F0702030302020204" pitchFamily="66" charset="0"/>
              </a:rPr>
              <a:t>May lower blood cholesterol levels, reduce risk of heart disease</a:t>
            </a:r>
          </a:p>
          <a:p>
            <a:pPr>
              <a:lnSpc>
                <a:spcPct val="150000"/>
              </a:lnSpc>
            </a:pPr>
            <a:endParaRPr lang="en-GB" sz="2000" dirty="0">
              <a:latin typeface="Comic Sans MS" panose="030F0702030302020204" pitchFamily="66" charset="0"/>
            </a:endParaRPr>
          </a:p>
          <a:p>
            <a:pPr>
              <a:lnSpc>
                <a:spcPct val="150000"/>
              </a:lnSpc>
            </a:pPr>
            <a:r>
              <a:rPr lang="en-GB" sz="2000" dirty="0">
                <a:latin typeface="Comic Sans MS" panose="030F0702030302020204" pitchFamily="66" charset="0"/>
              </a:rPr>
              <a:t>Monounsaturated fatty acids- one double bond, avocados, cashews, peanuts</a:t>
            </a:r>
          </a:p>
          <a:p>
            <a:pPr>
              <a:lnSpc>
                <a:spcPct val="150000"/>
              </a:lnSpc>
            </a:pPr>
            <a:r>
              <a:rPr lang="en-GB" sz="2000" dirty="0">
                <a:latin typeface="Comic Sans MS" panose="030F0702030302020204" pitchFamily="66" charset="0"/>
              </a:rPr>
              <a:t>Polyunsaturated fatty acids- two or more double bonds- corn, soya, sunflower oils</a:t>
            </a:r>
          </a:p>
        </p:txBody>
      </p:sp>
      <p:pic>
        <p:nvPicPr>
          <p:cNvPr id="4" name="Picture 3">
            <a:extLst>
              <a:ext uri="{FF2B5EF4-FFF2-40B4-BE49-F238E27FC236}">
                <a16:creationId xmlns:a16="http://schemas.microsoft.com/office/drawing/2014/main" xmlns="" id="{71DA0EDD-D47C-42B4-931E-E33A449B5780}"/>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t="47929" b="5268"/>
          <a:stretch/>
        </p:blipFill>
        <p:spPr>
          <a:xfrm>
            <a:off x="8219010" y="1550987"/>
            <a:ext cx="3790956" cy="1743075"/>
          </a:xfrm>
          <a:prstGeom prst="rect">
            <a:avLst/>
          </a:prstGeom>
          <a:ln>
            <a:noFill/>
          </a:ln>
          <a:effectLst>
            <a:softEdge rad="112500"/>
          </a:effectLst>
        </p:spPr>
      </p:pic>
      <p:pic>
        <p:nvPicPr>
          <p:cNvPr id="6" name="Picture 5">
            <a:extLst>
              <a:ext uri="{FF2B5EF4-FFF2-40B4-BE49-F238E27FC236}">
                <a16:creationId xmlns:a16="http://schemas.microsoft.com/office/drawing/2014/main" xmlns="" id="{1134FBD7-14A2-48D7-A400-C4416AF5B3AB}"/>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xmlns="" r:id="rId5"/>
              </a:ext>
            </a:extLst>
          </a:blip>
          <a:stretch>
            <a:fillRect/>
          </a:stretch>
        </p:blipFill>
        <p:spPr>
          <a:xfrm>
            <a:off x="8162925" y="3796788"/>
            <a:ext cx="4029075" cy="2688148"/>
          </a:xfrm>
          <a:prstGeom prst="rect">
            <a:avLst/>
          </a:prstGeom>
          <a:ln>
            <a:noFill/>
          </a:ln>
          <a:effectLst>
            <a:softEdge rad="112500"/>
          </a:effectLst>
        </p:spPr>
      </p:pic>
    </p:spTree>
    <p:extLst>
      <p:ext uri="{BB962C8B-B14F-4D97-AF65-F5344CB8AC3E}">
        <p14:creationId xmlns:p14="http://schemas.microsoft.com/office/powerpoint/2010/main" val="6379067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98182E-F82B-4839-A094-C96854B24F6E}"/>
              </a:ext>
            </a:extLst>
          </p:cNvPr>
          <p:cNvSpPr>
            <a:spLocks noGrp="1"/>
          </p:cNvSpPr>
          <p:nvPr>
            <p:ph type="title"/>
          </p:nvPr>
        </p:nvSpPr>
        <p:spPr>
          <a:xfrm>
            <a:off x="438149" y="644358"/>
            <a:ext cx="8596668" cy="1320800"/>
          </a:xfrm>
        </p:spPr>
        <p:txBody>
          <a:bodyPr/>
          <a:lstStyle/>
          <a:p>
            <a:r>
              <a:rPr lang="en-GB" dirty="0">
                <a:latin typeface="Comic Sans MS" panose="030F0702030302020204" pitchFamily="66" charset="0"/>
              </a:rPr>
              <a:t>In depth look- Essential Fatty Acids</a:t>
            </a:r>
          </a:p>
        </p:txBody>
      </p:sp>
      <p:sp>
        <p:nvSpPr>
          <p:cNvPr id="3" name="Content Placeholder 2">
            <a:extLst>
              <a:ext uri="{FF2B5EF4-FFF2-40B4-BE49-F238E27FC236}">
                <a16:creationId xmlns:a16="http://schemas.microsoft.com/office/drawing/2014/main" xmlns="" id="{3F9BB33A-1DCB-4034-892F-69C327561C9D}"/>
              </a:ext>
            </a:extLst>
          </p:cNvPr>
          <p:cNvSpPr>
            <a:spLocks noGrp="1"/>
          </p:cNvSpPr>
          <p:nvPr>
            <p:ph idx="1"/>
          </p:nvPr>
        </p:nvSpPr>
        <p:spPr>
          <a:xfrm>
            <a:off x="438150" y="1812757"/>
            <a:ext cx="8596668" cy="4483268"/>
          </a:xfrm>
        </p:spPr>
        <p:txBody>
          <a:bodyPr>
            <a:normAutofit fontScale="92500" lnSpcReduction="10000"/>
          </a:bodyPr>
          <a:lstStyle/>
          <a:p>
            <a:pPr>
              <a:lnSpc>
                <a:spcPct val="150000"/>
              </a:lnSpc>
            </a:pPr>
            <a:r>
              <a:rPr lang="en-GB" sz="2400" dirty="0">
                <a:latin typeface="Comic Sans MS" panose="030F0702030302020204" pitchFamily="66" charset="0"/>
              </a:rPr>
              <a:t>Omega 3 polyunsaturated fatty acid- oily fish, seeds and green leafy vegetables</a:t>
            </a:r>
          </a:p>
          <a:p>
            <a:pPr>
              <a:lnSpc>
                <a:spcPct val="150000"/>
              </a:lnSpc>
            </a:pPr>
            <a:endParaRPr lang="en-GB" sz="1100" dirty="0">
              <a:latin typeface="Comic Sans MS" panose="030F0702030302020204" pitchFamily="66" charset="0"/>
            </a:endParaRPr>
          </a:p>
          <a:p>
            <a:pPr>
              <a:lnSpc>
                <a:spcPct val="150000"/>
              </a:lnSpc>
            </a:pPr>
            <a:endParaRPr lang="en-GB" sz="1100" dirty="0">
              <a:latin typeface="Comic Sans MS" panose="030F0702030302020204" pitchFamily="66" charset="0"/>
            </a:endParaRPr>
          </a:p>
          <a:p>
            <a:pPr>
              <a:lnSpc>
                <a:spcPct val="150000"/>
              </a:lnSpc>
            </a:pPr>
            <a:endParaRPr lang="en-GB" sz="1100" dirty="0">
              <a:latin typeface="Comic Sans MS" panose="030F0702030302020204" pitchFamily="66" charset="0"/>
            </a:endParaRPr>
          </a:p>
          <a:p>
            <a:pPr>
              <a:lnSpc>
                <a:spcPct val="150000"/>
              </a:lnSpc>
            </a:pPr>
            <a:r>
              <a:rPr lang="en-GB" sz="2400" dirty="0">
                <a:latin typeface="Comic Sans MS" panose="030F0702030302020204" pitchFamily="66" charset="0"/>
              </a:rPr>
              <a:t>Omega 6 found in vegetables, grains, seeds and chicken.</a:t>
            </a:r>
          </a:p>
          <a:p>
            <a:pPr>
              <a:lnSpc>
                <a:spcPct val="150000"/>
              </a:lnSpc>
            </a:pPr>
            <a:endParaRPr lang="en-GB" sz="2400" dirty="0">
              <a:latin typeface="Comic Sans MS" panose="030F0702030302020204" pitchFamily="66" charset="0"/>
            </a:endParaRPr>
          </a:p>
          <a:p>
            <a:pPr>
              <a:lnSpc>
                <a:spcPct val="150000"/>
              </a:lnSpc>
            </a:pPr>
            <a:r>
              <a:rPr lang="en-GB" sz="2400" dirty="0">
                <a:latin typeface="Comic Sans MS" panose="030F0702030302020204" pitchFamily="66" charset="0"/>
              </a:rPr>
              <a:t>Needed for proper functioning of the brain, heart and development of nervous system. </a:t>
            </a:r>
          </a:p>
        </p:txBody>
      </p:sp>
      <p:sp>
        <p:nvSpPr>
          <p:cNvPr id="6" name="AutoShape 2" descr="See the source image">
            <a:extLst>
              <a:ext uri="{FF2B5EF4-FFF2-40B4-BE49-F238E27FC236}">
                <a16:creationId xmlns:a16="http://schemas.microsoft.com/office/drawing/2014/main" xmlns="" id="{DBA3955A-F2F0-4CA9-ACB6-F01936C9635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5" name="Picture 4">
            <a:extLst>
              <a:ext uri="{FF2B5EF4-FFF2-40B4-BE49-F238E27FC236}">
                <a16:creationId xmlns:a16="http://schemas.microsoft.com/office/drawing/2014/main" xmlns="" id="{2289E18E-206F-41B6-BD62-F1CE349429E6}"/>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tretch>
            <a:fillRect/>
          </a:stretch>
        </p:blipFill>
        <p:spPr>
          <a:xfrm>
            <a:off x="8786813" y="1552575"/>
            <a:ext cx="3043238" cy="2028825"/>
          </a:xfrm>
          <a:prstGeom prst="rect">
            <a:avLst/>
          </a:prstGeom>
          <a:ln>
            <a:noFill/>
          </a:ln>
          <a:effectLst>
            <a:softEdge rad="112500"/>
          </a:effectLst>
        </p:spPr>
      </p:pic>
    </p:spTree>
    <p:extLst>
      <p:ext uri="{BB962C8B-B14F-4D97-AF65-F5344CB8AC3E}">
        <p14:creationId xmlns:p14="http://schemas.microsoft.com/office/powerpoint/2010/main" val="2569605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98182E-F82B-4839-A094-C96854B24F6E}"/>
              </a:ext>
            </a:extLst>
          </p:cNvPr>
          <p:cNvSpPr>
            <a:spLocks noGrp="1"/>
          </p:cNvSpPr>
          <p:nvPr>
            <p:ph type="title"/>
          </p:nvPr>
        </p:nvSpPr>
        <p:spPr>
          <a:xfrm>
            <a:off x="438149" y="644358"/>
            <a:ext cx="8596668" cy="1320800"/>
          </a:xfrm>
        </p:spPr>
        <p:txBody>
          <a:bodyPr/>
          <a:lstStyle/>
          <a:p>
            <a:r>
              <a:rPr lang="en-GB" dirty="0">
                <a:latin typeface="Comic Sans MS" panose="030F0702030302020204" pitchFamily="66" charset="0"/>
              </a:rPr>
              <a:t>In depth look- Cholesterol</a:t>
            </a:r>
          </a:p>
        </p:txBody>
      </p:sp>
      <p:sp>
        <p:nvSpPr>
          <p:cNvPr id="3" name="Content Placeholder 2">
            <a:extLst>
              <a:ext uri="{FF2B5EF4-FFF2-40B4-BE49-F238E27FC236}">
                <a16:creationId xmlns:a16="http://schemas.microsoft.com/office/drawing/2014/main" xmlns="" id="{3F9BB33A-1DCB-4034-892F-69C327561C9D}"/>
              </a:ext>
            </a:extLst>
          </p:cNvPr>
          <p:cNvSpPr>
            <a:spLocks noGrp="1"/>
          </p:cNvSpPr>
          <p:nvPr>
            <p:ph idx="1"/>
          </p:nvPr>
        </p:nvSpPr>
        <p:spPr>
          <a:xfrm>
            <a:off x="200024" y="1569121"/>
            <a:ext cx="9239251" cy="4764506"/>
          </a:xfrm>
        </p:spPr>
        <p:txBody>
          <a:bodyPr>
            <a:normAutofit lnSpcReduction="10000"/>
          </a:bodyPr>
          <a:lstStyle/>
          <a:p>
            <a:pPr>
              <a:lnSpc>
                <a:spcPct val="150000"/>
              </a:lnSpc>
            </a:pPr>
            <a:r>
              <a:rPr lang="en-GB" sz="2000" dirty="0">
                <a:latin typeface="Comic Sans MS" panose="030F0702030302020204" pitchFamily="66" charset="0"/>
              </a:rPr>
              <a:t>Fatty substance needed for normal </a:t>
            </a:r>
            <a:r>
              <a:rPr lang="en-GB" sz="2000" dirty="0" smtClean="0">
                <a:latin typeface="Comic Sans MS" panose="030F0702030302020204" pitchFamily="66" charset="0"/>
              </a:rPr>
              <a:t>functioning </a:t>
            </a:r>
            <a:r>
              <a:rPr lang="en-GB" sz="2000" dirty="0">
                <a:latin typeface="Comic Sans MS" panose="030F0702030302020204" pitchFamily="66" charset="0"/>
              </a:rPr>
              <a:t>body</a:t>
            </a:r>
          </a:p>
          <a:p>
            <a:pPr>
              <a:lnSpc>
                <a:spcPct val="150000"/>
              </a:lnSpc>
            </a:pPr>
            <a:r>
              <a:rPr lang="en-GB" sz="2000" dirty="0" smtClean="0">
                <a:latin typeface="Comic Sans MS" panose="030F0702030302020204" pitchFamily="66" charset="0"/>
              </a:rPr>
              <a:t>Essential </a:t>
            </a:r>
            <a:r>
              <a:rPr lang="en-GB" sz="2000" dirty="0">
                <a:latin typeface="Comic Sans MS" panose="030F0702030302020204" pitchFamily="66" charset="0"/>
              </a:rPr>
              <a:t>part of cell membranes and helps digestion of fats.</a:t>
            </a:r>
          </a:p>
          <a:p>
            <a:pPr>
              <a:lnSpc>
                <a:spcPct val="150000"/>
              </a:lnSpc>
            </a:pPr>
            <a:r>
              <a:rPr lang="en-GB" sz="2000" dirty="0">
                <a:latin typeface="Comic Sans MS" panose="030F0702030302020204" pitchFamily="66" charset="0"/>
              </a:rPr>
              <a:t>Eating foods high in fat, means high cholesterol levels</a:t>
            </a:r>
          </a:p>
          <a:p>
            <a:pPr>
              <a:lnSpc>
                <a:spcPct val="150000"/>
              </a:lnSpc>
            </a:pPr>
            <a:endParaRPr lang="en-GB" sz="2000" dirty="0">
              <a:latin typeface="Comic Sans MS" panose="030F0702030302020204" pitchFamily="66" charset="0"/>
            </a:endParaRPr>
          </a:p>
          <a:p>
            <a:pPr>
              <a:lnSpc>
                <a:spcPct val="150000"/>
              </a:lnSpc>
            </a:pPr>
            <a:r>
              <a:rPr lang="en-GB" sz="2000" dirty="0">
                <a:latin typeface="Comic Sans MS" panose="030F0702030302020204" pitchFamily="66" charset="0"/>
              </a:rPr>
              <a:t>Cholesterol is carried around the body by LIPOPROTEINS.</a:t>
            </a:r>
          </a:p>
          <a:p>
            <a:pPr lvl="1">
              <a:lnSpc>
                <a:spcPct val="150000"/>
              </a:lnSpc>
            </a:pPr>
            <a:r>
              <a:rPr lang="en-GB" sz="1800" dirty="0">
                <a:latin typeface="Comic Sans MS" panose="030F0702030302020204" pitchFamily="66" charset="0"/>
              </a:rPr>
              <a:t>Low Density Lipoprotein (LDL)- BAD cholesterol (it’s going DOOOOOOOOOWN)- builds up in arteries and causes heart disease</a:t>
            </a:r>
          </a:p>
          <a:p>
            <a:pPr lvl="1">
              <a:lnSpc>
                <a:spcPct val="150000"/>
              </a:lnSpc>
            </a:pPr>
            <a:r>
              <a:rPr lang="en-GB" sz="1800" dirty="0">
                <a:latin typeface="Comic Sans MS" panose="030F0702030302020204" pitchFamily="66" charset="0"/>
              </a:rPr>
              <a:t>High Density Lipoprotein (HDL)- GOOD cholesterol- protects against heart disease</a:t>
            </a:r>
          </a:p>
        </p:txBody>
      </p:sp>
      <p:sp>
        <p:nvSpPr>
          <p:cNvPr id="6" name="AutoShape 2" descr="See the source image">
            <a:extLst>
              <a:ext uri="{FF2B5EF4-FFF2-40B4-BE49-F238E27FC236}">
                <a16:creationId xmlns:a16="http://schemas.microsoft.com/office/drawing/2014/main" xmlns="" id="{DBA3955A-F2F0-4CA9-ACB6-F01936C9635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5" name="Picture 4">
            <a:extLst>
              <a:ext uri="{FF2B5EF4-FFF2-40B4-BE49-F238E27FC236}">
                <a16:creationId xmlns:a16="http://schemas.microsoft.com/office/drawing/2014/main" xmlns="" id="{980FB086-C7E5-4048-8343-CFFFFBF6C7FA}"/>
              </a:ext>
            </a:extLst>
          </p:cNvPr>
          <p:cNvPicPr>
            <a:picLocks noChangeAspect="1"/>
          </p:cNvPicPr>
          <p:nvPr/>
        </p:nvPicPr>
        <p:blipFill rotWithShape="1">
          <a:blip r:embed="rId2" cstate="print">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l="12505" r="14158"/>
          <a:stretch/>
        </p:blipFill>
        <p:spPr>
          <a:xfrm>
            <a:off x="9248001" y="4185740"/>
            <a:ext cx="2629675" cy="2147887"/>
          </a:xfrm>
          <a:prstGeom prst="rect">
            <a:avLst/>
          </a:prstGeom>
          <a:ln>
            <a:noFill/>
          </a:ln>
          <a:effectLst>
            <a:softEdge rad="112500"/>
          </a:effectLst>
        </p:spPr>
      </p:pic>
      <p:pic>
        <p:nvPicPr>
          <p:cNvPr id="8" name="Picture 7">
            <a:extLst>
              <a:ext uri="{FF2B5EF4-FFF2-40B4-BE49-F238E27FC236}">
                <a16:creationId xmlns:a16="http://schemas.microsoft.com/office/drawing/2014/main" xmlns="" id="{0418E506-619E-4CD1-9FB7-61BFD2809ACC}"/>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xmlns="" r:id="rId5"/>
              </a:ext>
            </a:extLst>
          </a:blip>
          <a:stretch>
            <a:fillRect/>
          </a:stretch>
        </p:blipFill>
        <p:spPr>
          <a:xfrm>
            <a:off x="8678826" y="904380"/>
            <a:ext cx="3313150" cy="2524620"/>
          </a:xfrm>
          <a:prstGeom prst="rect">
            <a:avLst/>
          </a:prstGeom>
          <a:ln>
            <a:noFill/>
          </a:ln>
          <a:effectLst>
            <a:softEdge rad="112500"/>
          </a:effectLst>
        </p:spPr>
      </p:pic>
    </p:spTree>
    <p:extLst>
      <p:ext uri="{BB962C8B-B14F-4D97-AF65-F5344CB8AC3E}">
        <p14:creationId xmlns:p14="http://schemas.microsoft.com/office/powerpoint/2010/main" val="30590011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805DA3-7F30-4EAE-A205-CED63BC4CF2C}"/>
              </a:ext>
            </a:extLst>
          </p:cNvPr>
          <p:cNvSpPr>
            <a:spLocks noGrp="1"/>
          </p:cNvSpPr>
          <p:nvPr>
            <p:ph type="title"/>
          </p:nvPr>
        </p:nvSpPr>
        <p:spPr/>
        <p:txBody>
          <a:bodyPr/>
          <a:lstStyle/>
          <a:p>
            <a:r>
              <a:rPr lang="en-GB" dirty="0">
                <a:latin typeface="Comic Sans MS" panose="030F0702030302020204" pitchFamily="66" charset="0"/>
              </a:rPr>
              <a:t>Plenary- Exam question</a:t>
            </a:r>
          </a:p>
        </p:txBody>
      </p:sp>
      <p:sp>
        <p:nvSpPr>
          <p:cNvPr id="3" name="Content Placeholder 2">
            <a:extLst>
              <a:ext uri="{FF2B5EF4-FFF2-40B4-BE49-F238E27FC236}">
                <a16:creationId xmlns:a16="http://schemas.microsoft.com/office/drawing/2014/main" xmlns="" id="{DC798669-B344-4E52-A3D6-FFC55BE6CE21}"/>
              </a:ext>
            </a:extLst>
          </p:cNvPr>
          <p:cNvSpPr>
            <a:spLocks noGrp="1"/>
          </p:cNvSpPr>
          <p:nvPr>
            <p:ph idx="1"/>
          </p:nvPr>
        </p:nvSpPr>
        <p:spPr>
          <a:xfrm>
            <a:off x="594958" y="1690688"/>
            <a:ext cx="8596667" cy="4351338"/>
          </a:xfrm>
        </p:spPr>
        <p:txBody>
          <a:bodyPr>
            <a:normAutofit fontScale="92500" lnSpcReduction="20000"/>
          </a:bodyPr>
          <a:lstStyle/>
          <a:p>
            <a:pPr marL="0" indent="0">
              <a:lnSpc>
                <a:spcPct val="150000"/>
              </a:lnSpc>
              <a:buNone/>
            </a:pPr>
            <a:r>
              <a:rPr lang="en-GB" sz="2400" b="0" i="0" dirty="0">
                <a:effectLst/>
                <a:latin typeface="Comic Sans MS" panose="030F0702030302020204" pitchFamily="66" charset="0"/>
              </a:rPr>
              <a:t>Consider how excessive intakes of fats can affect the health of population.(4 marks)</a:t>
            </a:r>
          </a:p>
          <a:p>
            <a:pPr marL="0" indent="0">
              <a:lnSpc>
                <a:spcPct val="150000"/>
              </a:lnSpc>
              <a:buNone/>
            </a:pPr>
            <a:endParaRPr lang="en-GB" sz="2400" dirty="0">
              <a:latin typeface="Comic Sans MS" panose="030F0702030302020204" pitchFamily="66" charset="0"/>
            </a:endParaRPr>
          </a:p>
          <a:p>
            <a:pPr marL="0" indent="0">
              <a:lnSpc>
                <a:spcPct val="150000"/>
              </a:lnSpc>
              <a:buNone/>
            </a:pPr>
            <a:r>
              <a:rPr lang="en-GB" sz="2400" dirty="0">
                <a:latin typeface="Comic Sans MS" panose="030F0702030302020204" pitchFamily="66" charset="0"/>
              </a:rPr>
              <a:t>Plan? What do you need to include?</a:t>
            </a:r>
          </a:p>
          <a:p>
            <a:pPr marL="0" indent="0">
              <a:lnSpc>
                <a:spcPct val="150000"/>
              </a:lnSpc>
              <a:buNone/>
            </a:pPr>
            <a:r>
              <a:rPr lang="en-GB" sz="2400" dirty="0">
                <a:latin typeface="Comic Sans MS" panose="030F0702030302020204" pitchFamily="66" charset="0"/>
              </a:rPr>
              <a:t>P- Point</a:t>
            </a:r>
          </a:p>
          <a:p>
            <a:pPr marL="0" indent="0">
              <a:lnSpc>
                <a:spcPct val="150000"/>
              </a:lnSpc>
              <a:buNone/>
            </a:pPr>
            <a:r>
              <a:rPr lang="en-GB" sz="2400" dirty="0">
                <a:latin typeface="Comic Sans MS" panose="030F0702030302020204" pitchFamily="66" charset="0"/>
              </a:rPr>
              <a:t>E- Evidence</a:t>
            </a:r>
          </a:p>
          <a:p>
            <a:pPr marL="0" indent="0">
              <a:lnSpc>
                <a:spcPct val="150000"/>
              </a:lnSpc>
              <a:buNone/>
            </a:pPr>
            <a:r>
              <a:rPr lang="en-GB" sz="2400" dirty="0">
                <a:latin typeface="Comic Sans MS" panose="030F0702030302020204" pitchFamily="66" charset="0"/>
              </a:rPr>
              <a:t>E- Explain</a:t>
            </a:r>
          </a:p>
          <a:p>
            <a:pPr marL="0" indent="0">
              <a:lnSpc>
                <a:spcPct val="150000"/>
              </a:lnSpc>
              <a:buNone/>
            </a:pPr>
            <a:r>
              <a:rPr lang="en-GB" sz="2400" dirty="0">
                <a:latin typeface="Comic Sans MS" panose="030F0702030302020204" pitchFamily="66" charset="0"/>
              </a:rPr>
              <a:t>L- Link</a:t>
            </a:r>
          </a:p>
        </p:txBody>
      </p:sp>
    </p:spTree>
    <p:extLst>
      <p:ext uri="{BB962C8B-B14F-4D97-AF65-F5344CB8AC3E}">
        <p14:creationId xmlns:p14="http://schemas.microsoft.com/office/powerpoint/2010/main" val="116907828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147561AB51DF428788596ACB76AD16" ma:contentTypeVersion="" ma:contentTypeDescription="Create a new document." ma:contentTypeScope="" ma:versionID="fd2bf89815a3d08e1333e865a571437c">
  <xsd:schema xmlns:xsd="http://www.w3.org/2001/XMLSchema" xmlns:xs="http://www.w3.org/2001/XMLSchema" xmlns:p="http://schemas.microsoft.com/office/2006/metadata/properties" xmlns:ns2="82762546-134f-435b-a3d8-01776a5e047b" xmlns:ns3="67fdbd2b-1973-427c-bffa-6d718ee9b636" xmlns:ns4="3c6552ff-e203-492b-9a4a-86c2b1ce869f" targetNamespace="http://schemas.microsoft.com/office/2006/metadata/properties" ma:root="true" ma:fieldsID="00672294dec573198491a2eeb19b4524" ns2:_="" ns3:_="" ns4:_="">
    <xsd:import namespace="82762546-134f-435b-a3d8-01776a5e047b"/>
    <xsd:import namespace="67fdbd2b-1973-427c-bffa-6d718ee9b636"/>
    <xsd:import namespace="3c6552ff-e203-492b-9a4a-86c2b1ce869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762546-134f-435b-a3d8-01776a5e04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1c470fb7-5308-496a-a12b-188b66d4a6e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fdbd2b-1973-427c-bffa-6d718ee9b63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6552ff-e203-492b-9a4a-86c2b1ce869f"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69F64BCF-503F-4F2E-86A0-989497ECA44D}" ma:internalName="TaxCatchAll" ma:showField="CatchAllData" ma:web="{67fdbd2b-1973-427c-bffa-6d718ee9b6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2762546-134f-435b-a3d8-01776a5e047b">
      <Terms xmlns="http://schemas.microsoft.com/office/infopath/2007/PartnerControls"/>
    </lcf76f155ced4ddcb4097134ff3c332f>
    <TaxCatchAll xmlns="3c6552ff-e203-492b-9a4a-86c2b1ce869f" xsi:nil="true"/>
  </documentManagement>
</p:properties>
</file>

<file path=customXml/itemProps1.xml><?xml version="1.0" encoding="utf-8"?>
<ds:datastoreItem xmlns:ds="http://schemas.openxmlformats.org/officeDocument/2006/customXml" ds:itemID="{4F651231-0581-4473-991A-19E71040D3D4}"/>
</file>

<file path=customXml/itemProps2.xml><?xml version="1.0" encoding="utf-8"?>
<ds:datastoreItem xmlns:ds="http://schemas.openxmlformats.org/officeDocument/2006/customXml" ds:itemID="{2D65A198-18B4-46D3-8B45-DFCF6773F622}"/>
</file>

<file path=customXml/itemProps3.xml><?xml version="1.0" encoding="utf-8"?>
<ds:datastoreItem xmlns:ds="http://schemas.openxmlformats.org/officeDocument/2006/customXml" ds:itemID="{D466C49C-C159-4716-BA68-827F790C1C2D}"/>
</file>

<file path=docProps/app.xml><?xml version="1.0" encoding="utf-8"?>
<Properties xmlns="http://schemas.openxmlformats.org/officeDocument/2006/extended-properties" xmlns:vt="http://schemas.openxmlformats.org/officeDocument/2006/docPropsVTypes">
  <Template>Facet</Template>
  <TotalTime>142</TotalTime>
  <Words>392</Words>
  <Application>Microsoft Office PowerPoint</Application>
  <PresentationFormat>Custom</PresentationFormat>
  <Paragraphs>68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Facet</vt:lpstr>
      <vt:lpstr>Starter:</vt:lpstr>
      <vt:lpstr>PowerPoint Presentation</vt:lpstr>
      <vt:lpstr>Revision- Macronutrients  Fats</vt:lpstr>
      <vt:lpstr>Revisiting Fats</vt:lpstr>
      <vt:lpstr>In depth look- Saturated Fats</vt:lpstr>
      <vt:lpstr>In depth look- Unsaturated fats</vt:lpstr>
      <vt:lpstr>In depth look- Essential Fatty Acids</vt:lpstr>
      <vt:lpstr>In depth look- Cholesterol</vt:lpstr>
      <vt:lpstr>Plenary- Exam question</vt:lpstr>
      <vt:lpstr>Mark Scheme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Starter:</dc:title>
  <dc:creator>Nichola Power</dc:creator>
  <cp:lastModifiedBy>N Power</cp:lastModifiedBy>
  <cp:revision>6</cp:revision>
  <dcterms:created xsi:type="dcterms:W3CDTF">2021-11-13T14:07:16Z</dcterms:created>
  <dcterms:modified xsi:type="dcterms:W3CDTF">2021-11-30T14:15:51Z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0x01010002147561AB51DF428788596ACB76AD16</vt:lpwstr>
  </property>
</Properties>
</file>