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9" r:id="rId4"/>
    <p:sldId id="260" r:id="rId5"/>
    <p:sldId id="261" r:id="rId6"/>
    <p:sldId id="265"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13" autoAdjust="0"/>
    <p:restoredTop sz="94660"/>
  </p:normalViewPr>
  <p:slideViewPr>
    <p:cSldViewPr snapToGrid="0">
      <p:cViewPr varScale="1">
        <p:scale>
          <a:sx n="67" d="100"/>
          <a:sy n="67" d="100"/>
        </p:scale>
        <p:origin x="6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9338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421517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61718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2617176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71441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586929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444194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5289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5916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14/11/2021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493033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C09C96-B92E-4EB5-8B60-AF1D6FB5E44E}" type="datetimeFigureOut">
              <a:rPr lang="en-GB" smtClean="0"/>
              <a:t>14/11/2021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26723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C09C96-B92E-4EB5-8B60-AF1D6FB5E44E}" type="datetimeFigureOut">
              <a:rPr lang="en-GB" smtClean="0"/>
              <a:t>14/11/2021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616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C09C96-B92E-4EB5-8B60-AF1D6FB5E44E}" type="datetimeFigureOut">
              <a:rPr lang="en-GB" smtClean="0"/>
              <a:t>14/11/2021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95703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C09C96-B92E-4EB5-8B60-AF1D6FB5E44E}" type="datetimeFigureOut">
              <a:rPr lang="en-GB" smtClean="0"/>
              <a:t>14/11/2021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85110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14/11/2021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766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14/11/2021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860767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2C09C96-B92E-4EB5-8B60-AF1D6FB5E44E}" type="datetimeFigureOut">
              <a:rPr lang="en-GB" smtClean="0"/>
              <a:t>14/11/2021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F3D54E-0929-46B9-82F7-20A49B710423}" type="slidenum">
              <a:rPr lang="en-GB" smtClean="0"/>
              <a:t>‹#›</a:t>
            </a:fld>
            <a:endParaRPr lang="en-GB"/>
          </a:p>
        </p:txBody>
      </p:sp>
    </p:spTree>
    <p:extLst>
      <p:ext uri="{BB962C8B-B14F-4D97-AF65-F5344CB8AC3E}">
        <p14:creationId xmlns:p14="http://schemas.microsoft.com/office/powerpoint/2010/main" val="1958394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upaae.com/get-rid-of-gout-pain-in-24-to-48-hours-guaranteed-using-this-natural-remedy/"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8BC35-336A-4226-8759-BFD38878BDCF}"/>
              </a:ext>
            </a:extLst>
          </p:cNvPr>
          <p:cNvSpPr>
            <a:spLocks noGrp="1"/>
          </p:cNvSpPr>
          <p:nvPr>
            <p:ph type="title"/>
          </p:nvPr>
        </p:nvSpPr>
        <p:spPr/>
        <p:txBody>
          <a:bodyPr/>
          <a:lstStyle/>
          <a:p>
            <a:pPr>
              <a:lnSpc>
                <a:spcPct val="150000"/>
              </a:lnSpc>
            </a:pPr>
            <a:r>
              <a:rPr lang="en-GB" dirty="0">
                <a:latin typeface="Comic Sans MS" panose="030F0702030302020204" pitchFamily="66" charset="0"/>
              </a:rPr>
              <a:t>Starter:</a:t>
            </a:r>
          </a:p>
        </p:txBody>
      </p:sp>
      <p:sp>
        <p:nvSpPr>
          <p:cNvPr id="3" name="Content Placeholder 2">
            <a:extLst>
              <a:ext uri="{FF2B5EF4-FFF2-40B4-BE49-F238E27FC236}">
                <a16:creationId xmlns:a16="http://schemas.microsoft.com/office/drawing/2014/main" id="{7B3D9C27-AD4F-43F8-8E0B-731659D5F6D3}"/>
              </a:ext>
            </a:extLst>
          </p:cNvPr>
          <p:cNvSpPr>
            <a:spLocks noGrp="1"/>
          </p:cNvSpPr>
          <p:nvPr>
            <p:ph idx="1"/>
          </p:nvPr>
        </p:nvSpPr>
        <p:spPr>
          <a:xfrm>
            <a:off x="677333" y="2160589"/>
            <a:ext cx="9619191" cy="3880773"/>
          </a:xfrm>
        </p:spPr>
        <p:txBody>
          <a:bodyPr>
            <a:normAutofit fontScale="92500"/>
          </a:bodyPr>
          <a:lstStyle/>
          <a:p>
            <a:pPr marL="514350" indent="-514350">
              <a:lnSpc>
                <a:spcPct val="150000"/>
              </a:lnSpc>
              <a:buAutoNum type="arabicPeriod"/>
            </a:pPr>
            <a:r>
              <a:rPr lang="en-GB" sz="2400" dirty="0">
                <a:latin typeface="Comic Sans MS" panose="030F0702030302020204" pitchFamily="66" charset="0"/>
              </a:rPr>
              <a:t>Identify the fat soluble vitamins [4 marks]</a:t>
            </a:r>
          </a:p>
          <a:p>
            <a:pPr marL="514350" indent="-514350">
              <a:lnSpc>
                <a:spcPct val="150000"/>
              </a:lnSpc>
              <a:buAutoNum type="arabicPeriod"/>
            </a:pPr>
            <a:r>
              <a:rPr lang="en-GB" sz="2400" dirty="0">
                <a:latin typeface="Comic Sans MS" panose="030F0702030302020204" pitchFamily="66" charset="0"/>
              </a:rPr>
              <a:t>Identify the water soluble vitamins [2 marks]</a:t>
            </a:r>
          </a:p>
          <a:p>
            <a:pPr marL="514350" indent="-514350">
              <a:lnSpc>
                <a:spcPct val="150000"/>
              </a:lnSpc>
              <a:buAutoNum type="arabicPeriod"/>
            </a:pPr>
            <a:r>
              <a:rPr lang="en-GB" sz="2400" dirty="0">
                <a:latin typeface="Comic Sans MS" panose="030F0702030302020204" pitchFamily="66" charset="0"/>
              </a:rPr>
              <a:t>A deficiency of which mineral can cause a goitre (goy-</a:t>
            </a:r>
            <a:r>
              <a:rPr lang="en-GB" sz="2400" dirty="0" err="1">
                <a:latin typeface="Comic Sans MS" panose="030F0702030302020204" pitchFamily="66" charset="0"/>
              </a:rPr>
              <a:t>ter</a:t>
            </a:r>
            <a:r>
              <a:rPr lang="en-GB" sz="2400" dirty="0">
                <a:latin typeface="Comic Sans MS" panose="030F0702030302020204" pitchFamily="66" charset="0"/>
              </a:rPr>
              <a:t>) [1 mark]</a:t>
            </a:r>
          </a:p>
          <a:p>
            <a:pPr marL="514350" indent="-514350">
              <a:lnSpc>
                <a:spcPct val="150000"/>
              </a:lnSpc>
              <a:buAutoNum type="arabicPeriod"/>
            </a:pPr>
            <a:r>
              <a:rPr lang="en-GB" sz="2400" dirty="0">
                <a:latin typeface="Comic Sans MS" panose="030F0702030302020204" pitchFamily="66" charset="0"/>
              </a:rPr>
              <a:t>List two potential health effects of excessive sodium consumption [2 marks]</a:t>
            </a:r>
          </a:p>
          <a:p>
            <a:pPr marL="514350" indent="-514350">
              <a:lnSpc>
                <a:spcPct val="150000"/>
              </a:lnSpc>
              <a:buAutoNum type="arabicPeriod"/>
            </a:pPr>
            <a:r>
              <a:rPr lang="en-GB" sz="2400" dirty="0">
                <a:latin typeface="Comic Sans MS" panose="030F0702030302020204" pitchFamily="66" charset="0"/>
              </a:rPr>
              <a:t>Indicate two symptoms of iron deficiency anaemia [2 marks]</a:t>
            </a:r>
          </a:p>
          <a:p>
            <a:pPr marL="0" indent="0">
              <a:lnSpc>
                <a:spcPct val="150000"/>
              </a:lnSpc>
              <a:buNone/>
            </a:pPr>
            <a:endParaRPr lang="en-GB" sz="2400" dirty="0">
              <a:latin typeface="Comic Sans MS" panose="030F0702030302020204" pitchFamily="66" charset="0"/>
            </a:endParaRPr>
          </a:p>
        </p:txBody>
      </p:sp>
    </p:spTree>
    <p:extLst>
      <p:ext uri="{BB962C8B-B14F-4D97-AF65-F5344CB8AC3E}">
        <p14:creationId xmlns:p14="http://schemas.microsoft.com/office/powerpoint/2010/main" val="3567437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A3851-865A-48D2-9192-5E42C978C3B1}"/>
              </a:ext>
            </a:extLst>
          </p:cNvPr>
          <p:cNvSpPr>
            <a:spLocks noGrp="1"/>
          </p:cNvSpPr>
          <p:nvPr>
            <p:ph type="ctrTitle"/>
          </p:nvPr>
        </p:nvSpPr>
        <p:spPr/>
        <p:txBody>
          <a:bodyPr>
            <a:noAutofit/>
          </a:bodyPr>
          <a:lstStyle/>
          <a:p>
            <a:r>
              <a:rPr lang="en-GB" dirty="0">
                <a:latin typeface="Comic Sans MS" panose="030F0702030302020204" pitchFamily="66" charset="0"/>
              </a:rPr>
              <a:t>Revision-</a:t>
            </a:r>
            <a:br>
              <a:rPr lang="en-GB" dirty="0">
                <a:latin typeface="Comic Sans MS" panose="030F0702030302020204" pitchFamily="66" charset="0"/>
              </a:rPr>
            </a:br>
            <a:r>
              <a:rPr lang="en-GB" dirty="0">
                <a:latin typeface="Comic Sans MS" panose="030F0702030302020204" pitchFamily="66" charset="0"/>
              </a:rPr>
              <a:t>Micronutrients</a:t>
            </a:r>
          </a:p>
        </p:txBody>
      </p:sp>
      <p:sp>
        <p:nvSpPr>
          <p:cNvPr id="3" name="Subtitle 2">
            <a:extLst>
              <a:ext uri="{FF2B5EF4-FFF2-40B4-BE49-F238E27FC236}">
                <a16:creationId xmlns:a16="http://schemas.microsoft.com/office/drawing/2014/main" id="{9BBF7FA4-451A-4E24-A909-E33A29EC9CF1}"/>
              </a:ext>
            </a:extLst>
          </p:cNvPr>
          <p:cNvSpPr>
            <a:spLocks noGrp="1"/>
          </p:cNvSpPr>
          <p:nvPr>
            <p:ph type="subTitle" idx="1"/>
          </p:nvPr>
        </p:nvSpPr>
        <p:spPr/>
        <p:txBody>
          <a:bodyPr>
            <a:normAutofit fontScale="92500" lnSpcReduction="10000"/>
          </a:bodyPr>
          <a:lstStyle/>
          <a:p>
            <a:r>
              <a:rPr lang="en-GB" sz="1200" dirty="0">
                <a:latin typeface="Comic Sans MS" panose="030F0702030302020204" pitchFamily="66" charset="0"/>
              </a:rPr>
              <a:t>Learning Objectives:</a:t>
            </a:r>
          </a:p>
          <a:p>
            <a:r>
              <a:rPr lang="en-GB" sz="1200" dirty="0">
                <a:latin typeface="Comic Sans MS" panose="030F0702030302020204" pitchFamily="66" charset="0"/>
              </a:rPr>
              <a:t>Recall information about micronutrients</a:t>
            </a:r>
          </a:p>
          <a:p>
            <a:r>
              <a:rPr lang="en-GB" sz="1200" dirty="0">
                <a:latin typeface="Comic Sans MS" panose="030F0702030302020204" pitchFamily="66" charset="0"/>
              </a:rPr>
              <a:t>Address any misconceptions</a:t>
            </a:r>
          </a:p>
          <a:p>
            <a:r>
              <a:rPr lang="en-GB" sz="1200" dirty="0">
                <a:latin typeface="Comic Sans MS" panose="030F0702030302020204" pitchFamily="66" charset="0"/>
              </a:rPr>
              <a:t>Apply knowledge to exam questions</a:t>
            </a:r>
          </a:p>
        </p:txBody>
      </p:sp>
    </p:spTree>
    <p:extLst>
      <p:ext uri="{BB962C8B-B14F-4D97-AF65-F5344CB8AC3E}">
        <p14:creationId xmlns:p14="http://schemas.microsoft.com/office/powerpoint/2010/main" val="887399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2867EA68-FEDD-448E-9AB3-53A1E996AB05}"/>
              </a:ext>
            </a:extLst>
          </p:cNvPr>
          <p:cNvGraphicFramePr>
            <a:graphicFrameLocks noGrp="1"/>
          </p:cNvGraphicFramePr>
          <p:nvPr>
            <p:ph idx="1"/>
            <p:extLst>
              <p:ext uri="{D42A27DB-BD31-4B8C-83A1-F6EECF244321}">
                <p14:modId xmlns:p14="http://schemas.microsoft.com/office/powerpoint/2010/main" val="3154662955"/>
              </p:ext>
            </p:extLst>
          </p:nvPr>
        </p:nvGraphicFramePr>
        <p:xfrm>
          <a:off x="32613" y="0"/>
          <a:ext cx="12159387" cy="7004374"/>
        </p:xfrm>
        <a:graphic>
          <a:graphicData uri="http://schemas.openxmlformats.org/drawingml/2006/table">
            <a:tbl>
              <a:tblPr firstRow="1" bandRow="1">
                <a:tableStyleId>{5C22544A-7EE6-4342-B048-85BDC9FD1C3A}</a:tableStyleId>
              </a:tblPr>
              <a:tblGrid>
                <a:gridCol w="2603718">
                  <a:extLst>
                    <a:ext uri="{9D8B030D-6E8A-4147-A177-3AD203B41FA5}">
                      <a16:colId xmlns:a16="http://schemas.microsoft.com/office/drawing/2014/main" val="3654860873"/>
                    </a:ext>
                  </a:extLst>
                </a:gridCol>
                <a:gridCol w="4220596">
                  <a:extLst>
                    <a:ext uri="{9D8B030D-6E8A-4147-A177-3AD203B41FA5}">
                      <a16:colId xmlns:a16="http://schemas.microsoft.com/office/drawing/2014/main" val="209329286"/>
                    </a:ext>
                  </a:extLst>
                </a:gridCol>
                <a:gridCol w="5335073">
                  <a:extLst>
                    <a:ext uri="{9D8B030D-6E8A-4147-A177-3AD203B41FA5}">
                      <a16:colId xmlns:a16="http://schemas.microsoft.com/office/drawing/2014/main" val="2535674587"/>
                    </a:ext>
                  </a:extLst>
                </a:gridCol>
              </a:tblGrid>
              <a:tr h="271112">
                <a:tc>
                  <a:txBody>
                    <a:bodyPr/>
                    <a:lstStyle/>
                    <a:p>
                      <a:r>
                        <a:rPr lang="en-GB" sz="1200" dirty="0">
                          <a:latin typeface="Comic Sans MS" panose="030F0702030302020204" pitchFamily="66" charset="0"/>
                        </a:rPr>
                        <a:t>Vitamin</a:t>
                      </a:r>
                    </a:p>
                  </a:txBody>
                  <a:tcPr/>
                </a:tc>
                <a:tc>
                  <a:txBody>
                    <a:bodyPr/>
                    <a:lstStyle/>
                    <a:p>
                      <a:r>
                        <a:rPr lang="en-GB" sz="1200" dirty="0">
                          <a:latin typeface="Comic Sans MS" panose="030F0702030302020204" pitchFamily="66" charset="0"/>
                        </a:rPr>
                        <a:t>Source</a:t>
                      </a:r>
                    </a:p>
                  </a:txBody>
                  <a:tcPr/>
                </a:tc>
                <a:tc>
                  <a:txBody>
                    <a:bodyPr/>
                    <a:lstStyle/>
                    <a:p>
                      <a:r>
                        <a:rPr lang="en-GB" sz="1200" dirty="0">
                          <a:latin typeface="Comic Sans MS" panose="030F0702030302020204" pitchFamily="66" charset="0"/>
                        </a:rPr>
                        <a:t>Function</a:t>
                      </a:r>
                    </a:p>
                  </a:txBody>
                  <a:tcPr/>
                </a:tc>
                <a:extLst>
                  <a:ext uri="{0D108BD9-81ED-4DB2-BD59-A6C34878D82A}">
                    <a16:rowId xmlns:a16="http://schemas.microsoft.com/office/drawing/2014/main" val="1135048679"/>
                  </a:ext>
                </a:extLst>
              </a:tr>
              <a:tr h="769696">
                <a:tc>
                  <a:txBody>
                    <a:bodyPr/>
                    <a:lstStyle/>
                    <a:p>
                      <a:r>
                        <a:rPr lang="en-GB" dirty="0">
                          <a:latin typeface="Comic Sans MS" panose="030F0702030302020204" pitchFamily="66" charset="0"/>
                        </a:rPr>
                        <a:t>A- Retinol/ </a:t>
                      </a:r>
                      <a:r>
                        <a:rPr lang="en-GB" dirty="0" err="1">
                          <a:latin typeface="Comic Sans MS" panose="030F0702030302020204" pitchFamily="66" charset="0"/>
                        </a:rPr>
                        <a:t>Betacarotene</a:t>
                      </a:r>
                      <a:endParaRPr lang="en-GB" dirty="0">
                        <a:latin typeface="Comic Sans MS" panose="030F0702030302020204" pitchFamily="66" charset="0"/>
                      </a:endParaRPr>
                    </a:p>
                  </a:txBody>
                  <a:tcPr/>
                </a:tc>
                <a:tc>
                  <a:txBody>
                    <a:bodyPr/>
                    <a:lstStyle/>
                    <a:p>
                      <a:r>
                        <a:rPr lang="en-GB" dirty="0">
                          <a:latin typeface="Comic Sans MS" panose="030F0702030302020204" pitchFamily="66" charset="0"/>
                        </a:rPr>
                        <a:t>Eggs, oily fish, liver, yellow, red foods, green leafy veg</a:t>
                      </a:r>
                    </a:p>
                  </a:txBody>
                  <a:tcPr/>
                </a:tc>
                <a:tc>
                  <a:txBody>
                    <a:bodyPr/>
                    <a:lstStyle/>
                    <a:p>
                      <a:r>
                        <a:rPr lang="en-GB" dirty="0">
                          <a:latin typeface="Comic Sans MS" panose="030F0702030302020204" pitchFamily="66" charset="0"/>
                        </a:rPr>
                        <a:t>Seeing in dim light, health skin, antioxidant</a:t>
                      </a:r>
                    </a:p>
                  </a:txBody>
                  <a:tcPr/>
                </a:tc>
                <a:extLst>
                  <a:ext uri="{0D108BD9-81ED-4DB2-BD59-A6C34878D82A}">
                    <a16:rowId xmlns:a16="http://schemas.microsoft.com/office/drawing/2014/main" val="1417695141"/>
                  </a:ext>
                </a:extLst>
              </a:tr>
              <a:tr h="699307">
                <a:tc>
                  <a:txBody>
                    <a:bodyPr/>
                    <a:lstStyle/>
                    <a:p>
                      <a:r>
                        <a:rPr lang="en-GB" dirty="0">
                          <a:latin typeface="Comic Sans MS" panose="030F0702030302020204" pitchFamily="66" charset="0"/>
                        </a:rPr>
                        <a:t>B1- </a:t>
                      </a:r>
                      <a:r>
                        <a:rPr lang="en-GB" dirty="0" err="1">
                          <a:latin typeface="Comic Sans MS" panose="030F0702030302020204" pitchFamily="66" charset="0"/>
                        </a:rPr>
                        <a:t>Thiamin</a:t>
                      </a:r>
                      <a:endParaRPr lang="en-GB" dirty="0">
                        <a:latin typeface="Comic Sans MS" panose="030F0702030302020204" pitchFamily="66" charset="0"/>
                      </a:endParaRPr>
                    </a:p>
                  </a:txBody>
                  <a:tcPr/>
                </a:tc>
                <a:tc>
                  <a:txBody>
                    <a:bodyPr/>
                    <a:lstStyle/>
                    <a:p>
                      <a:r>
                        <a:rPr lang="en-GB" dirty="0">
                          <a:latin typeface="Comic Sans MS" panose="030F0702030302020204" pitchFamily="66" charset="0"/>
                        </a:rPr>
                        <a:t>Liver, milk, cheese, eggs, potatoes</a:t>
                      </a:r>
                    </a:p>
                  </a:txBody>
                  <a:tcPr/>
                </a:tc>
                <a:tc>
                  <a:txBody>
                    <a:bodyPr/>
                    <a:lstStyle/>
                    <a:p>
                      <a:r>
                        <a:rPr lang="en-GB" dirty="0">
                          <a:latin typeface="Comic Sans MS" panose="030F0702030302020204" pitchFamily="66" charset="0"/>
                        </a:rPr>
                        <a:t>Protects against BERI </a:t>
                      </a:r>
                      <a:r>
                        <a:rPr lang="en-GB" dirty="0" err="1">
                          <a:latin typeface="Comic Sans MS" panose="030F0702030302020204" pitchFamily="66" charset="0"/>
                        </a:rPr>
                        <a:t>BERI</a:t>
                      </a:r>
                      <a:r>
                        <a:rPr lang="en-GB" dirty="0">
                          <a:latin typeface="Comic Sans MS" panose="030F0702030302020204" pitchFamily="66" charset="0"/>
                        </a:rPr>
                        <a:t>, releases energy from carbohydrates, nervous system</a:t>
                      </a:r>
                    </a:p>
                  </a:txBody>
                  <a:tcPr/>
                </a:tc>
                <a:extLst>
                  <a:ext uri="{0D108BD9-81ED-4DB2-BD59-A6C34878D82A}">
                    <a16:rowId xmlns:a16="http://schemas.microsoft.com/office/drawing/2014/main" val="3299784257"/>
                  </a:ext>
                </a:extLst>
              </a:tr>
              <a:tr h="613496">
                <a:tc>
                  <a:txBody>
                    <a:bodyPr/>
                    <a:lstStyle/>
                    <a:p>
                      <a:r>
                        <a:rPr lang="en-GB" dirty="0">
                          <a:latin typeface="Comic Sans MS" panose="030F0702030302020204" pitchFamily="66" charset="0"/>
                        </a:rPr>
                        <a:t>B2- Riboflavin</a:t>
                      </a:r>
                    </a:p>
                  </a:txBody>
                  <a:tcPr/>
                </a:tc>
                <a:tc>
                  <a:txBody>
                    <a:bodyPr/>
                    <a:lstStyle/>
                    <a:p>
                      <a:r>
                        <a:rPr lang="en-GB" dirty="0">
                          <a:latin typeface="Comic Sans MS" panose="030F0702030302020204" pitchFamily="66" charset="0"/>
                        </a:rPr>
                        <a:t>Chicken, eggs, milk, fish, yoghurt, soya beans, green leafy veg</a:t>
                      </a:r>
                    </a:p>
                  </a:txBody>
                  <a:tcPr/>
                </a:tc>
                <a:tc>
                  <a:txBody>
                    <a:bodyPr/>
                    <a:lstStyle/>
                    <a:p>
                      <a:r>
                        <a:rPr lang="en-GB" dirty="0">
                          <a:latin typeface="Comic Sans MS" panose="030F0702030302020204" pitchFamily="66" charset="0"/>
                        </a:rPr>
                        <a:t>Release energy from food, mucous membranes healthy</a:t>
                      </a:r>
                    </a:p>
                  </a:txBody>
                  <a:tcPr/>
                </a:tc>
                <a:extLst>
                  <a:ext uri="{0D108BD9-81ED-4DB2-BD59-A6C34878D82A}">
                    <a16:rowId xmlns:a16="http://schemas.microsoft.com/office/drawing/2014/main" val="2986496137"/>
                  </a:ext>
                </a:extLst>
              </a:tr>
              <a:tr h="567131">
                <a:tc>
                  <a:txBody>
                    <a:bodyPr/>
                    <a:lstStyle/>
                    <a:p>
                      <a:r>
                        <a:rPr lang="en-GB" dirty="0">
                          <a:latin typeface="Comic Sans MS" panose="030F0702030302020204" pitchFamily="66" charset="0"/>
                        </a:rPr>
                        <a:t>B3- Niacin</a:t>
                      </a:r>
                    </a:p>
                  </a:txBody>
                  <a:tcPr/>
                </a:tc>
                <a:tc>
                  <a:txBody>
                    <a:bodyPr/>
                    <a:lstStyle/>
                    <a:p>
                      <a:r>
                        <a:rPr lang="en-GB" dirty="0">
                          <a:latin typeface="Comic Sans MS" panose="030F0702030302020204" pitchFamily="66" charset="0"/>
                        </a:rPr>
                        <a:t>Potatoes, mushrooms, tuna, peas</a:t>
                      </a:r>
                    </a:p>
                  </a:txBody>
                  <a:tcPr/>
                </a:tc>
                <a:tc>
                  <a:txBody>
                    <a:bodyPr/>
                    <a:lstStyle/>
                    <a:p>
                      <a:r>
                        <a:rPr lang="en-GB" dirty="0">
                          <a:latin typeface="Comic Sans MS" panose="030F0702030302020204" pitchFamily="66" charset="0"/>
                        </a:rPr>
                        <a:t>Release energy from food, brain function</a:t>
                      </a:r>
                    </a:p>
                  </a:txBody>
                  <a:tcPr/>
                </a:tc>
                <a:extLst>
                  <a:ext uri="{0D108BD9-81ED-4DB2-BD59-A6C34878D82A}">
                    <a16:rowId xmlns:a16="http://schemas.microsoft.com/office/drawing/2014/main" val="1435124142"/>
                  </a:ext>
                </a:extLst>
              </a:tr>
              <a:tr h="613496">
                <a:tc>
                  <a:txBody>
                    <a:bodyPr/>
                    <a:lstStyle/>
                    <a:p>
                      <a:r>
                        <a:rPr lang="en-GB" dirty="0">
                          <a:latin typeface="Comic Sans MS" panose="030F0702030302020204" pitchFamily="66" charset="0"/>
                        </a:rPr>
                        <a:t>B9- Folic Acid</a:t>
                      </a:r>
                    </a:p>
                  </a:txBody>
                  <a:tcPr/>
                </a:tc>
                <a:tc>
                  <a:txBody>
                    <a:bodyPr/>
                    <a:lstStyle/>
                    <a:p>
                      <a:r>
                        <a:rPr lang="en-GB" dirty="0">
                          <a:latin typeface="Comic Sans MS" panose="030F0702030302020204" pitchFamily="66" charset="0"/>
                        </a:rPr>
                        <a:t>Green veg- brassicas, liver, chickpeas</a:t>
                      </a:r>
                    </a:p>
                  </a:txBody>
                  <a:tcPr/>
                </a:tc>
                <a:tc>
                  <a:txBody>
                    <a:bodyPr/>
                    <a:lstStyle/>
                    <a:p>
                      <a:r>
                        <a:rPr lang="en-GB" dirty="0">
                          <a:latin typeface="Comic Sans MS" panose="030F0702030302020204" pitchFamily="66" charset="0"/>
                        </a:rPr>
                        <a:t>Prevents SPINA BIFIDA- pregnancy, works with B12 to make healthy red blood cells</a:t>
                      </a:r>
                    </a:p>
                  </a:txBody>
                  <a:tcPr/>
                </a:tc>
                <a:extLst>
                  <a:ext uri="{0D108BD9-81ED-4DB2-BD59-A6C34878D82A}">
                    <a16:rowId xmlns:a16="http://schemas.microsoft.com/office/drawing/2014/main" val="699834623"/>
                  </a:ext>
                </a:extLst>
              </a:tr>
              <a:tr h="817995">
                <a:tc>
                  <a:txBody>
                    <a:bodyPr/>
                    <a:lstStyle/>
                    <a:p>
                      <a:r>
                        <a:rPr lang="en-GB" dirty="0">
                          <a:latin typeface="Comic Sans MS" panose="030F0702030302020204" pitchFamily="66" charset="0"/>
                        </a:rPr>
                        <a:t>B12</a:t>
                      </a:r>
                    </a:p>
                  </a:txBody>
                  <a:tcPr/>
                </a:tc>
                <a:tc>
                  <a:txBody>
                    <a:bodyPr/>
                    <a:lstStyle/>
                    <a:p>
                      <a:r>
                        <a:rPr lang="en-GB" dirty="0">
                          <a:latin typeface="Comic Sans MS" panose="030F0702030302020204" pitchFamily="66" charset="0"/>
                        </a:rPr>
                        <a:t>Meat, eggs, salmon, ANIMAL SOURCES</a:t>
                      </a:r>
                    </a:p>
                  </a:txBody>
                  <a:tcPr/>
                </a:tc>
                <a:tc>
                  <a:txBody>
                    <a:bodyPr/>
                    <a:lstStyle/>
                    <a:p>
                      <a:r>
                        <a:rPr lang="en-GB" sz="1600" dirty="0">
                          <a:latin typeface="Comic Sans MS" panose="030F0702030302020204" pitchFamily="66" charset="0"/>
                        </a:rPr>
                        <a:t>VEGANS need SUPPLEMENTS! PERNICIOUS ANAEMIA</a:t>
                      </a:r>
                    </a:p>
                    <a:p>
                      <a:r>
                        <a:rPr lang="en-GB" dirty="0">
                          <a:latin typeface="Comic Sans MS" panose="030F0702030302020204" pitchFamily="66" charset="0"/>
                        </a:rPr>
                        <a:t>Nerve cells and red blood cells</a:t>
                      </a:r>
                    </a:p>
                  </a:txBody>
                  <a:tcPr/>
                </a:tc>
                <a:extLst>
                  <a:ext uri="{0D108BD9-81ED-4DB2-BD59-A6C34878D82A}">
                    <a16:rowId xmlns:a16="http://schemas.microsoft.com/office/drawing/2014/main" val="3313796322"/>
                  </a:ext>
                </a:extLst>
              </a:tr>
              <a:tr h="613496">
                <a:tc>
                  <a:txBody>
                    <a:bodyPr/>
                    <a:lstStyle/>
                    <a:p>
                      <a:r>
                        <a:rPr lang="en-GB" dirty="0">
                          <a:latin typeface="Comic Sans MS" panose="030F0702030302020204" pitchFamily="66" charset="0"/>
                        </a:rPr>
                        <a:t>C</a:t>
                      </a:r>
                    </a:p>
                  </a:txBody>
                  <a:tcPr/>
                </a:tc>
                <a:tc>
                  <a:txBody>
                    <a:bodyPr/>
                    <a:lstStyle/>
                    <a:p>
                      <a:r>
                        <a:rPr lang="en-GB" dirty="0">
                          <a:latin typeface="Comic Sans MS" panose="030F0702030302020204" pitchFamily="66" charset="0"/>
                        </a:rPr>
                        <a:t>Citrus fruits, potatoes, sprouts</a:t>
                      </a:r>
                    </a:p>
                  </a:txBody>
                  <a:tcPr/>
                </a:tc>
                <a:tc>
                  <a:txBody>
                    <a:bodyPr/>
                    <a:lstStyle/>
                    <a:p>
                      <a:r>
                        <a:rPr lang="en-GB" dirty="0">
                          <a:latin typeface="Comic Sans MS" panose="030F0702030302020204" pitchFamily="66" charset="0"/>
                        </a:rPr>
                        <a:t>Makes healthy connective tissue, repair wounds, PREVENTS SCURVY! Antioxidant</a:t>
                      </a:r>
                    </a:p>
                  </a:txBody>
                  <a:tcPr/>
                </a:tc>
                <a:extLst>
                  <a:ext uri="{0D108BD9-81ED-4DB2-BD59-A6C34878D82A}">
                    <a16:rowId xmlns:a16="http://schemas.microsoft.com/office/drawing/2014/main" val="3565941089"/>
                  </a:ext>
                </a:extLst>
              </a:tr>
              <a:tr h="613496">
                <a:tc>
                  <a:txBody>
                    <a:bodyPr/>
                    <a:lstStyle/>
                    <a:p>
                      <a:r>
                        <a:rPr lang="en-GB" dirty="0">
                          <a:latin typeface="Comic Sans MS" panose="030F0702030302020204" pitchFamily="66" charset="0"/>
                        </a:rPr>
                        <a:t>D</a:t>
                      </a:r>
                    </a:p>
                  </a:txBody>
                  <a:tcPr/>
                </a:tc>
                <a:tc>
                  <a:txBody>
                    <a:bodyPr/>
                    <a:lstStyle/>
                    <a:p>
                      <a:r>
                        <a:rPr lang="en-GB" dirty="0">
                          <a:latin typeface="Comic Sans MS" panose="030F0702030302020204" pitchFamily="66" charset="0"/>
                        </a:rPr>
                        <a:t>Milk, butter, oily fish, eggs, SUN LIGHT</a:t>
                      </a:r>
                    </a:p>
                  </a:txBody>
                  <a:tcPr/>
                </a:tc>
                <a:tc>
                  <a:txBody>
                    <a:bodyPr/>
                    <a:lstStyle/>
                    <a:p>
                      <a:r>
                        <a:rPr lang="en-GB" dirty="0">
                          <a:latin typeface="Comic Sans MS" panose="030F0702030302020204" pitchFamily="66" charset="0"/>
                        </a:rPr>
                        <a:t>BONES AND TEETH, prevents RICKETS and OSTEOPEROSIS</a:t>
                      </a:r>
                    </a:p>
                  </a:txBody>
                  <a:tcPr/>
                </a:tc>
                <a:extLst>
                  <a:ext uri="{0D108BD9-81ED-4DB2-BD59-A6C34878D82A}">
                    <a16:rowId xmlns:a16="http://schemas.microsoft.com/office/drawing/2014/main" val="3608945184"/>
                  </a:ext>
                </a:extLst>
              </a:tr>
              <a:tr h="613496">
                <a:tc>
                  <a:txBody>
                    <a:bodyPr/>
                    <a:lstStyle/>
                    <a:p>
                      <a:r>
                        <a:rPr lang="en-GB" dirty="0">
                          <a:latin typeface="Comic Sans MS" panose="030F0702030302020204" pitchFamily="66" charset="0"/>
                        </a:rPr>
                        <a:t>E</a:t>
                      </a:r>
                    </a:p>
                  </a:txBody>
                  <a:tcPr/>
                </a:tc>
                <a:tc>
                  <a:txBody>
                    <a:bodyPr/>
                    <a:lstStyle/>
                    <a:p>
                      <a:r>
                        <a:rPr lang="en-GB" dirty="0">
                          <a:latin typeface="Comic Sans MS" panose="030F0702030302020204" pitchFamily="66" charset="0"/>
                        </a:rPr>
                        <a:t>Oils- sunflower, olive, egg yolks (fatty foods), soya</a:t>
                      </a:r>
                    </a:p>
                  </a:txBody>
                  <a:tcPr/>
                </a:tc>
                <a:tc>
                  <a:txBody>
                    <a:bodyPr/>
                    <a:lstStyle/>
                    <a:p>
                      <a:r>
                        <a:rPr lang="en-GB" dirty="0">
                          <a:latin typeface="Comic Sans MS" panose="030F0702030302020204" pitchFamily="66" charset="0"/>
                        </a:rPr>
                        <a:t>Protecting body, antioxidant, red blood cells</a:t>
                      </a:r>
                    </a:p>
                  </a:txBody>
                  <a:tcPr/>
                </a:tc>
                <a:extLst>
                  <a:ext uri="{0D108BD9-81ED-4DB2-BD59-A6C34878D82A}">
                    <a16:rowId xmlns:a16="http://schemas.microsoft.com/office/drawing/2014/main" val="3931503311"/>
                  </a:ext>
                </a:extLst>
              </a:tr>
              <a:tr h="613496">
                <a:tc>
                  <a:txBody>
                    <a:bodyPr/>
                    <a:lstStyle/>
                    <a:p>
                      <a:r>
                        <a:rPr lang="en-GB" dirty="0">
                          <a:latin typeface="Comic Sans MS" panose="030F0702030302020204" pitchFamily="66" charset="0"/>
                        </a:rPr>
                        <a:t>K</a:t>
                      </a:r>
                    </a:p>
                  </a:txBody>
                  <a:tcPr/>
                </a:tc>
                <a:tc>
                  <a:txBody>
                    <a:bodyPr/>
                    <a:lstStyle/>
                    <a:p>
                      <a:r>
                        <a:rPr lang="en-GB" dirty="0">
                          <a:latin typeface="Comic Sans MS" panose="030F0702030302020204" pitchFamily="66" charset="0"/>
                        </a:rPr>
                        <a:t>Green leafy veg, vegetable oils, cereals</a:t>
                      </a:r>
                    </a:p>
                  </a:txBody>
                  <a:tcPr/>
                </a:tc>
                <a:tc>
                  <a:txBody>
                    <a:bodyPr/>
                    <a:lstStyle/>
                    <a:p>
                      <a:r>
                        <a:rPr lang="en-GB" dirty="0">
                          <a:latin typeface="Comic Sans MS" panose="030F0702030302020204" pitchFamily="66" charset="0"/>
                        </a:rPr>
                        <a:t>Making blood clot, maintaining bone health</a:t>
                      </a:r>
                    </a:p>
                  </a:txBody>
                  <a:tcPr/>
                </a:tc>
                <a:extLst>
                  <a:ext uri="{0D108BD9-81ED-4DB2-BD59-A6C34878D82A}">
                    <a16:rowId xmlns:a16="http://schemas.microsoft.com/office/drawing/2014/main" val="558498380"/>
                  </a:ext>
                </a:extLst>
              </a:tr>
            </a:tbl>
          </a:graphicData>
        </a:graphic>
      </p:graphicFrame>
    </p:spTree>
    <p:extLst>
      <p:ext uri="{BB962C8B-B14F-4D97-AF65-F5344CB8AC3E}">
        <p14:creationId xmlns:p14="http://schemas.microsoft.com/office/powerpoint/2010/main" val="950824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a:extLst>
              <a:ext uri="{FF2B5EF4-FFF2-40B4-BE49-F238E27FC236}">
                <a16:creationId xmlns:a16="http://schemas.microsoft.com/office/drawing/2014/main" id="{36517DE9-135E-4BD5-BE77-D3F189CFA623}"/>
              </a:ext>
            </a:extLst>
          </p:cNvPr>
          <p:cNvGraphicFramePr>
            <a:graphicFrameLocks noGrp="1"/>
          </p:cNvGraphicFramePr>
          <p:nvPr>
            <p:ph idx="1"/>
            <p:extLst>
              <p:ext uri="{D42A27DB-BD31-4B8C-83A1-F6EECF244321}">
                <p14:modId xmlns:p14="http://schemas.microsoft.com/office/powerpoint/2010/main" val="1864775610"/>
              </p:ext>
            </p:extLst>
          </p:nvPr>
        </p:nvGraphicFramePr>
        <p:xfrm>
          <a:off x="276810" y="251577"/>
          <a:ext cx="11546223" cy="6421940"/>
        </p:xfrm>
        <a:graphic>
          <a:graphicData uri="http://schemas.openxmlformats.org/drawingml/2006/table">
            <a:tbl>
              <a:tblPr firstRow="1" bandRow="1">
                <a:tableStyleId>{5C22544A-7EE6-4342-B048-85BDC9FD1C3A}</a:tableStyleId>
              </a:tblPr>
              <a:tblGrid>
                <a:gridCol w="3848741">
                  <a:extLst>
                    <a:ext uri="{9D8B030D-6E8A-4147-A177-3AD203B41FA5}">
                      <a16:colId xmlns:a16="http://schemas.microsoft.com/office/drawing/2014/main" val="636688138"/>
                    </a:ext>
                  </a:extLst>
                </a:gridCol>
                <a:gridCol w="3848741">
                  <a:extLst>
                    <a:ext uri="{9D8B030D-6E8A-4147-A177-3AD203B41FA5}">
                      <a16:colId xmlns:a16="http://schemas.microsoft.com/office/drawing/2014/main" val="1726534622"/>
                    </a:ext>
                  </a:extLst>
                </a:gridCol>
                <a:gridCol w="3848741">
                  <a:extLst>
                    <a:ext uri="{9D8B030D-6E8A-4147-A177-3AD203B41FA5}">
                      <a16:colId xmlns:a16="http://schemas.microsoft.com/office/drawing/2014/main" val="3167663126"/>
                    </a:ext>
                  </a:extLst>
                </a:gridCol>
              </a:tblGrid>
              <a:tr h="917420">
                <a:tc>
                  <a:txBody>
                    <a:bodyPr/>
                    <a:lstStyle/>
                    <a:p>
                      <a:r>
                        <a:rPr lang="en-GB" dirty="0"/>
                        <a:t>Mineral</a:t>
                      </a:r>
                    </a:p>
                  </a:txBody>
                  <a:tcPr/>
                </a:tc>
                <a:tc>
                  <a:txBody>
                    <a:bodyPr/>
                    <a:lstStyle/>
                    <a:p>
                      <a:r>
                        <a:rPr lang="en-GB" dirty="0"/>
                        <a:t>Source</a:t>
                      </a:r>
                    </a:p>
                  </a:txBody>
                  <a:tcPr/>
                </a:tc>
                <a:tc>
                  <a:txBody>
                    <a:bodyPr/>
                    <a:lstStyle/>
                    <a:p>
                      <a:r>
                        <a:rPr lang="en-GB" dirty="0"/>
                        <a:t>Function</a:t>
                      </a:r>
                    </a:p>
                  </a:txBody>
                  <a:tcPr/>
                </a:tc>
                <a:extLst>
                  <a:ext uri="{0D108BD9-81ED-4DB2-BD59-A6C34878D82A}">
                    <a16:rowId xmlns:a16="http://schemas.microsoft.com/office/drawing/2014/main" val="2460500614"/>
                  </a:ext>
                </a:extLst>
              </a:tr>
              <a:tr h="917420">
                <a:tc>
                  <a:txBody>
                    <a:bodyPr/>
                    <a:lstStyle/>
                    <a:p>
                      <a:r>
                        <a:rPr lang="en-GB" dirty="0"/>
                        <a:t>Phosphorus</a:t>
                      </a:r>
                    </a:p>
                  </a:txBody>
                  <a:tcPr/>
                </a:tc>
                <a:tc>
                  <a:txBody>
                    <a:bodyPr/>
                    <a:lstStyle/>
                    <a:p>
                      <a:r>
                        <a:rPr lang="en-GB" dirty="0"/>
                        <a:t>Red meat, dairy food</a:t>
                      </a:r>
                    </a:p>
                  </a:txBody>
                  <a:tcPr/>
                </a:tc>
                <a:tc>
                  <a:txBody>
                    <a:bodyPr/>
                    <a:lstStyle/>
                    <a:p>
                      <a:r>
                        <a:rPr lang="en-GB" dirty="0"/>
                        <a:t>Maintaining bone health, releasing energy from food</a:t>
                      </a:r>
                    </a:p>
                  </a:txBody>
                  <a:tcPr/>
                </a:tc>
                <a:extLst>
                  <a:ext uri="{0D108BD9-81ED-4DB2-BD59-A6C34878D82A}">
                    <a16:rowId xmlns:a16="http://schemas.microsoft.com/office/drawing/2014/main" val="1899510471"/>
                  </a:ext>
                </a:extLst>
              </a:tr>
              <a:tr h="917420">
                <a:tc>
                  <a:txBody>
                    <a:bodyPr/>
                    <a:lstStyle/>
                    <a:p>
                      <a:r>
                        <a:rPr lang="en-GB" dirty="0"/>
                        <a:t>Calcium</a:t>
                      </a:r>
                    </a:p>
                  </a:txBody>
                  <a:tcPr/>
                </a:tc>
                <a:tc>
                  <a:txBody>
                    <a:bodyPr/>
                    <a:lstStyle/>
                    <a:p>
                      <a:r>
                        <a:rPr lang="en-GB" dirty="0"/>
                        <a:t>Dairy products, soya beans and products, nuts</a:t>
                      </a:r>
                    </a:p>
                  </a:txBody>
                  <a:tcPr/>
                </a:tc>
                <a:tc>
                  <a:txBody>
                    <a:bodyPr/>
                    <a:lstStyle/>
                    <a:p>
                      <a:r>
                        <a:rPr lang="en-GB" dirty="0"/>
                        <a:t>Building strong bones and teeth, blood clots, muscle contractions (heartbeat)</a:t>
                      </a:r>
                    </a:p>
                  </a:txBody>
                  <a:tcPr/>
                </a:tc>
                <a:extLst>
                  <a:ext uri="{0D108BD9-81ED-4DB2-BD59-A6C34878D82A}">
                    <a16:rowId xmlns:a16="http://schemas.microsoft.com/office/drawing/2014/main" val="1152478382"/>
                  </a:ext>
                </a:extLst>
              </a:tr>
              <a:tr h="917420">
                <a:tc>
                  <a:txBody>
                    <a:bodyPr/>
                    <a:lstStyle/>
                    <a:p>
                      <a:r>
                        <a:rPr lang="en-GB" dirty="0"/>
                        <a:t>Sodium</a:t>
                      </a:r>
                    </a:p>
                  </a:txBody>
                  <a:tcPr/>
                </a:tc>
                <a:tc>
                  <a:txBody>
                    <a:bodyPr/>
                    <a:lstStyle/>
                    <a:p>
                      <a:r>
                        <a:rPr lang="en-GB" dirty="0"/>
                        <a:t>Table salt and processed foods</a:t>
                      </a:r>
                    </a:p>
                  </a:txBody>
                  <a:tcPr/>
                </a:tc>
                <a:tc>
                  <a:txBody>
                    <a:bodyPr/>
                    <a:lstStyle/>
                    <a:p>
                      <a:r>
                        <a:rPr lang="en-GB" dirty="0"/>
                        <a:t>Maintaining water balance- too much= hypotension, too little= cramps</a:t>
                      </a:r>
                    </a:p>
                  </a:txBody>
                  <a:tcPr/>
                </a:tc>
                <a:extLst>
                  <a:ext uri="{0D108BD9-81ED-4DB2-BD59-A6C34878D82A}">
                    <a16:rowId xmlns:a16="http://schemas.microsoft.com/office/drawing/2014/main" val="3853445015"/>
                  </a:ext>
                </a:extLst>
              </a:tr>
              <a:tr h="917420">
                <a:tc>
                  <a:txBody>
                    <a:bodyPr/>
                    <a:lstStyle/>
                    <a:p>
                      <a:r>
                        <a:rPr lang="en-GB" dirty="0"/>
                        <a:t>Fluoride</a:t>
                      </a:r>
                    </a:p>
                  </a:txBody>
                  <a:tcPr/>
                </a:tc>
                <a:tc>
                  <a:txBody>
                    <a:bodyPr/>
                    <a:lstStyle/>
                    <a:p>
                      <a:r>
                        <a:rPr lang="en-GB" dirty="0"/>
                        <a:t>Drinking water, fish where bones are eaten, seafood, tea</a:t>
                      </a:r>
                    </a:p>
                  </a:txBody>
                  <a:tcPr/>
                </a:tc>
                <a:tc>
                  <a:txBody>
                    <a:bodyPr/>
                    <a:lstStyle/>
                    <a:p>
                      <a:r>
                        <a:rPr lang="en-GB" dirty="0"/>
                        <a:t>Prevents tooth decay, strengthens tooth enamel, supports bone health.</a:t>
                      </a:r>
                    </a:p>
                  </a:txBody>
                  <a:tcPr/>
                </a:tc>
                <a:extLst>
                  <a:ext uri="{0D108BD9-81ED-4DB2-BD59-A6C34878D82A}">
                    <a16:rowId xmlns:a16="http://schemas.microsoft.com/office/drawing/2014/main" val="4203301337"/>
                  </a:ext>
                </a:extLst>
              </a:tr>
              <a:tr h="917420">
                <a:tc>
                  <a:txBody>
                    <a:bodyPr/>
                    <a:lstStyle/>
                    <a:p>
                      <a:r>
                        <a:rPr lang="en-GB" dirty="0"/>
                        <a:t>Iodine</a:t>
                      </a:r>
                    </a:p>
                  </a:txBody>
                  <a:tcPr/>
                </a:tc>
                <a:tc>
                  <a:txBody>
                    <a:bodyPr/>
                    <a:lstStyle/>
                    <a:p>
                      <a:r>
                        <a:rPr lang="en-GB" dirty="0"/>
                        <a:t>Red meat, sea fish, shellfish, cereals, grains</a:t>
                      </a:r>
                    </a:p>
                  </a:txBody>
                  <a:tcPr/>
                </a:tc>
                <a:tc>
                  <a:txBody>
                    <a:bodyPr/>
                    <a:lstStyle/>
                    <a:p>
                      <a:r>
                        <a:rPr lang="en-GB" dirty="0"/>
                        <a:t>Making hormone- thyroxine which maintains healthy metabolic rate.</a:t>
                      </a:r>
                    </a:p>
                  </a:txBody>
                  <a:tcPr/>
                </a:tc>
                <a:extLst>
                  <a:ext uri="{0D108BD9-81ED-4DB2-BD59-A6C34878D82A}">
                    <a16:rowId xmlns:a16="http://schemas.microsoft.com/office/drawing/2014/main" val="3637943870"/>
                  </a:ext>
                </a:extLst>
              </a:tr>
              <a:tr h="917420">
                <a:tc>
                  <a:txBody>
                    <a:bodyPr/>
                    <a:lstStyle/>
                    <a:p>
                      <a:r>
                        <a:rPr lang="en-GB" dirty="0"/>
                        <a:t>Iron- Haem iron (animals), non-haem iron (vegetables)</a:t>
                      </a:r>
                    </a:p>
                  </a:txBody>
                  <a:tcPr/>
                </a:tc>
                <a:tc>
                  <a:txBody>
                    <a:bodyPr/>
                    <a:lstStyle/>
                    <a:p>
                      <a:r>
                        <a:rPr lang="en-GB" dirty="0"/>
                        <a:t>Liver, beans, nuts, red meat, dried fruit, eggs, green leafy veg</a:t>
                      </a:r>
                    </a:p>
                  </a:txBody>
                  <a:tcPr/>
                </a:tc>
                <a:tc>
                  <a:txBody>
                    <a:bodyPr/>
                    <a:lstStyle/>
                    <a:p>
                      <a:r>
                        <a:rPr lang="en-GB" dirty="0"/>
                        <a:t>Making red bloody cells (oxygen), lack of IRON DEFICENT ANAEMIA</a:t>
                      </a:r>
                    </a:p>
                  </a:txBody>
                  <a:tcPr/>
                </a:tc>
                <a:extLst>
                  <a:ext uri="{0D108BD9-81ED-4DB2-BD59-A6C34878D82A}">
                    <a16:rowId xmlns:a16="http://schemas.microsoft.com/office/drawing/2014/main" val="1784088918"/>
                  </a:ext>
                </a:extLst>
              </a:tr>
            </a:tbl>
          </a:graphicData>
        </a:graphic>
      </p:graphicFrame>
    </p:spTree>
    <p:extLst>
      <p:ext uri="{BB962C8B-B14F-4D97-AF65-F5344CB8AC3E}">
        <p14:creationId xmlns:p14="http://schemas.microsoft.com/office/powerpoint/2010/main" val="1213737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8182E-F82B-4839-A094-C96854B24F6E}"/>
              </a:ext>
            </a:extLst>
          </p:cNvPr>
          <p:cNvSpPr>
            <a:spLocks noGrp="1"/>
          </p:cNvSpPr>
          <p:nvPr>
            <p:ph type="title"/>
          </p:nvPr>
        </p:nvSpPr>
        <p:spPr>
          <a:xfrm>
            <a:off x="677333" y="609600"/>
            <a:ext cx="9589613" cy="1320800"/>
          </a:xfrm>
        </p:spPr>
        <p:txBody>
          <a:bodyPr/>
          <a:lstStyle/>
          <a:p>
            <a:r>
              <a:rPr lang="en-GB" dirty="0">
                <a:latin typeface="Comic Sans MS" panose="030F0702030302020204" pitchFamily="66" charset="0"/>
              </a:rPr>
              <a:t>In depth look- Water</a:t>
            </a:r>
          </a:p>
        </p:txBody>
      </p:sp>
      <p:sp>
        <p:nvSpPr>
          <p:cNvPr id="3" name="Content Placeholder 2">
            <a:extLst>
              <a:ext uri="{FF2B5EF4-FFF2-40B4-BE49-F238E27FC236}">
                <a16:creationId xmlns:a16="http://schemas.microsoft.com/office/drawing/2014/main" id="{3F9BB33A-1DCB-4034-892F-69C327561C9D}"/>
              </a:ext>
            </a:extLst>
          </p:cNvPr>
          <p:cNvSpPr>
            <a:spLocks noGrp="1"/>
          </p:cNvSpPr>
          <p:nvPr>
            <p:ph idx="1"/>
          </p:nvPr>
        </p:nvSpPr>
        <p:spPr>
          <a:xfrm>
            <a:off x="677334" y="1466850"/>
            <a:ext cx="7790391" cy="4933949"/>
          </a:xfrm>
        </p:spPr>
        <p:txBody>
          <a:bodyPr>
            <a:normAutofit/>
          </a:bodyPr>
          <a:lstStyle/>
          <a:p>
            <a:pPr>
              <a:lnSpc>
                <a:spcPct val="150000"/>
              </a:lnSpc>
            </a:pPr>
            <a:r>
              <a:rPr lang="en-GB" sz="2000" dirty="0">
                <a:latin typeface="Comic Sans MS" panose="030F0702030302020204" pitchFamily="66" charset="0"/>
              </a:rPr>
              <a:t>Water is lost via: lungs (respiration), skin (sweat), kidneys and intestines (pee)</a:t>
            </a:r>
          </a:p>
          <a:p>
            <a:pPr>
              <a:lnSpc>
                <a:spcPct val="150000"/>
              </a:lnSpc>
            </a:pPr>
            <a:r>
              <a:rPr lang="en-GB" sz="2000" dirty="0">
                <a:latin typeface="Comic Sans MS" panose="030F0702030302020204" pitchFamily="66" charset="0"/>
              </a:rPr>
              <a:t>Functions- 	cooling the body (if not- heat stroke)</a:t>
            </a:r>
          </a:p>
          <a:p>
            <a:pPr marL="0" indent="0">
              <a:lnSpc>
                <a:spcPct val="150000"/>
              </a:lnSpc>
              <a:buNone/>
            </a:pPr>
            <a:r>
              <a:rPr lang="en-GB" sz="2000" dirty="0">
                <a:latin typeface="Comic Sans MS" panose="030F0702030302020204" pitchFamily="66" charset="0"/>
              </a:rPr>
              <a:t>				removing waste from body (kidney filtration)</a:t>
            </a:r>
          </a:p>
          <a:p>
            <a:pPr marL="0" indent="0">
              <a:lnSpc>
                <a:spcPct val="150000"/>
              </a:lnSpc>
              <a:buNone/>
            </a:pPr>
            <a:r>
              <a:rPr lang="en-GB" sz="2000" dirty="0">
                <a:latin typeface="Comic Sans MS" panose="030F0702030302020204" pitchFamily="66" charset="0"/>
              </a:rPr>
              <a:t> 				helping the body use the food you eat (saliva)</a:t>
            </a:r>
          </a:p>
          <a:p>
            <a:pPr>
              <a:lnSpc>
                <a:spcPct val="150000"/>
              </a:lnSpc>
            </a:pPr>
            <a:r>
              <a:rPr lang="en-GB" sz="2000" dirty="0">
                <a:latin typeface="Comic Sans MS" panose="030F0702030302020204" pitchFamily="66" charset="0"/>
              </a:rPr>
              <a:t>20-30% water from food, 70-80% from drinks</a:t>
            </a:r>
          </a:p>
          <a:p>
            <a:pPr>
              <a:lnSpc>
                <a:spcPct val="150000"/>
              </a:lnSpc>
            </a:pPr>
            <a:r>
              <a:rPr lang="en-GB" sz="2000" dirty="0">
                <a:latin typeface="Comic Sans MS" panose="030F0702030302020204" pitchFamily="66" charset="0"/>
              </a:rPr>
              <a:t>Lack of water? Dehydration, light-headed, dark urine, lack of energy</a:t>
            </a:r>
          </a:p>
        </p:txBody>
      </p:sp>
      <p:pic>
        <p:nvPicPr>
          <p:cNvPr id="7" name="Picture 6">
            <a:extLst>
              <a:ext uri="{FF2B5EF4-FFF2-40B4-BE49-F238E27FC236}">
                <a16:creationId xmlns:a16="http://schemas.microsoft.com/office/drawing/2014/main" id="{C32BE34F-51EA-4853-8657-ABEED2BAA74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715870" y="1190624"/>
            <a:ext cx="3102151" cy="4867275"/>
          </a:xfrm>
          <a:prstGeom prst="rect">
            <a:avLst/>
          </a:prstGeom>
          <a:ln>
            <a:noFill/>
          </a:ln>
          <a:effectLst>
            <a:softEdge rad="112500"/>
          </a:effectLst>
        </p:spPr>
      </p:pic>
    </p:spTree>
    <p:extLst>
      <p:ext uri="{BB962C8B-B14F-4D97-AF65-F5344CB8AC3E}">
        <p14:creationId xmlns:p14="http://schemas.microsoft.com/office/powerpoint/2010/main" val="637906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FC2B5BE-88AC-4623-8644-17CAAD2338FD}"/>
              </a:ext>
            </a:extLst>
          </p:cNvPr>
          <p:cNvPicPr>
            <a:picLocks noChangeAspect="1"/>
          </p:cNvPicPr>
          <p:nvPr/>
        </p:nvPicPr>
        <p:blipFill>
          <a:blip r:embed="rId2"/>
          <a:stretch>
            <a:fillRect/>
          </a:stretch>
        </p:blipFill>
        <p:spPr>
          <a:xfrm>
            <a:off x="511091" y="409073"/>
            <a:ext cx="10072093" cy="6136105"/>
          </a:xfrm>
          <a:prstGeom prst="rect">
            <a:avLst/>
          </a:prstGeom>
        </p:spPr>
      </p:pic>
    </p:spTree>
    <p:extLst>
      <p:ext uri="{BB962C8B-B14F-4D97-AF65-F5344CB8AC3E}">
        <p14:creationId xmlns:p14="http://schemas.microsoft.com/office/powerpoint/2010/main" val="1920805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05DA3-7F30-4EAE-A205-CED63BC4CF2C}"/>
              </a:ext>
            </a:extLst>
          </p:cNvPr>
          <p:cNvSpPr>
            <a:spLocks noGrp="1"/>
          </p:cNvSpPr>
          <p:nvPr>
            <p:ph type="title"/>
          </p:nvPr>
        </p:nvSpPr>
        <p:spPr/>
        <p:txBody>
          <a:bodyPr/>
          <a:lstStyle/>
          <a:p>
            <a:r>
              <a:rPr lang="en-GB" dirty="0">
                <a:latin typeface="Comic Sans MS" panose="030F0702030302020204" pitchFamily="66" charset="0"/>
              </a:rPr>
              <a:t>Plenary- Exam question</a:t>
            </a:r>
          </a:p>
        </p:txBody>
      </p:sp>
      <p:sp>
        <p:nvSpPr>
          <p:cNvPr id="3" name="Content Placeholder 2">
            <a:extLst>
              <a:ext uri="{FF2B5EF4-FFF2-40B4-BE49-F238E27FC236}">
                <a16:creationId xmlns:a16="http://schemas.microsoft.com/office/drawing/2014/main" id="{DC798669-B344-4E52-A3D6-FFC55BE6CE21}"/>
              </a:ext>
            </a:extLst>
          </p:cNvPr>
          <p:cNvSpPr>
            <a:spLocks noGrp="1"/>
          </p:cNvSpPr>
          <p:nvPr>
            <p:ph idx="1"/>
          </p:nvPr>
        </p:nvSpPr>
        <p:spPr>
          <a:xfrm>
            <a:off x="594958" y="1690688"/>
            <a:ext cx="8596667" cy="4351338"/>
          </a:xfrm>
        </p:spPr>
        <p:txBody>
          <a:bodyPr>
            <a:normAutofit fontScale="92500" lnSpcReduction="20000"/>
          </a:bodyPr>
          <a:lstStyle/>
          <a:p>
            <a:pPr marL="0" indent="0">
              <a:lnSpc>
                <a:spcPct val="150000"/>
              </a:lnSpc>
              <a:buNone/>
            </a:pPr>
            <a:r>
              <a:rPr lang="en-GB" sz="2400" b="0" i="0" dirty="0">
                <a:effectLst/>
                <a:latin typeface="Comic Sans MS" panose="030F0702030302020204" pitchFamily="66" charset="0"/>
              </a:rPr>
              <a:t>Describe two health problems caused by vitamin D deficiency and offer two ways of preventing them (4 marks)</a:t>
            </a:r>
          </a:p>
          <a:p>
            <a:pPr marL="0" indent="0">
              <a:lnSpc>
                <a:spcPct val="150000"/>
              </a:lnSpc>
              <a:buNone/>
            </a:pPr>
            <a:endParaRPr lang="en-GB" sz="2400" dirty="0">
              <a:latin typeface="Comic Sans MS" panose="030F0702030302020204" pitchFamily="66" charset="0"/>
            </a:endParaRPr>
          </a:p>
          <a:p>
            <a:pPr marL="0" indent="0">
              <a:lnSpc>
                <a:spcPct val="150000"/>
              </a:lnSpc>
              <a:buNone/>
            </a:pPr>
            <a:r>
              <a:rPr lang="en-GB" sz="2400" dirty="0">
                <a:latin typeface="Comic Sans MS" panose="030F0702030302020204" pitchFamily="66" charset="0"/>
              </a:rPr>
              <a:t>Plan? What do you need to include?</a:t>
            </a:r>
          </a:p>
          <a:p>
            <a:pPr marL="0" indent="0">
              <a:lnSpc>
                <a:spcPct val="150000"/>
              </a:lnSpc>
              <a:buNone/>
            </a:pPr>
            <a:r>
              <a:rPr lang="en-GB" sz="2400" dirty="0">
                <a:latin typeface="Comic Sans MS" panose="030F0702030302020204" pitchFamily="66" charset="0"/>
              </a:rPr>
              <a:t>P- Point</a:t>
            </a:r>
          </a:p>
          <a:p>
            <a:pPr marL="0" indent="0">
              <a:lnSpc>
                <a:spcPct val="150000"/>
              </a:lnSpc>
              <a:buNone/>
            </a:pPr>
            <a:r>
              <a:rPr lang="en-GB" sz="2400" dirty="0">
                <a:latin typeface="Comic Sans MS" panose="030F0702030302020204" pitchFamily="66" charset="0"/>
              </a:rPr>
              <a:t>E- Evidence</a:t>
            </a:r>
          </a:p>
          <a:p>
            <a:pPr marL="0" indent="0">
              <a:lnSpc>
                <a:spcPct val="150000"/>
              </a:lnSpc>
              <a:buNone/>
            </a:pPr>
            <a:r>
              <a:rPr lang="en-GB" sz="2400" dirty="0">
                <a:latin typeface="Comic Sans MS" panose="030F0702030302020204" pitchFamily="66" charset="0"/>
              </a:rPr>
              <a:t>E- Explain</a:t>
            </a:r>
          </a:p>
          <a:p>
            <a:pPr marL="0" indent="0">
              <a:lnSpc>
                <a:spcPct val="150000"/>
              </a:lnSpc>
              <a:buNone/>
            </a:pPr>
            <a:r>
              <a:rPr lang="en-GB" sz="2400" dirty="0">
                <a:latin typeface="Comic Sans MS" panose="030F0702030302020204" pitchFamily="66" charset="0"/>
              </a:rPr>
              <a:t>L- Link</a:t>
            </a:r>
          </a:p>
        </p:txBody>
      </p:sp>
    </p:spTree>
    <p:extLst>
      <p:ext uri="{BB962C8B-B14F-4D97-AF65-F5344CB8AC3E}">
        <p14:creationId xmlns:p14="http://schemas.microsoft.com/office/powerpoint/2010/main" val="1169078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7FA71-EE36-4CD5-A2CC-4FED70EEFD5B}"/>
              </a:ext>
            </a:extLst>
          </p:cNvPr>
          <p:cNvSpPr>
            <a:spLocks noGrp="1"/>
          </p:cNvSpPr>
          <p:nvPr>
            <p:ph type="title"/>
          </p:nvPr>
        </p:nvSpPr>
        <p:spPr>
          <a:xfrm>
            <a:off x="266701" y="304800"/>
            <a:ext cx="8596668" cy="1320800"/>
          </a:xfrm>
        </p:spPr>
        <p:txBody>
          <a:bodyPr/>
          <a:lstStyle/>
          <a:p>
            <a:r>
              <a:rPr lang="en-GB" dirty="0">
                <a:latin typeface="Comic Sans MS" panose="030F0702030302020204" pitchFamily="66" charset="0"/>
              </a:rPr>
              <a:t>Mark Scheme</a:t>
            </a:r>
          </a:p>
        </p:txBody>
      </p:sp>
      <p:sp>
        <p:nvSpPr>
          <p:cNvPr id="3" name="Content Placeholder 2">
            <a:extLst>
              <a:ext uri="{FF2B5EF4-FFF2-40B4-BE49-F238E27FC236}">
                <a16:creationId xmlns:a16="http://schemas.microsoft.com/office/drawing/2014/main" id="{626EAB2B-5561-4573-9DC8-C63CAED50C98}"/>
              </a:ext>
            </a:extLst>
          </p:cNvPr>
          <p:cNvSpPr>
            <a:spLocks noGrp="1"/>
          </p:cNvSpPr>
          <p:nvPr>
            <p:ph idx="1"/>
          </p:nvPr>
        </p:nvSpPr>
        <p:spPr>
          <a:xfrm>
            <a:off x="465221" y="994612"/>
            <a:ext cx="10876546" cy="5863388"/>
          </a:xfrm>
        </p:spPr>
        <p:txBody>
          <a:bodyPr>
            <a:normAutofit fontScale="92500" lnSpcReduction="20000"/>
          </a:bodyPr>
          <a:lstStyle/>
          <a:p>
            <a:pPr marL="0" indent="0">
              <a:lnSpc>
                <a:spcPct val="150000"/>
              </a:lnSpc>
              <a:buNone/>
            </a:pPr>
            <a:r>
              <a:rPr lang="en-GB" sz="1600" b="0" i="0" dirty="0">
                <a:effectLst/>
                <a:latin typeface="Comic Sans MS" panose="030F0702030302020204" pitchFamily="66" charset="0"/>
              </a:rPr>
              <a:t>The answer includes a reference to two from:		(1 mark for each correct, max. 2 marks)</a:t>
            </a:r>
          </a:p>
          <a:p>
            <a:pPr marL="0" indent="0">
              <a:lnSpc>
                <a:spcPct val="150000"/>
              </a:lnSpc>
              <a:buNone/>
            </a:pPr>
            <a:r>
              <a:rPr lang="en-GB" sz="1600" b="0" i="0" dirty="0">
                <a:effectLst/>
                <a:latin typeface="Comic Sans MS" panose="030F0702030302020204" pitchFamily="66" charset="0"/>
              </a:rPr>
              <a:t>Rickets –because vitamin D is necessary for absorbing calcium, a lack of it will lead to soft bones, which will be malformed, leading to skeletal malformations and posture issues.</a:t>
            </a:r>
          </a:p>
          <a:p>
            <a:pPr marL="0" indent="0">
              <a:lnSpc>
                <a:spcPct val="150000"/>
              </a:lnSpc>
              <a:buNone/>
            </a:pPr>
            <a:r>
              <a:rPr lang="en-GB" sz="1600" b="0" i="0" dirty="0">
                <a:effectLst/>
                <a:latin typeface="Comic Sans MS" panose="030F0702030302020204" pitchFamily="66" charset="0"/>
              </a:rPr>
              <a:t>Osteoporosis –because vitamin D is necessary to absorb calcium, a lack of it in older age will lead to osteoporosis, as calcium will be derived from bones to perform more important life functions (such as muscle contractions and maintaining blood pressure); as a result, the bones will become porous, brittle and easy to break.</a:t>
            </a:r>
          </a:p>
          <a:p>
            <a:pPr marL="0" indent="0">
              <a:lnSpc>
                <a:spcPct val="150000"/>
              </a:lnSpc>
              <a:buNone/>
            </a:pPr>
            <a:r>
              <a:rPr lang="en-GB" sz="1600" b="0" i="0" dirty="0">
                <a:effectLst/>
                <a:latin typeface="Comic Sans MS" panose="030F0702030302020204" pitchFamily="66" charset="0"/>
              </a:rPr>
              <a:t>Tooth decay –as vitamin D helps to absorb calcium, which is used to strengthen the teeth, a lack of it will lead to having weak teeth which will be prone to tooth decay.</a:t>
            </a:r>
          </a:p>
          <a:p>
            <a:pPr marL="0" indent="0">
              <a:lnSpc>
                <a:spcPct val="150000"/>
              </a:lnSpc>
              <a:buNone/>
            </a:pPr>
            <a:r>
              <a:rPr lang="en-GB" sz="1600" b="0" i="0" dirty="0">
                <a:effectLst/>
                <a:latin typeface="Comic Sans MS" panose="030F0702030302020204" pitchFamily="66" charset="0"/>
              </a:rPr>
              <a:t>Depression –there are multiple receptors for vitamin D in the brain cells; lack of vitamin D which could be attached to them is linked to a higher risk of developing depression.</a:t>
            </a:r>
          </a:p>
          <a:p>
            <a:pPr marL="0" indent="0">
              <a:lnSpc>
                <a:spcPct val="150000"/>
              </a:lnSpc>
              <a:buNone/>
            </a:pPr>
            <a:r>
              <a:rPr lang="en-GB" sz="1600" b="0" i="0" dirty="0">
                <a:effectLst/>
                <a:latin typeface="Comic Sans MS" panose="030F0702030302020204" pitchFamily="66" charset="0"/>
              </a:rPr>
              <a:t>Increased risk of cancer –the mechanism is not known yet, but low levels of vitamin D are associated with higher risk of developing bowel cancer.</a:t>
            </a:r>
          </a:p>
          <a:p>
            <a:pPr marL="0" indent="0">
              <a:lnSpc>
                <a:spcPct val="150000"/>
              </a:lnSpc>
              <a:buNone/>
            </a:pPr>
            <a:r>
              <a:rPr lang="en-GB" sz="1600" b="0" i="0" dirty="0">
                <a:effectLst/>
                <a:latin typeface="Comic Sans MS" panose="030F0702030302020204" pitchFamily="66" charset="0"/>
              </a:rPr>
              <a:t>Ways to prevent vitamin D deficiency –two from:(1 mark for each correct, max. 2 marks)</a:t>
            </a:r>
          </a:p>
          <a:p>
            <a:pPr marL="0" indent="0">
              <a:lnSpc>
                <a:spcPct val="150000"/>
              </a:lnSpc>
              <a:buNone/>
            </a:pPr>
            <a:r>
              <a:rPr lang="en-GB" sz="1600" b="0" i="0" dirty="0">
                <a:effectLst/>
                <a:latin typeface="Comic Sans MS" panose="030F0702030302020204" pitchFamily="66" charset="0"/>
              </a:rPr>
              <a:t>Moderate increase of exposure to sunlight		increase consumption of sea fish and shellfish</a:t>
            </a:r>
          </a:p>
          <a:p>
            <a:pPr marL="0" indent="0">
              <a:lnSpc>
                <a:spcPct val="150000"/>
              </a:lnSpc>
              <a:buNone/>
            </a:pPr>
            <a:r>
              <a:rPr lang="en-GB" sz="1600" b="0" i="0" dirty="0">
                <a:effectLst/>
                <a:latin typeface="Comic Sans MS" panose="030F0702030302020204" pitchFamily="66" charset="0"/>
              </a:rPr>
              <a:t>increase consumption of fish oil			choose whole milk and dairy products	choose fortified margarines</a:t>
            </a:r>
            <a:endParaRPr lang="en-GB" sz="1600" dirty="0">
              <a:latin typeface="Comic Sans MS" panose="030F0702030302020204" pitchFamily="66" charset="0"/>
            </a:endParaRPr>
          </a:p>
        </p:txBody>
      </p:sp>
    </p:spTree>
    <p:extLst>
      <p:ext uri="{BB962C8B-B14F-4D97-AF65-F5344CB8AC3E}">
        <p14:creationId xmlns:p14="http://schemas.microsoft.com/office/powerpoint/2010/main" val="1395213400"/>
      </p:ext>
    </p:extLst>
  </p:cSld>
  <p:clrMapOvr>
    <a:masterClrMapping/>
  </p:clrMapOvr>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5614FE7D-F094-4F2E-BF43-6468A53382C2}"/>
</file>

<file path=customXml/itemProps2.xml><?xml version="1.0" encoding="utf-8"?>
<ds:datastoreItem xmlns:ds="http://schemas.openxmlformats.org/officeDocument/2006/customXml" ds:itemID="{D140FB1F-053E-44A6-A32A-10E555575FC6}"/>
</file>

<file path=customXml/itemProps3.xml><?xml version="1.0" encoding="utf-8"?>
<ds:datastoreItem xmlns:ds="http://schemas.openxmlformats.org/officeDocument/2006/customXml" ds:itemID="{58DE0A4D-10D7-4C11-ADE6-2309E87DCD69}"/>
</file>

<file path=docProps/app.xml><?xml version="1.0" encoding="utf-8"?>
<Properties xmlns="http://schemas.openxmlformats.org/officeDocument/2006/extended-properties" xmlns:vt="http://schemas.openxmlformats.org/officeDocument/2006/docPropsVTypes">
  <Template>Facet</Template>
  <TotalTime>0</TotalTime>
  <Words>840</Words>
  <Application>Microsoft Office PowerPoint</Application>
  <PresentationFormat>Widescreen</PresentationFormat>
  <Paragraphs>91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Comic Sans MS</vt:lpstr>
      <vt:lpstr>Trebuchet MS</vt:lpstr>
      <vt:lpstr>Wingdings 3</vt:lpstr>
      <vt:lpstr>Facet</vt:lpstr>
      <vt:lpstr>Starter:</vt:lpstr>
      <vt:lpstr>Revision- Micronutrients</vt:lpstr>
      <vt:lpstr>PowerPoint Presentation</vt:lpstr>
      <vt:lpstr>PowerPoint Presentation</vt:lpstr>
      <vt:lpstr>In depth look- Water</vt:lpstr>
      <vt:lpstr>PowerPoint Presentation</vt:lpstr>
      <vt:lpstr>Plenary- Exam question</vt:lpstr>
      <vt:lpstr>Mark Scheme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Starter:</dc:title>
  <dc:creator>Nichola Power</dc:creator>
  <cp:lastModifiedBy>Nichola Power</cp:lastModifiedBy>
  <cp:revision>5</cp:revision>
  <dcterms:created xsi:type="dcterms:W3CDTF">2021-11-13T14:07:16Z</dcterms:created>
  <dcterms:modified xsi:type="dcterms:W3CDTF">2021-11-14T13:35:52Z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ies>
</file>