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6" r:id="rId4"/>
    <p:sldId id="261" r:id="rId5"/>
    <p:sldId id="267" r:id="rId6"/>
    <p:sldId id="268" r:id="rId7"/>
    <p:sldId id="26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71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7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44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2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9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6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3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3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3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0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9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gevity.com/product/coeliac-check-plu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c.allergyforum.com/allergy/coeliac.htm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astalurgentcarelouisiana.com/lactose-intolerance-symptoms-treatment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BC35-336A-4226-8759-BFD38878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9C27-AD4F-43F8-8E0B-731659D5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619191" cy="3880773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Define lactose intolerance [1 mark]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State one symptom characteristic of lactose intolerance [1 mark]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List two products or dishes not recommended for individuals with this condition [2 marks]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Describe two situations/ health conditions in which a high-fibre diet might be of benefit [2 marks]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3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BC35-336A-4226-8759-BFD38878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92" y="160421"/>
            <a:ext cx="8596668" cy="1320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3DEA9-E4C9-45A6-9D96-F47F3689F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92" y="1481221"/>
            <a:ext cx="11685171" cy="42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3851-865A-48D2-9192-5E42C978C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150280" cy="1646302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Revision-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Nutritional Needs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F7FA4-451A-4E24-A909-E33A29EC9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Learning Objectives: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Recall information about nutritional needs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Address any misconceptions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Apply knowledge to exam questions</a:t>
            </a:r>
          </a:p>
        </p:txBody>
      </p:sp>
    </p:spTree>
    <p:extLst>
      <p:ext uri="{BB962C8B-B14F-4D97-AF65-F5344CB8AC3E}">
        <p14:creationId xmlns:p14="http://schemas.microsoft.com/office/powerpoint/2010/main" val="88739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Vegetarians etc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31496"/>
            <a:ext cx="10070877" cy="50693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Vegetarians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Lacto-vegetarians- do eat dairy products</a:t>
            </a:r>
          </a:p>
          <a:p>
            <a:pPr lvl="1">
              <a:lnSpc>
                <a:spcPct val="150000"/>
              </a:lnSpc>
            </a:pPr>
            <a:r>
              <a:rPr lang="en-GB" dirty="0" err="1">
                <a:latin typeface="Comic Sans MS" panose="030F0702030302020204" pitchFamily="66" charset="0"/>
              </a:rPr>
              <a:t>Lacto-ovo</a:t>
            </a:r>
            <a:r>
              <a:rPr lang="en-GB" dirty="0">
                <a:latin typeface="Comic Sans MS" panose="030F0702030302020204" pitchFamily="66" charset="0"/>
              </a:rPr>
              <a:t> vegetarians- do eat dairy and eggs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Ovo- vegetarians- Do eat eggs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Vegans- no animal products!</a:t>
            </a:r>
          </a:p>
          <a:p>
            <a:pPr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Issues with these diets: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B12 deficiency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Non-haem iron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Need to eat fortified foods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E4621B6-D95D-4525-AB39-CB7182579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r="21730"/>
          <a:stretch/>
        </p:blipFill>
        <p:spPr bwMode="auto">
          <a:xfrm>
            <a:off x="6238875" y="2880896"/>
            <a:ext cx="2995828" cy="241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0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Coeliac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24" y="1466850"/>
            <a:ext cx="9740326" cy="493394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Sensitivity to gluten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Gluten = protein found in wheat, rye, barley and sometimes oats (processing)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Those who suffer from it, their body attacks                                        healthy tissue by mistake, can damage the                                                lining of the intestines,                                                                              which stops nutrients being absorbed.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Food labelling laws means that gluten needs to be shown as part of ingredients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How do you avoid contamination from gluten?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566B9-DBB1-46F5-9CA4-113FE9313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824" b="15166"/>
          <a:stretch/>
        </p:blipFill>
        <p:spPr>
          <a:xfrm>
            <a:off x="6384136" y="2668729"/>
            <a:ext cx="5204040" cy="197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FF785-8158-4EF9-B40F-FBA6BD87B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88497" y="0"/>
            <a:ext cx="2059129" cy="205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7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Lactose Intolerance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850"/>
            <a:ext cx="7790391" cy="49339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Fairly common in the UK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Body is unable to digest sugar found in milk (lactose)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Enzyme in the digestive system called </a:t>
            </a:r>
            <a:r>
              <a:rPr lang="en-GB" sz="2000" b="1" u="sng" dirty="0" err="1">
                <a:latin typeface="Comic Sans MS" panose="030F0702030302020204" pitchFamily="66" charset="0"/>
              </a:rPr>
              <a:t>lactASE</a:t>
            </a:r>
            <a:r>
              <a:rPr lang="en-GB" sz="2000" dirty="0">
                <a:latin typeface="Comic Sans MS" panose="030F0702030302020204" pitchFamily="66" charset="0"/>
              </a:rPr>
              <a:t> needed to breakdown </a:t>
            </a:r>
            <a:r>
              <a:rPr lang="en-GB" sz="2000" b="1" u="sng" dirty="0" err="1">
                <a:latin typeface="Comic Sans MS" panose="030F0702030302020204" pitchFamily="66" charset="0"/>
              </a:rPr>
              <a:t>lactOSE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Lactose is a disaccharide (glucose and galactose)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Because it is not broken down, it stays in the digestive system and ferments, producing gases.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This leads to a bloated stomach and stomach pains, wind and diarrhoea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3ED2A-845D-4465-AC39-B11A9980A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81950" y="1930400"/>
            <a:ext cx="3859743" cy="226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1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High-fibre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850"/>
            <a:ext cx="7790391" cy="493394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Important as part of a healthy diet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Adults should have 30g fibre a day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Easily done by switching out refined ‘white’ foods for wholemeal/grain alternatives</a:t>
            </a:r>
          </a:p>
          <a:p>
            <a:pPr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Insoluble fibre (makes up your poop</a:t>
            </a:r>
            <a:r>
              <a:rPr lang="en-GB" dirty="0"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Soluble fibre (reduces cholesterol, and therefore CHD)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Less likely to over eat (due to feeling full)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Should add fibre gradually, otherwise you m</a:t>
            </a:r>
            <a:r>
              <a:rPr lang="en-GB" dirty="0">
                <a:latin typeface="Comic Sans MS" panose="030F0702030302020204" pitchFamily="66" charset="0"/>
              </a:rPr>
              <a:t>ay become constipated/gas/stomach pains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C5C7306-6AE4-4882-BAF5-BE6B1149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2085975"/>
            <a:ext cx="3219450" cy="321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6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5DA3-7F30-4EAE-A205-CED63BC4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Plenary- Exam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80905-E0C1-44EB-AF58-D1502C0B1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03683"/>
            <a:ext cx="9958582" cy="48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7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FA71-EE36-4CD5-A2CC-4FED70EE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04800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E5D08-D7F7-4CE6-8E59-8FBEE952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1" y="1803733"/>
            <a:ext cx="11402139" cy="35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34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5898D83C-11E5-4D68-80F2-FFEDC22EDD63}"/>
</file>

<file path=customXml/itemProps2.xml><?xml version="1.0" encoding="utf-8"?>
<ds:datastoreItem xmlns:ds="http://schemas.openxmlformats.org/officeDocument/2006/customXml" ds:itemID="{9893EAA5-8327-4253-BADC-1C204952E569}"/>
</file>

<file path=customXml/itemProps3.xml><?xml version="1.0" encoding="utf-8"?>
<ds:datastoreItem xmlns:ds="http://schemas.openxmlformats.org/officeDocument/2006/customXml" ds:itemID="{22B5688C-111D-427C-8868-7DD82765F24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352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Trebuchet MS</vt:lpstr>
      <vt:lpstr>Wingdings 3</vt:lpstr>
      <vt:lpstr>Facet</vt:lpstr>
      <vt:lpstr>Starter:</vt:lpstr>
      <vt:lpstr>Starter:</vt:lpstr>
      <vt:lpstr>Revision- Nutritional Needs Part 2</vt:lpstr>
      <vt:lpstr>In depth look- Vegetarians etc</vt:lpstr>
      <vt:lpstr>In depth look- Coeliac Disease</vt:lpstr>
      <vt:lpstr>In depth look- Lactose Intolerance</vt:lpstr>
      <vt:lpstr>In depth look- High-fibre diet</vt:lpstr>
      <vt:lpstr>Plenary- Exam question</vt:lpstr>
      <vt:lpstr>Mark 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Nichola Power</dc:creator>
  <cp:lastModifiedBy>Nichola Power</cp:lastModifiedBy>
  <cp:revision>7</cp:revision>
  <dcterms:created xsi:type="dcterms:W3CDTF">2021-11-13T14:07:16Z</dcterms:created>
  <dcterms:modified xsi:type="dcterms:W3CDTF">2021-11-14T13:28:46Z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