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70" r:id="rId4"/>
    <p:sldId id="261" r:id="rId5"/>
    <p:sldId id="269" r:id="rId6"/>
    <p:sldId id="267" r:id="rId7"/>
    <p:sldId id="268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26" y="-19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38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179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1718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176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1441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929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419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89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16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033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2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6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03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10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6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76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09C96-B92E-4EB5-8B60-AF1D6FB5E44E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6F3D54E-0929-46B9-82F7-20A49B710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39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photo.com/media/764913/view/boiling-water-with-a-bunsen-burne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bc.co.uk/bitesize/guides/zqj66yc/vide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suny-monroecc-hed110/chapter/balancing-calories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jimmiedking.com/wellness/a-practical-approach-to-your-bmr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active-biology.com/3748/guide-to-nutrition-facts-label-part-1-serving-sizes-fats-and-cholesterol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F8BC35-336A-4226-8759-BFD38878B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Starter: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3D9C27-AD4F-43F8-8E0B-731659D5F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64633"/>
            <a:ext cx="9619191" cy="427673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Explain why it is important to use a wide variety of ingredients when planning meals. [2 marks]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Give two ways in which a recipe may be adapted to make it healthier. [2 marks]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Explain why wholegrain cereals are better than refined cereals [1 mark]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Name three factors to consider about your target group when meal planning [3 marks]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Describe three different reasons you body needs energy [3 marks]</a:t>
            </a:r>
          </a:p>
          <a:p>
            <a:pPr marL="0" indent="0">
              <a:lnSpc>
                <a:spcPct val="150000"/>
              </a:lnSpc>
              <a:buNone/>
            </a:pP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43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AA3851-865A-48D2-9192-5E42C978C3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150280" cy="1646302"/>
          </a:xfrm>
        </p:spPr>
        <p:txBody>
          <a:bodyPr>
            <a:no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Revision-</a:t>
            </a:r>
            <a:br>
              <a:rPr lang="en-GB" dirty="0">
                <a:latin typeface="Comic Sans MS" panose="030F0702030302020204" pitchFamily="66" charset="0"/>
              </a:rPr>
            </a:br>
            <a:r>
              <a:rPr lang="en-GB" dirty="0">
                <a:latin typeface="Comic Sans MS" panose="030F0702030302020204" pitchFamily="66" charset="0"/>
              </a:rPr>
              <a:t>Energy Requirements and Nutritional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BBF7FA4-451A-4E24-A909-E33A29EC9C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Learning Objectives: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Recall information about nutritional needs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Address any misconceptions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Apply knowledge to exam questions</a:t>
            </a:r>
          </a:p>
        </p:txBody>
      </p:sp>
    </p:spTree>
    <p:extLst>
      <p:ext uri="{BB962C8B-B14F-4D97-AF65-F5344CB8AC3E}">
        <p14:creationId xmlns:p14="http://schemas.microsoft.com/office/powerpoint/2010/main" val="88739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glass&#10;&#10;Description automatically generated">
            <a:extLst>
              <a:ext uri="{FF2B5EF4-FFF2-40B4-BE49-F238E27FC236}">
                <a16:creationId xmlns:a16="http://schemas.microsoft.com/office/drawing/2014/main" xmlns="" id="{B6833E69-C542-43FE-9F16-E36D5F9367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5203" r="1" b="521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B9F1A4-38AB-49E1-9420-0985F64AB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How is it measured?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1DEE98-3B7C-4F10-AF5F-38609B0D8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600" dirty="0">
                <a:latin typeface="Comic Sans MS" panose="030F0702030302020204" pitchFamily="66" charset="0"/>
              </a:rPr>
              <a:t>Kilocalories (kcal) this is how most food is measured</a:t>
            </a:r>
          </a:p>
          <a:p>
            <a:pPr marL="0" indent="0">
              <a:buNone/>
            </a:pPr>
            <a:r>
              <a:rPr lang="en-GB" sz="2600" dirty="0">
                <a:latin typeface="Comic Sans MS" panose="030F0702030302020204" pitchFamily="66" charset="0"/>
              </a:rPr>
              <a:t>Or</a:t>
            </a:r>
          </a:p>
          <a:p>
            <a:pPr marL="0" indent="0">
              <a:buNone/>
            </a:pPr>
            <a:r>
              <a:rPr lang="en-GB" sz="2600" dirty="0">
                <a:latin typeface="Comic Sans MS" panose="030F0702030302020204" pitchFamily="66" charset="0"/>
              </a:rPr>
              <a:t>kilojoules (</a:t>
            </a:r>
            <a:r>
              <a:rPr lang="en-GB" sz="2600" dirty="0" err="1">
                <a:latin typeface="Comic Sans MS" panose="030F0702030302020204" pitchFamily="66" charset="0"/>
              </a:rPr>
              <a:t>kj</a:t>
            </a:r>
            <a:r>
              <a:rPr lang="en-GB" sz="2600" dirty="0">
                <a:latin typeface="Comic Sans MS" panose="030F0702030302020204" pitchFamily="66" charset="0"/>
              </a:rPr>
              <a:t>) this is used in some countries instead of kilocalories (1 kcal =4.2kj)</a:t>
            </a:r>
          </a:p>
          <a:p>
            <a:pPr marL="0" indent="0">
              <a:buNone/>
            </a:pPr>
            <a:endParaRPr lang="en-GB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600" dirty="0">
                <a:highlight>
                  <a:srgbClr val="FFFF00"/>
                </a:highlight>
                <a:latin typeface="Comic Sans MS" panose="030F0702030302020204" pitchFamily="66" charset="0"/>
              </a:rPr>
              <a:t>A kilocalorie is the amount of heat energy that is needed to raise the temperature of 1kg of pure water by 1</a:t>
            </a:r>
            <a:r>
              <a:rPr lang="en-GB" sz="2600" dirty="0">
                <a:highlight>
                  <a:srgbClr val="FFFF00"/>
                </a:highlight>
                <a:latin typeface="Comic Sans MS" panose="030F0702030302020204" pitchFamily="66" charset="0"/>
                <a:cs typeface="Calibri" panose="020F0502020204030204" pitchFamily="34" charset="0"/>
              </a:rPr>
              <a:t>⁰</a:t>
            </a:r>
            <a:r>
              <a:rPr lang="en-GB" sz="2600" dirty="0">
                <a:highlight>
                  <a:srgbClr val="FFFF00"/>
                </a:highlight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4" name="Rectangle 3"/>
          <p:cNvSpPr/>
          <p:nvPr/>
        </p:nvSpPr>
        <p:spPr>
          <a:xfrm>
            <a:off x="4848225" y="5982791"/>
            <a:ext cx="7343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hlinkClick r:id="rId4"/>
            </a:endParaRPr>
          </a:p>
          <a:p>
            <a:r>
              <a:rPr lang="en-US" dirty="0">
                <a:hlinkClick r:id="rId4"/>
              </a:rPr>
              <a:t>Energy and nutrients – CCEA - Video - GCSE Home Economics: Food and Nutrition (CCEA) - BBC </a:t>
            </a:r>
            <a:r>
              <a:rPr lang="en-US" dirty="0" err="1">
                <a:hlinkClick r:id="rId4"/>
              </a:rPr>
              <a:t>Bitesize</a:t>
            </a:r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261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98182E-F82B-4839-A094-C96854B24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589613" cy="1320800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In depth look- Energy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9BB33A-1DCB-4034-892F-69C327561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31496"/>
            <a:ext cx="10070877" cy="506930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Energy is measured in kilocalories (kcal) or kilojoules (</a:t>
            </a:r>
            <a:r>
              <a:rPr lang="en-GB" dirty="0" err="1">
                <a:latin typeface="Comic Sans MS" panose="030F0702030302020204" pitchFamily="66" charset="0"/>
              </a:rPr>
              <a:t>kj</a:t>
            </a:r>
            <a:r>
              <a:rPr lang="en-GB" dirty="0">
                <a:latin typeface="Comic Sans MS" panose="030F0702030302020204" pitchFamily="66" charset="0"/>
              </a:rPr>
              <a:t>- science)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Definition: A kilocalorie is the amount of heat energy that is needed to raise the temperature of 1kg of pure water by 1⁰C.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1g of protein = 4.0 kcal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1g of carbohydrate = 3.75 (4) kcal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1g of fat = 9 kcal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Energy dense foods are those which contain a high number of calories per gram (e.g. biscuits, chocolate etc)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Low energy foods= food low in energy and high in water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Depending on your genetic make up and time of life, your energy needs will change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A5BB385-3952-426D-8F27-B83EC987B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8648700" y="2502902"/>
            <a:ext cx="2972386" cy="18521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37906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xmlns="" id="{F68B877D-EF7E-4050-8DCE-7190A09DF6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75"/>
          <a:stretch/>
        </p:blipFill>
        <p:spPr bwMode="auto">
          <a:xfrm>
            <a:off x="2210964" y="1360626"/>
            <a:ext cx="7215841" cy="4106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719B768-D470-456A-9FF3-BDBE0C3DD7D6}"/>
              </a:ext>
            </a:extLst>
          </p:cNvPr>
          <p:cNvSpPr txBox="1"/>
          <p:nvPr/>
        </p:nvSpPr>
        <p:spPr>
          <a:xfrm>
            <a:off x="565608" y="1877619"/>
            <a:ext cx="1272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Female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6BD0FBA-2A05-4D81-88E2-E2EB612DB4CF}"/>
              </a:ext>
            </a:extLst>
          </p:cNvPr>
          <p:cNvSpPr txBox="1"/>
          <p:nvPr/>
        </p:nvSpPr>
        <p:spPr>
          <a:xfrm>
            <a:off x="565608" y="4581427"/>
            <a:ext cx="744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Male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E1B36AA-76A7-4F49-877B-8817C35ACC8B}"/>
              </a:ext>
            </a:extLst>
          </p:cNvPr>
          <p:cNvSpPr txBox="1"/>
          <p:nvPr/>
        </p:nvSpPr>
        <p:spPr>
          <a:xfrm>
            <a:off x="2444145" y="1415954"/>
            <a:ext cx="81671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4yrs - 1291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62954F3-14D1-45DF-8DB9-0A9CEC7482A5}"/>
              </a:ext>
            </a:extLst>
          </p:cNvPr>
          <p:cNvSpPr txBox="1"/>
          <p:nvPr/>
        </p:nvSpPr>
        <p:spPr>
          <a:xfrm>
            <a:off x="2545995" y="70059"/>
            <a:ext cx="6729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Kilocalorie requirements through the lifecycle </a:t>
            </a:r>
            <a:endParaRPr lang="en-GB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5FBF75B-FBE2-4FD4-80A9-1E59F934E1B5}"/>
              </a:ext>
            </a:extLst>
          </p:cNvPr>
          <p:cNvSpPr txBox="1"/>
          <p:nvPr/>
        </p:nvSpPr>
        <p:spPr>
          <a:xfrm>
            <a:off x="3358544" y="1159509"/>
            <a:ext cx="72586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10yrs</a:t>
            </a:r>
          </a:p>
          <a:p>
            <a:r>
              <a:rPr lang="en-US" dirty="0"/>
              <a:t>1936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9C3973B-D296-4D74-A3A2-58D93DFCA95B}"/>
              </a:ext>
            </a:extLst>
          </p:cNvPr>
          <p:cNvSpPr txBox="1"/>
          <p:nvPr/>
        </p:nvSpPr>
        <p:spPr>
          <a:xfrm>
            <a:off x="4141021" y="851733"/>
            <a:ext cx="72586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18yrs 2462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56A4A2E-C2E0-4C98-A02C-E9B2AC0DF5EC}"/>
              </a:ext>
            </a:extLst>
          </p:cNvPr>
          <p:cNvSpPr txBox="1"/>
          <p:nvPr/>
        </p:nvSpPr>
        <p:spPr>
          <a:xfrm>
            <a:off x="4878745" y="661242"/>
            <a:ext cx="116665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700" dirty="0"/>
              <a:t>25-34yrs</a:t>
            </a:r>
            <a:r>
              <a:rPr lang="en-US" dirty="0"/>
              <a:t> 2175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E4AC2B9-BE88-4527-8383-D6F78859396B}"/>
              </a:ext>
            </a:extLst>
          </p:cNvPr>
          <p:cNvSpPr txBox="1"/>
          <p:nvPr/>
        </p:nvSpPr>
        <p:spPr>
          <a:xfrm>
            <a:off x="6165130" y="676632"/>
            <a:ext cx="1086969" cy="6155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45-54yrs </a:t>
            </a:r>
            <a:r>
              <a:rPr lang="en-US" dirty="0"/>
              <a:t>2103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A3BEF74-4645-44E4-9A60-5A3B853E10B6}"/>
              </a:ext>
            </a:extLst>
          </p:cNvPr>
          <p:cNvSpPr txBox="1"/>
          <p:nvPr/>
        </p:nvSpPr>
        <p:spPr>
          <a:xfrm>
            <a:off x="7283414" y="820387"/>
            <a:ext cx="111586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55-64yrs</a:t>
            </a:r>
            <a:r>
              <a:rPr lang="en-US" dirty="0"/>
              <a:t> </a:t>
            </a:r>
          </a:p>
          <a:p>
            <a:r>
              <a:rPr lang="en-US" dirty="0"/>
              <a:t>1950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C972DD8-458F-426C-B702-E4CA07143CEB}"/>
              </a:ext>
            </a:extLst>
          </p:cNvPr>
          <p:cNvSpPr txBox="1"/>
          <p:nvPr/>
        </p:nvSpPr>
        <p:spPr>
          <a:xfrm>
            <a:off x="8489436" y="851733"/>
            <a:ext cx="1163611" cy="6155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65-74+ </a:t>
            </a:r>
            <a:r>
              <a:rPr lang="en-US" sz="1600" dirty="0" err="1"/>
              <a:t>yrs</a:t>
            </a:r>
            <a:r>
              <a:rPr lang="en-US" sz="1600" dirty="0"/>
              <a:t> </a:t>
            </a:r>
          </a:p>
          <a:p>
            <a:r>
              <a:rPr lang="en-US" dirty="0"/>
              <a:t>1912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BC52FA02-6076-4E29-B8C0-B5530D01D8FD}"/>
              </a:ext>
            </a:extLst>
          </p:cNvPr>
          <p:cNvSpPr txBox="1"/>
          <p:nvPr/>
        </p:nvSpPr>
        <p:spPr>
          <a:xfrm>
            <a:off x="2450970" y="5477058"/>
            <a:ext cx="90757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4yrs - 1386</a:t>
            </a:r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F6624A3-46AD-4C52-AFE1-FDE385C7FDA1}"/>
              </a:ext>
            </a:extLst>
          </p:cNvPr>
          <p:cNvSpPr txBox="1"/>
          <p:nvPr/>
        </p:nvSpPr>
        <p:spPr>
          <a:xfrm>
            <a:off x="3469064" y="5646097"/>
            <a:ext cx="84629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10yrs</a:t>
            </a:r>
          </a:p>
          <a:p>
            <a:r>
              <a:rPr lang="en-US" dirty="0"/>
              <a:t>2032</a:t>
            </a:r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CAF7630-AD2A-43E8-A509-67EA0A4A49BA}"/>
              </a:ext>
            </a:extLst>
          </p:cNvPr>
          <p:cNvSpPr txBox="1"/>
          <p:nvPr/>
        </p:nvSpPr>
        <p:spPr>
          <a:xfrm>
            <a:off x="4432516" y="5818206"/>
            <a:ext cx="86873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18yrs 3155</a:t>
            </a:r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E0BC79F-9079-4C0C-9C84-EDBEBF16C2F1}"/>
              </a:ext>
            </a:extLst>
          </p:cNvPr>
          <p:cNvSpPr txBox="1"/>
          <p:nvPr/>
        </p:nvSpPr>
        <p:spPr>
          <a:xfrm>
            <a:off x="5366287" y="5798757"/>
            <a:ext cx="108939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700" dirty="0"/>
              <a:t>25-34yrs</a:t>
            </a:r>
            <a:r>
              <a:rPr lang="en-US" dirty="0"/>
              <a:t> 2749</a:t>
            </a:r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651E5C75-7B45-4D34-AAA5-4BB179FB44CF}"/>
              </a:ext>
            </a:extLst>
          </p:cNvPr>
          <p:cNvSpPr txBox="1"/>
          <p:nvPr/>
        </p:nvSpPr>
        <p:spPr>
          <a:xfrm>
            <a:off x="6455685" y="5703702"/>
            <a:ext cx="1042909" cy="6155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45-54yrs </a:t>
            </a:r>
            <a:r>
              <a:rPr lang="en-US" dirty="0"/>
              <a:t>2581</a:t>
            </a:r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62CEE15-5E94-48EF-A568-20F3DDF7F296}"/>
              </a:ext>
            </a:extLst>
          </p:cNvPr>
          <p:cNvSpPr txBox="1"/>
          <p:nvPr/>
        </p:nvSpPr>
        <p:spPr>
          <a:xfrm>
            <a:off x="7524012" y="5703702"/>
            <a:ext cx="103552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55-64yrs </a:t>
            </a:r>
          </a:p>
          <a:p>
            <a:r>
              <a:rPr lang="en-US" sz="1600" dirty="0"/>
              <a:t>2500</a:t>
            </a:r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958978C0-0A29-465F-962E-0E1981E8491F}"/>
              </a:ext>
            </a:extLst>
          </p:cNvPr>
          <p:cNvSpPr txBox="1"/>
          <p:nvPr/>
        </p:nvSpPr>
        <p:spPr>
          <a:xfrm>
            <a:off x="8645625" y="5561409"/>
            <a:ext cx="1260704" cy="6155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65-74+ </a:t>
            </a:r>
            <a:r>
              <a:rPr lang="en-US" sz="1600" dirty="0" err="1"/>
              <a:t>yrs</a:t>
            </a:r>
            <a:r>
              <a:rPr lang="en-US" sz="1600" dirty="0"/>
              <a:t> </a:t>
            </a:r>
          </a:p>
          <a:p>
            <a:r>
              <a:rPr lang="en-US" dirty="0"/>
              <a:t>2432</a:t>
            </a:r>
            <a:endParaRPr lang="en-GB" dirty="0"/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xmlns="" id="{F382FA3B-4572-4FB1-9C7E-4F479E63D49B}"/>
              </a:ext>
            </a:extLst>
          </p:cNvPr>
          <p:cNvSpPr/>
          <p:nvPr/>
        </p:nvSpPr>
        <p:spPr>
          <a:xfrm>
            <a:off x="9275977" y="820387"/>
            <a:ext cx="2667784" cy="2207293"/>
          </a:xfrm>
          <a:prstGeom prst="upArrow">
            <a:avLst/>
          </a:prstGeom>
          <a:solidFill>
            <a:srgbClr val="F17BDD"/>
          </a:solidFill>
          <a:ln>
            <a:solidFill>
              <a:srgbClr val="F17B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Pregnancy and breast feeding increases needs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496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98182E-F82B-4839-A094-C96854B24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589613" cy="1320800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In depth look- BMR and PAL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9BB33A-1DCB-4034-892F-69C327561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1466850"/>
            <a:ext cx="9699959" cy="522270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Comic Sans MS" panose="030F0702030302020204" pitchFamily="66" charset="0"/>
              </a:rPr>
              <a:t>Definition= BMR- Basal Metabolic Rate is how many kilocalories you need to just stay alive for 24 hours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Everyone has a different BMR- depends on various factors, to calculate, needs to be done in a lab, this is ONLY for complete rest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Definition= PAL- Physical Activity Level is a measurement of how active you are.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latin typeface="Comic Sans MS" panose="030F0702030302020204" pitchFamily="66" charset="0"/>
              </a:rPr>
              <a:t>	</a:t>
            </a:r>
            <a:r>
              <a:rPr lang="en-GB" sz="1800" b="1" dirty="0">
                <a:latin typeface="Comic Sans MS" panose="030F0702030302020204" pitchFamily="66" charset="0"/>
              </a:rPr>
              <a:t>PAL= Total energy expenditure (over 24 hours</a:t>
            </a:r>
            <a:r>
              <a:rPr lang="en-GB" b="1" dirty="0">
                <a:latin typeface="Comic Sans MS" panose="030F0702030302020204" pitchFamily="66" charset="0"/>
              </a:rPr>
              <a:t>)/ BMR (over 24 hours)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00" b="1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Recommended energy sources from nutrients in the UK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Protein= 15% of total food energy from proteins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Fat= No more than 35% of total food energy from fats- No more than 11% from saturated fats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Carbohydrates= 50% of total food energy from carbs- 45% from fibre rich starchy carbs- 5% from free sugars</a:t>
            </a:r>
          </a:p>
          <a:p>
            <a:pPr>
              <a:lnSpc>
                <a:spcPct val="150000"/>
              </a:lnSpc>
            </a:pPr>
            <a:endParaRPr lang="en-GB" sz="1800" dirty="0">
              <a:latin typeface="Comic Sans MS" panose="030F0702030302020204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98CD6A9-652F-4B84-A52A-119AAF2BC5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8638303" y="3295650"/>
            <a:ext cx="3553697" cy="1962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63176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98182E-F82B-4839-A094-C96854B24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589613" cy="1320800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In depth look- Nutritional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9BB33A-1DCB-4034-892F-69C327561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66850"/>
            <a:ext cx="8086725" cy="493394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Comic Sans MS" panose="030F0702030302020204" pitchFamily="66" charset="0"/>
              </a:rPr>
              <a:t>Sometimes you will need to adapt a recipe to improve its nutritional values, and to meet the current healthy eating guidelines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Sweet recipes can be reduced in sugar by 20% without many people noticing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Fat can be swapped for unsaturated (butter for sunflower spread)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Salt can be removed/ reduced, replaced with other flavourings</a:t>
            </a:r>
          </a:p>
          <a:p>
            <a:pPr lvl="1"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Fibre can be increased by using wholegrain versions of foods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Meals should follow government guidance (Eatwell Guide) along with BMR and PAL.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Comic Sans MS" panose="030F0702030302020204" pitchFamily="66" charset="0"/>
              </a:rPr>
              <a:t>How could you adapt a lasagne for a teenage girl who’s into gymnastics?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64BD9AC-287F-4309-BA5F-023D63D1596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7275" r="25891"/>
          <a:stretch/>
        </p:blipFill>
        <p:spPr>
          <a:xfrm>
            <a:off x="8057146" y="2385060"/>
            <a:ext cx="2085975" cy="20878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5515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805DA3-7F30-4EAE-A205-CED63BC4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Plenary- Exam 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C9D005D-DB1D-45B5-8F21-E91FC4E066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33"/>
          <a:stretch/>
        </p:blipFill>
        <p:spPr>
          <a:xfrm>
            <a:off x="408850" y="1852299"/>
            <a:ext cx="9133635" cy="31534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4CE8BDF-228D-4FCB-BAE0-D985AA2D6591}"/>
              </a:ext>
            </a:extLst>
          </p:cNvPr>
          <p:cNvSpPr txBox="1"/>
          <p:nvPr/>
        </p:nvSpPr>
        <p:spPr>
          <a:xfrm>
            <a:off x="7685673" y="4456697"/>
            <a:ext cx="1941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[6 marks]</a:t>
            </a:r>
          </a:p>
        </p:txBody>
      </p:sp>
    </p:spTree>
    <p:extLst>
      <p:ext uri="{BB962C8B-B14F-4D97-AF65-F5344CB8AC3E}">
        <p14:creationId xmlns:p14="http://schemas.microsoft.com/office/powerpoint/2010/main" val="1169078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A71-EE36-4CD5-A2CC-4FED70EEF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1" y="304800"/>
            <a:ext cx="8596668" cy="1320800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Mark Scheme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84AC2E9-FFE4-4B4C-A147-FB620B9481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0780" y="176463"/>
            <a:ext cx="7406609" cy="637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2134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147561AB51DF428788596ACB76AD16" ma:contentTypeVersion="" ma:contentTypeDescription="Create a new document." ma:contentTypeScope="" ma:versionID="fd2bf89815a3d08e1333e865a571437c">
  <xsd:schema xmlns:xsd="http://www.w3.org/2001/XMLSchema" xmlns:xs="http://www.w3.org/2001/XMLSchema" xmlns:p="http://schemas.microsoft.com/office/2006/metadata/properties" xmlns:ns2="82762546-134f-435b-a3d8-01776a5e047b" xmlns:ns3="67fdbd2b-1973-427c-bffa-6d718ee9b636" xmlns:ns4="3c6552ff-e203-492b-9a4a-86c2b1ce869f" targetNamespace="http://schemas.microsoft.com/office/2006/metadata/properties" ma:root="true" ma:fieldsID="00672294dec573198491a2eeb19b4524" ns2:_="" ns3:_="" ns4:_="">
    <xsd:import namespace="82762546-134f-435b-a3d8-01776a5e047b"/>
    <xsd:import namespace="67fdbd2b-1973-427c-bffa-6d718ee9b636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62546-134f-435b-a3d8-01776a5e0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dbd2b-1973-427c-bffa-6d718ee9b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9F64BCF-503F-4F2E-86A0-989497ECA44D}" ma:internalName="TaxCatchAll" ma:showField="CatchAllData" ma:web="{67fdbd2b-1973-427c-bffa-6d718ee9b63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762546-134f-435b-a3d8-01776a5e047b">
      <Terms xmlns="http://schemas.microsoft.com/office/infopath/2007/PartnerControls"/>
    </lcf76f155ced4ddcb4097134ff3c332f>
    <TaxCatchAll xmlns="3c6552ff-e203-492b-9a4a-86c2b1ce869f" xsi:nil="true"/>
  </documentManagement>
</p:properties>
</file>

<file path=customXml/itemProps1.xml><?xml version="1.0" encoding="utf-8"?>
<ds:datastoreItem xmlns:ds="http://schemas.openxmlformats.org/officeDocument/2006/customXml" ds:itemID="{853E2028-AA21-4E28-810C-C8F9CF19DB9F}"/>
</file>

<file path=customXml/itemProps2.xml><?xml version="1.0" encoding="utf-8"?>
<ds:datastoreItem xmlns:ds="http://schemas.openxmlformats.org/officeDocument/2006/customXml" ds:itemID="{9AB96900-69CA-4763-9827-914F3416BEC2}"/>
</file>

<file path=customXml/itemProps3.xml><?xml version="1.0" encoding="utf-8"?>
<ds:datastoreItem xmlns:ds="http://schemas.openxmlformats.org/officeDocument/2006/customXml" ds:itemID="{93D48CD7-FDEB-4EC3-B0A5-C914FF9A9E0B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523</Words>
  <Application>Microsoft Office PowerPoint</Application>
  <PresentationFormat>Custom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Facet</vt:lpstr>
      <vt:lpstr>Starter:</vt:lpstr>
      <vt:lpstr>Revision- Energy Requirements and Nutritional Analysis</vt:lpstr>
      <vt:lpstr>How is it measured?</vt:lpstr>
      <vt:lpstr>In depth look- Energy Needs</vt:lpstr>
      <vt:lpstr>PowerPoint Presentation</vt:lpstr>
      <vt:lpstr>In depth look- BMR and PAL</vt:lpstr>
      <vt:lpstr>In depth look- Nutritional Analysis</vt:lpstr>
      <vt:lpstr>Plenary- Exam question</vt:lpstr>
      <vt:lpstr>Mark Scheme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Starter:</dc:title>
  <dc:creator>Nichola Power</dc:creator>
  <cp:lastModifiedBy>N Power</cp:lastModifiedBy>
  <cp:revision>8</cp:revision>
  <dcterms:created xsi:type="dcterms:W3CDTF">2021-11-13T14:07:16Z</dcterms:created>
  <dcterms:modified xsi:type="dcterms:W3CDTF">2022-02-08T11:56:25Z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0x01010002147561AB51DF428788596ACB76AD16</vt:lpwstr>
  </property>
</Properties>
</file>