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6" r:id="rId4"/>
    <p:sldId id="261" r:id="rId5"/>
    <p:sldId id="267" r:id="rId6"/>
    <p:sldId id="272" r:id="rId7"/>
    <p:sldId id="273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41" d="100"/>
          <a:sy n="41" d="100"/>
        </p:scale>
        <p:origin x="7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71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7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44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2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9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6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3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3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3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0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9C96-B92E-4EB5-8B60-AF1D6FB5E44E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9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healthy-foodnetwork.com/healthiest-cooking-methods/" TargetMode="External"/><Relationship Id="rId7" Type="http://schemas.openxmlformats.org/officeDocument/2006/relationships/hyperlink" Target="https://jasonjcheetham.wordpress.com/2017/04/28/future-bass-the-internet-of-things-and-deriving-content-from-technolog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www.today.com/food/crucial-tool-you-need-perfect-memorial-day-grilling-besides-grill-2D79707331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www.ricardocuisine.com/en/articles/food-chemistry/643-how-to-perfect-the-art-of-brais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BC35-336A-4226-8759-BFD38878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9C27-AD4F-43F8-8E0B-731659D5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2127"/>
            <a:ext cx="9619191" cy="50933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Cooking food helps to make food safe to eat by killing pathogenic bacteria. True/False [1 mark]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Dry-frying increases the amount of fat in food.                    True/False [1 mark]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Explain how cooking affects the shelf life of food. [1 mark]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Identify one way in which cooking would affect the texture of: meat, tomato-based sauce, sponge cake. [3 marks]</a:t>
            </a:r>
          </a:p>
        </p:txBody>
      </p:sp>
    </p:spTree>
    <p:extLst>
      <p:ext uri="{BB962C8B-B14F-4D97-AF65-F5344CB8AC3E}">
        <p14:creationId xmlns:p14="http://schemas.microsoft.com/office/powerpoint/2010/main" val="356743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BC35-336A-4226-8759-BFD38878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0975"/>
            <a:ext cx="8596668" cy="1320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Draw and explain what is happening at each section of this heat transfer diagram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A8D7C7-A053-4967-8D56-7F2FAB82F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9" y="1501775"/>
            <a:ext cx="8759383" cy="49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C9ED9D-13FF-4489-BBFA-124F549507C4}"/>
              </a:ext>
            </a:extLst>
          </p:cNvPr>
          <p:cNvSpPr/>
          <p:nvPr/>
        </p:nvSpPr>
        <p:spPr>
          <a:xfrm>
            <a:off x="876300" y="1819275"/>
            <a:ext cx="2733675" cy="1003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417BB9-114C-4D5E-B3A1-75BED88E7668}"/>
              </a:ext>
            </a:extLst>
          </p:cNvPr>
          <p:cNvSpPr/>
          <p:nvPr/>
        </p:nvSpPr>
        <p:spPr>
          <a:xfrm>
            <a:off x="6429376" y="1819275"/>
            <a:ext cx="2400300" cy="1266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A4855-A3C2-4CFA-B777-9FFB8E38ED5C}"/>
              </a:ext>
            </a:extLst>
          </p:cNvPr>
          <p:cNvSpPr/>
          <p:nvPr/>
        </p:nvSpPr>
        <p:spPr>
          <a:xfrm>
            <a:off x="6429376" y="4552949"/>
            <a:ext cx="2400300" cy="1266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1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3851-865A-48D2-9192-5E42C978C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150280" cy="1646302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Revision-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Cooking Food and Heat Transfer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F7FA4-451A-4E24-A909-E33A29EC9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Learning Objectives: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Recall information about nutritional needs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Address any misconceptions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Apply knowledge to exam questions</a:t>
            </a:r>
          </a:p>
        </p:txBody>
      </p:sp>
    </p:spTree>
    <p:extLst>
      <p:ext uri="{BB962C8B-B14F-4D97-AF65-F5344CB8AC3E}">
        <p14:creationId xmlns:p14="http://schemas.microsoft.com/office/powerpoint/2010/main" val="88739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Cooking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31496"/>
            <a:ext cx="10070877" cy="5069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Why?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To make food safe to eat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Improve flavour of food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Improve appearance and smell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Improve texture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Improve shelf life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Variety to diet</a:t>
            </a:r>
          </a:p>
          <a:p>
            <a:pPr>
              <a:lnSpc>
                <a:spcPct val="150000"/>
              </a:lnSpc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Give 3 examples of foods that you could cook via each heat transfer method</a:t>
            </a:r>
          </a:p>
        </p:txBody>
      </p:sp>
    </p:spTree>
    <p:extLst>
      <p:ext uri="{BB962C8B-B14F-4D97-AF65-F5344CB8AC3E}">
        <p14:creationId xmlns:p14="http://schemas.microsoft.com/office/powerpoint/2010/main" val="63790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08" y="439527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Appropriate cooking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C86801-F666-497E-8AA9-C2ABDCCB9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08" y="1599906"/>
            <a:ext cx="2867971" cy="283143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000" dirty="0">
                <a:latin typeface="Comic Sans MS" panose="030F0702030302020204" pitchFamily="66" charset="0"/>
              </a:rPr>
              <a:t>Cooking with water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Blanching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Boiling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Braising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Poaching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Simmering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Steaming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96175DA-3A4D-429F-889A-74E4F78CCEC4}"/>
              </a:ext>
            </a:extLst>
          </p:cNvPr>
          <p:cNvSpPr txBox="1">
            <a:spLocks/>
          </p:cNvSpPr>
          <p:nvPr/>
        </p:nvSpPr>
        <p:spPr>
          <a:xfrm>
            <a:off x="3301281" y="1595601"/>
            <a:ext cx="2867971" cy="2831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omic Sans MS" panose="030F0702030302020204" pitchFamily="66" charset="0"/>
              </a:rPr>
              <a:t>Cooking with dry heat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Baking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BBQ/chargrill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Stir-frying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Grilling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AE18D0A-E0FF-4DD9-AE73-7A9ABF411897}"/>
              </a:ext>
            </a:extLst>
          </p:cNvPr>
          <p:cNvSpPr txBox="1">
            <a:spLocks/>
          </p:cNvSpPr>
          <p:nvPr/>
        </p:nvSpPr>
        <p:spPr>
          <a:xfrm>
            <a:off x="6441182" y="1595602"/>
            <a:ext cx="2867971" cy="28314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omic Sans MS" panose="030F0702030302020204" pitchFamily="66" charset="0"/>
              </a:rPr>
              <a:t>Cooking with fat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Roasting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Shallow frying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Stir-frying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Deep frying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EA010784-D823-4807-B0FC-22EB9EC6AFE8}"/>
              </a:ext>
            </a:extLst>
          </p:cNvPr>
          <p:cNvSpPr txBox="1">
            <a:spLocks/>
          </p:cNvSpPr>
          <p:nvPr/>
        </p:nvSpPr>
        <p:spPr>
          <a:xfrm>
            <a:off x="570441" y="4591758"/>
            <a:ext cx="8466782" cy="1953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omic Sans MS" panose="030F0702030302020204" pitchFamily="66" charset="0"/>
              </a:rPr>
              <a:t>Conserving nutrients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Steaming (water soluble vitamins)		Poaching	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Barbecuing							Grilling</a:t>
            </a:r>
          </a:p>
          <a:p>
            <a:pPr lvl="1"/>
            <a:r>
              <a:rPr lang="en-GB" sz="1800" dirty="0">
                <a:latin typeface="Comic Sans MS" panose="030F0702030302020204" pitchFamily="66" charset="0"/>
              </a:rPr>
              <a:t>Dry frying (no additional fat added)		Stir-frying </a:t>
            </a:r>
            <a:r>
              <a:rPr lang="en-GB" dirty="0">
                <a:latin typeface="Comic Sans MS" panose="030F0702030302020204" pitchFamily="66" charset="0"/>
              </a:rPr>
              <a:t>(little fat is added)</a:t>
            </a:r>
            <a:endParaRPr lang="en-GB" sz="1800" dirty="0">
              <a:latin typeface="Comic Sans MS" panose="030F0702030302020204" pitchFamily="66" charset="0"/>
            </a:endParaRPr>
          </a:p>
          <a:p>
            <a:pPr lvl="1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0FE07B-3AAE-4919-AF71-FF1C35470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651327">
            <a:off x="9577106" y="50797"/>
            <a:ext cx="2297737" cy="17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BF0ED-6836-4377-B4AC-04F1D4C747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-1325" r="1325"/>
          <a:stretch/>
        </p:blipFill>
        <p:spPr>
          <a:xfrm rot="662988">
            <a:off x="9497141" y="1808325"/>
            <a:ext cx="2480319" cy="1395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DEEF59-96BC-4F05-8EA7-A3B9D70D49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911015">
            <a:off x="9464927" y="3265874"/>
            <a:ext cx="2525710" cy="166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70D655-411F-494D-9B8A-A8C9183F20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570483">
            <a:off x="9487538" y="5109774"/>
            <a:ext cx="2571604" cy="144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317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5DA3-7F30-4EAE-A205-CED63BC4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66" y="352926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Plenary- Exam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F95DD-0E80-473A-9519-86B58664B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1457325"/>
            <a:ext cx="10635395" cy="44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FA71-EE36-4CD5-A2CC-4FED70EE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04800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67F5-0E4E-4D13-ABA2-BC94B4199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69" y="1625600"/>
            <a:ext cx="11266262" cy="283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5DA3-7F30-4EAE-A205-CED63BC4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66" y="352926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Plenary- Exam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F098B-1031-44F2-AFF9-78F093B6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66" y="1136282"/>
            <a:ext cx="6882566" cy="56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7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FA71-EE36-4CD5-A2CC-4FED70EE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04800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Mark Scheme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5AF15-57EF-499B-87C7-FBA02238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8" y="1237916"/>
            <a:ext cx="11604144" cy="485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34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F6C51F9B-3C05-4A39-A6F6-329EE6726352}"/>
</file>

<file path=customXml/itemProps2.xml><?xml version="1.0" encoding="utf-8"?>
<ds:datastoreItem xmlns:ds="http://schemas.openxmlformats.org/officeDocument/2006/customXml" ds:itemID="{1A50E994-CFB0-42A9-A4A2-104CB2225877}"/>
</file>

<file path=customXml/itemProps3.xml><?xml version="1.0" encoding="utf-8"?>
<ds:datastoreItem xmlns:ds="http://schemas.openxmlformats.org/officeDocument/2006/customXml" ds:itemID="{D85D9F91-963D-4045-BB38-CBEF0353D859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239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Trebuchet MS</vt:lpstr>
      <vt:lpstr>Wingdings 3</vt:lpstr>
      <vt:lpstr>Facet</vt:lpstr>
      <vt:lpstr>Starter:</vt:lpstr>
      <vt:lpstr>Draw and explain what is happening at each section of this heat transfer diagram</vt:lpstr>
      <vt:lpstr>Revision- Cooking Food and Heat Transfer</vt:lpstr>
      <vt:lpstr>In depth look- Cooking Food</vt:lpstr>
      <vt:lpstr>In depth look- Appropriate cooking methods</vt:lpstr>
      <vt:lpstr>Plenary- Exam question</vt:lpstr>
      <vt:lpstr>Mark Scheme</vt:lpstr>
      <vt:lpstr>Plenary- Exam question</vt:lpstr>
      <vt:lpstr>Mark 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Nichola Power</dc:creator>
  <cp:lastModifiedBy>Nichola Power</cp:lastModifiedBy>
  <cp:revision>10</cp:revision>
  <dcterms:created xsi:type="dcterms:W3CDTF">2021-11-13T14:07:16Z</dcterms:created>
  <dcterms:modified xsi:type="dcterms:W3CDTF">2021-11-14T15:17:47Z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