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6" r:id="rId3"/>
    <p:sldId id="261" r:id="rId4"/>
    <p:sldId id="265" r:id="rId5"/>
    <p:sldId id="268" r:id="rId6"/>
    <p:sldId id="266" r:id="rId7"/>
    <p:sldId id="267"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70" d="100"/>
          <a:sy n="70" d="100"/>
        </p:scale>
        <p:origin x="5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4DD93-8FAC-4FB6-953E-D90E82116198}" type="datetimeFigureOut">
              <a:rPr lang="en-GB" smtClean="0"/>
              <a:t>27/11/2024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53E3F-6F12-406F-9077-5C45DB9005D1}" type="slidenum">
              <a:rPr lang="en-GB" smtClean="0"/>
              <a:t>‹#›</a:t>
            </a:fld>
            <a:endParaRPr lang="en-GB"/>
          </a:p>
        </p:txBody>
      </p:sp>
    </p:spTree>
    <p:extLst>
      <p:ext uri="{BB962C8B-B14F-4D97-AF65-F5344CB8AC3E}">
        <p14:creationId xmlns:p14="http://schemas.microsoft.com/office/powerpoint/2010/main" val="63378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40C28"/>
                </a:solidFill>
                <a:effectLst/>
                <a:latin typeface="Google Sans"/>
              </a:rPr>
              <a:t>The physical act of beating causes the protein strands to stretch, thereby causing the protein to denature</a:t>
            </a:r>
            <a:r>
              <a:rPr lang="en-GB" b="0" i="0" dirty="0">
                <a:solidFill>
                  <a:srgbClr val="474747"/>
                </a:solidFill>
                <a:effectLst/>
                <a:latin typeface="Google Sans"/>
              </a:rPr>
              <a:t> (the internal bonds are broken as a result of the application of physical force). So, rather than the protein chains being bound up into tight balls, they become long strands.</a:t>
            </a:r>
            <a:endParaRPr lang="en-GB" dirty="0"/>
          </a:p>
        </p:txBody>
      </p:sp>
      <p:sp>
        <p:nvSpPr>
          <p:cNvPr id="4" name="Slide Number Placeholder 3"/>
          <p:cNvSpPr>
            <a:spLocks noGrp="1"/>
          </p:cNvSpPr>
          <p:nvPr>
            <p:ph type="sldNum" sz="quarter" idx="5"/>
          </p:nvPr>
        </p:nvSpPr>
        <p:spPr/>
        <p:txBody>
          <a:bodyPr/>
          <a:lstStyle/>
          <a:p>
            <a:fld id="{28353E3F-6F12-406F-9077-5C45DB9005D1}" type="slidenum">
              <a:rPr lang="en-GB" smtClean="0"/>
              <a:t>3</a:t>
            </a:fld>
            <a:endParaRPr lang="en-GB"/>
          </a:p>
        </p:txBody>
      </p:sp>
    </p:spTree>
    <p:extLst>
      <p:ext uri="{BB962C8B-B14F-4D97-AF65-F5344CB8AC3E}">
        <p14:creationId xmlns:p14="http://schemas.microsoft.com/office/powerpoint/2010/main" val="90891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40C28"/>
                </a:solidFill>
                <a:effectLst/>
                <a:latin typeface="Google Sans"/>
              </a:rPr>
              <a:t>n many situations, denaturation is reversible</a:t>
            </a:r>
            <a:r>
              <a:rPr lang="en-GB" b="0" i="0" dirty="0">
                <a:solidFill>
                  <a:srgbClr val="474747"/>
                </a:solidFill>
                <a:effectLst/>
                <a:latin typeface="Google Sans"/>
              </a:rPr>
              <a:t>. Proteins can not regain their native structure until the denaturing agent is removed. However, there can be some situations when denaturation is irreversible like the exposure of proteins to extreme heat.</a:t>
            </a:r>
            <a:endParaRPr lang="en-GB" dirty="0"/>
          </a:p>
        </p:txBody>
      </p:sp>
      <p:sp>
        <p:nvSpPr>
          <p:cNvPr id="4" name="Slide Number Placeholder 3"/>
          <p:cNvSpPr>
            <a:spLocks noGrp="1"/>
          </p:cNvSpPr>
          <p:nvPr>
            <p:ph type="sldNum" sz="quarter" idx="5"/>
          </p:nvPr>
        </p:nvSpPr>
        <p:spPr/>
        <p:txBody>
          <a:bodyPr/>
          <a:lstStyle/>
          <a:p>
            <a:fld id="{28353E3F-6F12-406F-9077-5C45DB9005D1}" type="slidenum">
              <a:rPr lang="en-GB" smtClean="0"/>
              <a:t>5</a:t>
            </a:fld>
            <a:endParaRPr lang="en-GB"/>
          </a:p>
        </p:txBody>
      </p:sp>
    </p:spTree>
    <p:extLst>
      <p:ext uri="{BB962C8B-B14F-4D97-AF65-F5344CB8AC3E}">
        <p14:creationId xmlns:p14="http://schemas.microsoft.com/office/powerpoint/2010/main" val="39276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79338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421517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6171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261717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144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58692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74441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165289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65916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49303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C09C96-B92E-4EB5-8B60-AF1D6FB5E44E}" type="datetimeFigureOut">
              <a:rPr lang="en-GB" smtClean="0"/>
              <a:t>27/11/2024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126723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C09C96-B92E-4EB5-8B60-AF1D6FB5E44E}" type="datetimeFigureOut">
              <a:rPr lang="en-GB" smtClean="0"/>
              <a:t>27/11/2024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6616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C09C96-B92E-4EB5-8B60-AF1D6FB5E44E}" type="datetimeFigureOut">
              <a:rPr lang="en-GB" smtClean="0"/>
              <a:t>27/11/2024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95703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09C96-B92E-4EB5-8B60-AF1D6FB5E44E}" type="datetimeFigureOut">
              <a:rPr lang="en-GB" smtClean="0"/>
              <a:t>27/11/2024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85110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C09C96-B92E-4EB5-8B60-AF1D6FB5E44E}" type="datetimeFigureOut">
              <a:rPr lang="en-GB" smtClean="0"/>
              <a:t>27/11/2024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16766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09C96-B92E-4EB5-8B60-AF1D6FB5E44E}" type="datetimeFigureOut">
              <a:rPr lang="en-GB" smtClean="0"/>
              <a:t>27/11/2024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86076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C09C96-B92E-4EB5-8B60-AF1D6FB5E44E}" type="datetimeFigureOut">
              <a:rPr lang="en-GB" smtClean="0"/>
              <a:t>27/11/2024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F3D54E-0929-46B9-82F7-20A49B710423}" type="slidenum">
              <a:rPr lang="en-GB" smtClean="0"/>
              <a:t>‹#›</a:t>
            </a:fld>
            <a:endParaRPr lang="en-GB"/>
          </a:p>
        </p:txBody>
      </p:sp>
    </p:spTree>
    <p:extLst>
      <p:ext uri="{BB962C8B-B14F-4D97-AF65-F5344CB8AC3E}">
        <p14:creationId xmlns:p14="http://schemas.microsoft.com/office/powerpoint/2010/main" val="1958394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fried-eggs-breakfast-food-kitchen-749393/"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mmm-yoso.typepad.com/mmmyoso/2006/07/" TargetMode="Externa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exploreyeast.com/article/making-bread-is-easy"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C35-336A-4226-8759-BFD38878BDCF}"/>
              </a:ext>
            </a:extLst>
          </p:cNvPr>
          <p:cNvSpPr>
            <a:spLocks noGrp="1"/>
          </p:cNvSpPr>
          <p:nvPr>
            <p:ph type="title"/>
          </p:nvPr>
        </p:nvSpPr>
        <p:spPr/>
        <p:txBody>
          <a:bodyPr/>
          <a:lstStyle/>
          <a:p>
            <a:pPr>
              <a:lnSpc>
                <a:spcPct val="150000"/>
              </a:lnSpc>
            </a:pPr>
            <a:r>
              <a:rPr lang="en-GB" dirty="0">
                <a:latin typeface="Comic Sans MS" panose="030F0702030302020204" pitchFamily="66" charset="0"/>
              </a:rPr>
              <a:t>Starter:</a:t>
            </a:r>
          </a:p>
        </p:txBody>
      </p:sp>
      <p:sp>
        <p:nvSpPr>
          <p:cNvPr id="3" name="Content Placeholder 2">
            <a:extLst>
              <a:ext uri="{FF2B5EF4-FFF2-40B4-BE49-F238E27FC236}">
                <a16:creationId xmlns:a16="http://schemas.microsoft.com/office/drawing/2014/main" id="{7B3D9C27-AD4F-43F8-8E0B-731659D5F6D3}"/>
              </a:ext>
            </a:extLst>
          </p:cNvPr>
          <p:cNvSpPr>
            <a:spLocks noGrp="1"/>
          </p:cNvSpPr>
          <p:nvPr>
            <p:ph idx="1"/>
          </p:nvPr>
        </p:nvSpPr>
        <p:spPr>
          <a:xfrm>
            <a:off x="677334" y="1572127"/>
            <a:ext cx="9619191" cy="5093367"/>
          </a:xfrm>
        </p:spPr>
        <p:txBody>
          <a:bodyPr>
            <a:normAutofit/>
          </a:bodyPr>
          <a:lstStyle/>
          <a:p>
            <a:pPr marL="514350" indent="-514350">
              <a:lnSpc>
                <a:spcPct val="150000"/>
              </a:lnSpc>
              <a:buAutoNum type="arabicPeriod"/>
            </a:pPr>
            <a:r>
              <a:rPr lang="en-GB" sz="2400" dirty="0">
                <a:latin typeface="Comic Sans MS" panose="030F0702030302020204" pitchFamily="66" charset="0"/>
              </a:rPr>
              <a:t>Definite protein denaturation [1 mark]</a:t>
            </a:r>
          </a:p>
          <a:p>
            <a:pPr marL="514350" indent="-514350">
              <a:lnSpc>
                <a:spcPct val="150000"/>
              </a:lnSpc>
              <a:buAutoNum type="arabicPeriod"/>
            </a:pPr>
            <a:r>
              <a:rPr lang="en-GB" sz="2400" dirty="0">
                <a:latin typeface="Comic Sans MS" panose="030F0702030302020204" pitchFamily="66" charset="0"/>
              </a:rPr>
              <a:t>Define protein coagulation [1 mark]</a:t>
            </a:r>
          </a:p>
          <a:p>
            <a:pPr marL="514350" indent="-514350">
              <a:lnSpc>
                <a:spcPct val="150000"/>
              </a:lnSpc>
              <a:buAutoNum type="arabicPeriod"/>
            </a:pPr>
            <a:r>
              <a:rPr lang="en-GB" sz="2400" dirty="0">
                <a:latin typeface="Comic Sans MS" panose="030F0702030302020204" pitchFamily="66" charset="0"/>
              </a:rPr>
              <a:t>Define syneresis and indicate when it takes place. [2 marks]</a:t>
            </a:r>
          </a:p>
          <a:p>
            <a:pPr marL="514350" indent="-514350">
              <a:lnSpc>
                <a:spcPct val="150000"/>
              </a:lnSpc>
              <a:buAutoNum type="arabicPeriod"/>
            </a:pPr>
            <a:r>
              <a:rPr lang="en-GB" sz="2400" dirty="0">
                <a:latin typeface="Comic Sans MS" panose="030F0702030302020204" pitchFamily="66" charset="0"/>
              </a:rPr>
              <a:t>Describe how foams are formed [2 marks]</a:t>
            </a:r>
          </a:p>
          <a:p>
            <a:pPr marL="514350" indent="-514350">
              <a:lnSpc>
                <a:spcPct val="150000"/>
              </a:lnSpc>
              <a:buAutoNum type="arabicPeriod"/>
            </a:pPr>
            <a:r>
              <a:rPr lang="en-GB" sz="2400" dirty="0">
                <a:latin typeface="Comic Sans MS" panose="030F0702030302020204" pitchFamily="66" charset="0"/>
              </a:rPr>
              <a:t>Explain why corn starch cannot be used instead of strong flour in bread production [2 marks]</a:t>
            </a:r>
          </a:p>
        </p:txBody>
      </p:sp>
    </p:spTree>
    <p:extLst>
      <p:ext uri="{BB962C8B-B14F-4D97-AF65-F5344CB8AC3E}">
        <p14:creationId xmlns:p14="http://schemas.microsoft.com/office/powerpoint/2010/main" val="356743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3851-865A-48D2-9192-5E42C978C3B1}"/>
              </a:ext>
            </a:extLst>
          </p:cNvPr>
          <p:cNvSpPr>
            <a:spLocks noGrp="1"/>
          </p:cNvSpPr>
          <p:nvPr>
            <p:ph type="ctrTitle"/>
          </p:nvPr>
        </p:nvSpPr>
        <p:spPr>
          <a:xfrm>
            <a:off x="1507067" y="2404534"/>
            <a:ext cx="8150280" cy="1646302"/>
          </a:xfrm>
        </p:spPr>
        <p:txBody>
          <a:bodyPr>
            <a:noAutofit/>
          </a:bodyPr>
          <a:lstStyle/>
          <a:p>
            <a:r>
              <a:rPr lang="en-GB" dirty="0">
                <a:latin typeface="Comic Sans MS" panose="030F0702030302020204" pitchFamily="66" charset="0"/>
              </a:rPr>
              <a:t>Revision-</a:t>
            </a:r>
            <a:br>
              <a:rPr lang="en-GB" dirty="0">
                <a:latin typeface="Comic Sans MS" panose="030F0702030302020204" pitchFamily="66" charset="0"/>
              </a:rPr>
            </a:br>
            <a:r>
              <a:rPr lang="en-GB" dirty="0">
                <a:latin typeface="Comic Sans MS" panose="030F0702030302020204" pitchFamily="66" charset="0"/>
              </a:rPr>
              <a:t>Food Science- Proteins</a:t>
            </a:r>
          </a:p>
        </p:txBody>
      </p:sp>
      <p:sp>
        <p:nvSpPr>
          <p:cNvPr id="3" name="Subtitle 2">
            <a:extLst>
              <a:ext uri="{FF2B5EF4-FFF2-40B4-BE49-F238E27FC236}">
                <a16:creationId xmlns:a16="http://schemas.microsoft.com/office/drawing/2014/main" id="{9BBF7FA4-451A-4E24-A909-E33A29EC9CF1}"/>
              </a:ext>
            </a:extLst>
          </p:cNvPr>
          <p:cNvSpPr>
            <a:spLocks noGrp="1"/>
          </p:cNvSpPr>
          <p:nvPr>
            <p:ph type="subTitle" idx="1"/>
          </p:nvPr>
        </p:nvSpPr>
        <p:spPr/>
        <p:txBody>
          <a:bodyPr>
            <a:normAutofit fontScale="92500" lnSpcReduction="10000"/>
          </a:bodyPr>
          <a:lstStyle/>
          <a:p>
            <a:r>
              <a:rPr lang="en-GB" sz="1200" dirty="0">
                <a:latin typeface="Comic Sans MS" panose="030F0702030302020204" pitchFamily="66" charset="0"/>
              </a:rPr>
              <a:t>Learning Objectives:</a:t>
            </a:r>
          </a:p>
          <a:p>
            <a:r>
              <a:rPr lang="en-GB" sz="1200" dirty="0">
                <a:latin typeface="Comic Sans MS" panose="030F0702030302020204" pitchFamily="66" charset="0"/>
              </a:rPr>
              <a:t>Recall information about proteins</a:t>
            </a:r>
          </a:p>
          <a:p>
            <a:r>
              <a:rPr lang="en-GB" sz="1200" dirty="0">
                <a:latin typeface="Comic Sans MS" panose="030F0702030302020204" pitchFamily="66" charset="0"/>
              </a:rPr>
              <a:t>Address any misconceptions</a:t>
            </a:r>
          </a:p>
          <a:p>
            <a:r>
              <a:rPr lang="en-GB" sz="1200" dirty="0">
                <a:latin typeface="Comic Sans MS" panose="030F0702030302020204" pitchFamily="66" charset="0"/>
              </a:rPr>
              <a:t>Apply knowledge to exam questions</a:t>
            </a:r>
          </a:p>
        </p:txBody>
      </p:sp>
    </p:spTree>
    <p:extLst>
      <p:ext uri="{BB962C8B-B14F-4D97-AF65-F5344CB8AC3E}">
        <p14:creationId xmlns:p14="http://schemas.microsoft.com/office/powerpoint/2010/main" val="88739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a:xfrm>
            <a:off x="260238" y="376990"/>
            <a:ext cx="9589613" cy="1320800"/>
          </a:xfrm>
        </p:spPr>
        <p:txBody>
          <a:bodyPr/>
          <a:lstStyle/>
          <a:p>
            <a:r>
              <a:rPr lang="en-GB" dirty="0">
                <a:latin typeface="Comic Sans MS" panose="030F0702030302020204" pitchFamily="66" charset="0"/>
              </a:rPr>
              <a:t>In depth look- Protein Denaturation</a:t>
            </a:r>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260238" y="1411706"/>
            <a:ext cx="9589613" cy="5069304"/>
          </a:xfrm>
        </p:spPr>
        <p:txBody>
          <a:bodyPr>
            <a:normAutofit/>
          </a:bodyPr>
          <a:lstStyle/>
          <a:p>
            <a:pPr>
              <a:lnSpc>
                <a:spcPct val="150000"/>
              </a:lnSpc>
            </a:pPr>
            <a:r>
              <a:rPr lang="en-GB" sz="2000" dirty="0">
                <a:latin typeface="Comic Sans MS" panose="030F0702030302020204" pitchFamily="66" charset="0"/>
              </a:rPr>
              <a:t>Definition= 	Denaturation is the change in structure of protein molecules. 					Long chains of coiled amino acids unravel and are then set in a 				new form (coagulation).</a:t>
            </a:r>
          </a:p>
          <a:p>
            <a:pPr>
              <a:lnSpc>
                <a:spcPct val="150000"/>
              </a:lnSpc>
            </a:pPr>
            <a:r>
              <a:rPr lang="en-GB" sz="2000" dirty="0">
                <a:latin typeface="Comic Sans MS" panose="030F0702030302020204" pitchFamily="66" charset="0"/>
              </a:rPr>
              <a:t>Proteins can be denatured by=		Acids (marinating and curdling) 												Mechanical action (whisking egg whites) 										Heat (cooking a quiche)</a:t>
            </a:r>
          </a:p>
          <a:p>
            <a:pPr>
              <a:lnSpc>
                <a:spcPct val="150000"/>
              </a:lnSpc>
            </a:pPr>
            <a:r>
              <a:rPr lang="en-GB" sz="2000" dirty="0">
                <a:latin typeface="Comic Sans MS" panose="030F0702030302020204" pitchFamily="66" charset="0"/>
              </a:rPr>
              <a:t>Marinating</a:t>
            </a:r>
            <a:r>
              <a:rPr lang="en-GB" sz="2000" dirty="0">
                <a:latin typeface="Comic Sans MS" panose="030F0702030302020204" pitchFamily="66" charset="0"/>
                <a:sym typeface="Wingdings" panose="05000000000000000000" pitchFamily="2" charset="2"/>
              </a:rPr>
              <a:t> highly seasoned liquid, tenderise tougher cuts of meat, acid allows meat fibres to breakdown= juicy and tender food</a:t>
            </a:r>
          </a:p>
          <a:p>
            <a:pPr>
              <a:lnSpc>
                <a:spcPct val="150000"/>
              </a:lnSpc>
            </a:pPr>
            <a:r>
              <a:rPr lang="en-GB" sz="2000" dirty="0">
                <a:latin typeface="Comic Sans MS" panose="030F0702030302020204" pitchFamily="66" charset="0"/>
                <a:sym typeface="Wingdings" panose="05000000000000000000" pitchFamily="2" charset="2"/>
              </a:rPr>
              <a:t>Curdling think back to making cheese, curds attracted to each other and become lumpy= curds pressed into cheese</a:t>
            </a:r>
            <a:endParaRPr lang="en-GB" sz="2000" dirty="0">
              <a:latin typeface="Comic Sans MS" panose="030F0702030302020204" pitchFamily="66" charset="0"/>
            </a:endParaRPr>
          </a:p>
        </p:txBody>
      </p:sp>
      <p:pic>
        <p:nvPicPr>
          <p:cNvPr id="1028" name="Picture 4" descr="See the source image">
            <a:extLst>
              <a:ext uri="{FF2B5EF4-FFF2-40B4-BE49-F238E27FC236}">
                <a16:creationId xmlns:a16="http://schemas.microsoft.com/office/drawing/2014/main" id="{EE272CD3-2F94-4F94-ABE5-AFC11C5E1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0487" y="138124"/>
            <a:ext cx="2564150" cy="151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See the source image">
            <a:extLst>
              <a:ext uri="{FF2B5EF4-FFF2-40B4-BE49-F238E27FC236}">
                <a16:creationId xmlns:a16="http://schemas.microsoft.com/office/drawing/2014/main" id="{752ACC2A-963B-4DD8-9133-4406C6FA52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75" r="14992"/>
          <a:stretch/>
        </p:blipFill>
        <p:spPr bwMode="auto">
          <a:xfrm>
            <a:off x="9735769" y="2521744"/>
            <a:ext cx="2113584" cy="1814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99202A49-F432-4D6E-8764-393607224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82887" y="4905364"/>
            <a:ext cx="2419349" cy="1814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90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a:xfrm>
            <a:off x="260238" y="376990"/>
            <a:ext cx="9589613" cy="1320800"/>
          </a:xfrm>
        </p:spPr>
        <p:txBody>
          <a:bodyPr/>
          <a:lstStyle/>
          <a:p>
            <a:r>
              <a:rPr lang="en-GB" dirty="0">
                <a:latin typeface="Comic Sans MS" panose="030F0702030302020204" pitchFamily="66" charset="0"/>
              </a:rPr>
              <a:t>In depth look- Protein Coagulation</a:t>
            </a:r>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261760" y="1516648"/>
            <a:ext cx="9321912" cy="5069304"/>
          </a:xfrm>
        </p:spPr>
        <p:txBody>
          <a:bodyPr>
            <a:normAutofit/>
          </a:bodyPr>
          <a:lstStyle/>
          <a:p>
            <a:pPr>
              <a:lnSpc>
                <a:spcPct val="150000"/>
              </a:lnSpc>
            </a:pPr>
            <a:r>
              <a:rPr lang="en-GB" sz="2000" dirty="0">
                <a:latin typeface="Comic Sans MS" panose="030F0702030302020204" pitchFamily="66" charset="0"/>
              </a:rPr>
              <a:t>Definition= 	the setting of a protein bought about by heat and acids- this 				change is irreversible (can’t go back to original form)</a:t>
            </a:r>
          </a:p>
          <a:p>
            <a:pPr>
              <a:lnSpc>
                <a:spcPct val="150000"/>
              </a:lnSpc>
            </a:pPr>
            <a:r>
              <a:rPr lang="en-GB" sz="2000" dirty="0">
                <a:latin typeface="Comic Sans MS" panose="030F0702030302020204" pitchFamily="66" charset="0"/>
              </a:rPr>
              <a:t>If protein heated too much= 	hard, tough and difficult to digest 										(well done steak)</a:t>
            </a:r>
          </a:p>
          <a:p>
            <a:pPr>
              <a:lnSpc>
                <a:spcPct val="150000"/>
              </a:lnSpc>
            </a:pPr>
            <a:r>
              <a:rPr lang="en-GB" sz="2000" dirty="0">
                <a:latin typeface="Comic Sans MS" panose="030F0702030302020204" pitchFamily="66" charset="0"/>
              </a:rPr>
              <a:t>Definition- SYNERESIS= 	usually refers to eggs if overcooked- proteins 								shrink as they coagulate and separate from 								the watery liquid</a:t>
            </a:r>
          </a:p>
          <a:p>
            <a:pPr>
              <a:lnSpc>
                <a:spcPct val="150000"/>
              </a:lnSpc>
            </a:pPr>
            <a:r>
              <a:rPr lang="en-GB" sz="2000" dirty="0">
                <a:latin typeface="Comic Sans MS" panose="030F0702030302020204" pitchFamily="66" charset="0"/>
              </a:rPr>
              <a:t>Explain what effect heat has on the following foods-</a:t>
            </a:r>
          </a:p>
          <a:p>
            <a:pPr lvl="1">
              <a:lnSpc>
                <a:spcPct val="150000"/>
              </a:lnSpc>
            </a:pPr>
            <a:r>
              <a:rPr lang="en-GB" sz="1800" dirty="0">
                <a:latin typeface="Comic Sans MS" panose="030F0702030302020204" pitchFamily="66" charset="0"/>
              </a:rPr>
              <a:t>Meat and poultry, fish, eggs, wheat, milk, cheese</a:t>
            </a:r>
          </a:p>
        </p:txBody>
      </p:sp>
      <p:pic>
        <p:nvPicPr>
          <p:cNvPr id="8" name="Picture 7">
            <a:extLst>
              <a:ext uri="{FF2B5EF4-FFF2-40B4-BE49-F238E27FC236}">
                <a16:creationId xmlns:a16="http://schemas.microsoft.com/office/drawing/2014/main" id="{3FD48D63-73CA-40DD-B2F6-EF301C046A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83672" y="272048"/>
            <a:ext cx="2348090" cy="1320801"/>
          </a:xfrm>
          <a:prstGeom prst="rect">
            <a:avLst/>
          </a:prstGeom>
          <a:ln>
            <a:noFill/>
          </a:ln>
          <a:effectLst>
            <a:softEdge rad="112500"/>
          </a:effectLst>
        </p:spPr>
      </p:pic>
      <p:pic>
        <p:nvPicPr>
          <p:cNvPr id="3074" name="Picture 2" descr="See the source image">
            <a:extLst>
              <a:ext uri="{FF2B5EF4-FFF2-40B4-BE49-F238E27FC236}">
                <a16:creationId xmlns:a16="http://schemas.microsoft.com/office/drawing/2014/main" id="{7BA3DB38-892A-4402-9C67-32C7763F4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644" y="4852402"/>
            <a:ext cx="2314379" cy="1733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52B1474-A1FD-48FB-8D2A-71D3E528163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624381" y="2000250"/>
            <a:ext cx="2386642" cy="1807029"/>
          </a:xfrm>
          <a:prstGeom prst="rect">
            <a:avLst/>
          </a:prstGeom>
          <a:ln>
            <a:noFill/>
          </a:ln>
          <a:effectLst>
            <a:softEdge rad="112500"/>
          </a:effectLst>
        </p:spPr>
      </p:pic>
    </p:spTree>
    <p:extLst>
      <p:ext uri="{BB962C8B-B14F-4D97-AF65-F5344CB8AC3E}">
        <p14:creationId xmlns:p14="http://schemas.microsoft.com/office/powerpoint/2010/main" val="341769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9AB240-6FDC-498B-7AB9-40903727E840}"/>
              </a:ext>
            </a:extLst>
          </p:cNvPr>
          <p:cNvPicPr>
            <a:picLocks noChangeAspect="1"/>
          </p:cNvPicPr>
          <p:nvPr/>
        </p:nvPicPr>
        <p:blipFill>
          <a:blip r:embed="rId3"/>
          <a:stretch>
            <a:fillRect/>
          </a:stretch>
        </p:blipFill>
        <p:spPr>
          <a:xfrm>
            <a:off x="198882" y="301752"/>
            <a:ext cx="7935567" cy="3982212"/>
          </a:xfrm>
          <a:prstGeom prst="rect">
            <a:avLst/>
          </a:prstGeom>
        </p:spPr>
      </p:pic>
      <p:pic>
        <p:nvPicPr>
          <p:cNvPr id="5" name="Picture 4">
            <a:extLst>
              <a:ext uri="{FF2B5EF4-FFF2-40B4-BE49-F238E27FC236}">
                <a16:creationId xmlns:a16="http://schemas.microsoft.com/office/drawing/2014/main" id="{50EBB003-0728-2E58-6678-DCC5742BD55F}"/>
              </a:ext>
            </a:extLst>
          </p:cNvPr>
          <p:cNvPicPr>
            <a:picLocks noChangeAspect="1"/>
          </p:cNvPicPr>
          <p:nvPr/>
        </p:nvPicPr>
        <p:blipFill>
          <a:blip r:embed="rId4"/>
          <a:stretch>
            <a:fillRect/>
          </a:stretch>
        </p:blipFill>
        <p:spPr>
          <a:xfrm>
            <a:off x="8744372" y="4074160"/>
            <a:ext cx="3020907" cy="2265680"/>
          </a:xfrm>
          <a:prstGeom prst="rect">
            <a:avLst/>
          </a:prstGeom>
        </p:spPr>
      </p:pic>
    </p:spTree>
    <p:extLst>
      <p:ext uri="{BB962C8B-B14F-4D97-AF65-F5344CB8AC3E}">
        <p14:creationId xmlns:p14="http://schemas.microsoft.com/office/powerpoint/2010/main" val="57892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a:xfrm>
            <a:off x="260238" y="376990"/>
            <a:ext cx="9589613" cy="1320800"/>
          </a:xfrm>
        </p:spPr>
        <p:txBody>
          <a:bodyPr/>
          <a:lstStyle/>
          <a:p>
            <a:r>
              <a:rPr lang="en-GB" dirty="0">
                <a:latin typeface="Comic Sans MS" panose="030F0702030302020204" pitchFamily="66" charset="0"/>
              </a:rPr>
              <a:t>In depth look- Gluten formation</a:t>
            </a:r>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527939" y="1487906"/>
            <a:ext cx="9321912" cy="5069304"/>
          </a:xfrm>
        </p:spPr>
        <p:txBody>
          <a:bodyPr>
            <a:normAutofit/>
          </a:bodyPr>
          <a:lstStyle/>
          <a:p>
            <a:pPr>
              <a:lnSpc>
                <a:spcPct val="150000"/>
              </a:lnSpc>
            </a:pPr>
            <a:r>
              <a:rPr lang="en-GB" sz="1800" dirty="0">
                <a:latin typeface="Comic Sans MS" panose="030F0702030302020204" pitchFamily="66" charset="0"/>
              </a:rPr>
              <a:t>Gluten= gliadin + glutenin (two different protein)</a:t>
            </a:r>
          </a:p>
          <a:p>
            <a:pPr>
              <a:lnSpc>
                <a:spcPct val="150000"/>
              </a:lnSpc>
            </a:pPr>
            <a:r>
              <a:rPr lang="en-GB" dirty="0">
                <a:latin typeface="Comic Sans MS" panose="030F0702030302020204" pitchFamily="66" charset="0"/>
              </a:rPr>
              <a:t>Gliadin= sticky mass</a:t>
            </a:r>
          </a:p>
          <a:p>
            <a:pPr>
              <a:lnSpc>
                <a:spcPct val="150000"/>
              </a:lnSpc>
            </a:pPr>
            <a:r>
              <a:rPr lang="en-GB" sz="1800" dirty="0">
                <a:latin typeface="Comic Sans MS" panose="030F0702030302020204" pitchFamily="66" charset="0"/>
              </a:rPr>
              <a:t>Glutenin= gives strength and elasticity to dough</a:t>
            </a:r>
          </a:p>
          <a:p>
            <a:pPr>
              <a:lnSpc>
                <a:spcPct val="150000"/>
              </a:lnSpc>
            </a:pPr>
            <a:endParaRPr lang="en-GB" dirty="0">
              <a:latin typeface="Comic Sans MS" panose="030F0702030302020204" pitchFamily="66" charset="0"/>
            </a:endParaRPr>
          </a:p>
          <a:p>
            <a:pPr>
              <a:lnSpc>
                <a:spcPct val="150000"/>
              </a:lnSpc>
            </a:pPr>
            <a:r>
              <a:rPr lang="en-GB" sz="1800" dirty="0">
                <a:latin typeface="Comic Sans MS" panose="030F0702030302020204" pitchFamily="66" charset="0"/>
              </a:rPr>
              <a:t>Water activates gluten</a:t>
            </a:r>
            <a:r>
              <a:rPr lang="en-GB" sz="1800" dirty="0">
                <a:latin typeface="Comic Sans MS" panose="030F0702030302020204" pitchFamily="66" charset="0"/>
                <a:sym typeface="Wingdings" panose="05000000000000000000" pitchFamily="2" charset="2"/>
              </a:rPr>
              <a:t> </a:t>
            </a:r>
          </a:p>
          <a:p>
            <a:pPr marL="457200" lvl="1" indent="0">
              <a:lnSpc>
                <a:spcPct val="150000"/>
              </a:lnSpc>
              <a:buNone/>
            </a:pPr>
            <a:r>
              <a:rPr lang="en-GB" sz="1800" dirty="0">
                <a:latin typeface="Comic Sans MS" panose="030F0702030302020204" pitchFamily="66" charset="0"/>
                <a:sym typeface="Wingdings" panose="05000000000000000000" pitchFamily="2" charset="2"/>
              </a:rPr>
              <a:t>kneading builds up gluten (framework for bread) </a:t>
            </a:r>
          </a:p>
          <a:p>
            <a:pPr marL="457200" lvl="1" indent="0">
              <a:lnSpc>
                <a:spcPct val="150000"/>
              </a:lnSpc>
              <a:buNone/>
            </a:pPr>
            <a:r>
              <a:rPr lang="en-GB" sz="1800" dirty="0">
                <a:latin typeface="Comic Sans MS" panose="030F0702030302020204" pitchFamily="66" charset="0"/>
                <a:sym typeface="Wingdings" panose="05000000000000000000" pitchFamily="2" charset="2"/>
              </a:rPr>
              <a:t>yeast releases CO₂ (trapped by gluten) </a:t>
            </a:r>
          </a:p>
          <a:p>
            <a:pPr marL="457200" lvl="1" indent="0">
              <a:lnSpc>
                <a:spcPct val="150000"/>
              </a:lnSpc>
              <a:buNone/>
            </a:pPr>
            <a:r>
              <a:rPr lang="en-GB" sz="1800" dirty="0">
                <a:latin typeface="Comic Sans MS" panose="030F0702030302020204" pitchFamily="66" charset="0"/>
                <a:sym typeface="Wingdings" panose="05000000000000000000" pitchFamily="2" charset="2"/>
              </a:rPr>
              <a:t>gluten (protein) sets in oven= coagulation</a:t>
            </a:r>
            <a:endParaRPr lang="en-GB" sz="1800" dirty="0">
              <a:latin typeface="Comic Sans MS" panose="030F0702030302020204" pitchFamily="66" charset="0"/>
            </a:endParaRPr>
          </a:p>
        </p:txBody>
      </p:sp>
      <p:pic>
        <p:nvPicPr>
          <p:cNvPr id="5" name="Picture 4">
            <a:extLst>
              <a:ext uri="{FF2B5EF4-FFF2-40B4-BE49-F238E27FC236}">
                <a16:creationId xmlns:a16="http://schemas.microsoft.com/office/drawing/2014/main" id="{A2F8AD3E-6EA9-4043-8759-699D5F8F1A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26107" y="4434198"/>
            <a:ext cx="3207882" cy="2123012"/>
          </a:xfrm>
          <a:prstGeom prst="rect">
            <a:avLst/>
          </a:prstGeom>
          <a:ln>
            <a:noFill/>
          </a:ln>
          <a:effectLst>
            <a:softEdge rad="112500"/>
          </a:effectLst>
        </p:spPr>
      </p:pic>
      <p:pic>
        <p:nvPicPr>
          <p:cNvPr id="2050" name="Picture 2" descr="See the source image">
            <a:extLst>
              <a:ext uri="{FF2B5EF4-FFF2-40B4-BE49-F238E27FC236}">
                <a16:creationId xmlns:a16="http://schemas.microsoft.com/office/drawing/2014/main" id="{AE5B9C9C-5404-4482-BEAE-1FA413EA6E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885"/>
          <a:stretch/>
        </p:blipFill>
        <p:spPr bwMode="auto">
          <a:xfrm>
            <a:off x="8390234" y="472874"/>
            <a:ext cx="2679629" cy="374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10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a:xfrm>
            <a:off x="260238" y="376990"/>
            <a:ext cx="9589613" cy="1320800"/>
          </a:xfrm>
        </p:spPr>
        <p:txBody>
          <a:bodyPr/>
          <a:lstStyle/>
          <a:p>
            <a:r>
              <a:rPr lang="en-GB" dirty="0">
                <a:latin typeface="Comic Sans MS" panose="030F0702030302020204" pitchFamily="66" charset="0"/>
              </a:rPr>
              <a:t>In depth look- Foam formation</a:t>
            </a:r>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527939" y="1487906"/>
            <a:ext cx="8663686" cy="5069304"/>
          </a:xfrm>
        </p:spPr>
        <p:txBody>
          <a:bodyPr>
            <a:normAutofit/>
          </a:bodyPr>
          <a:lstStyle/>
          <a:p>
            <a:pPr>
              <a:lnSpc>
                <a:spcPct val="150000"/>
              </a:lnSpc>
            </a:pPr>
            <a:r>
              <a:rPr lang="en-GB" sz="1800" dirty="0">
                <a:latin typeface="Comic Sans MS" panose="030F0702030302020204" pitchFamily="66" charset="0"/>
              </a:rPr>
              <a:t>Definition= 	A foam is when a gas is spread throughout a liquid to produce 				a gas-in liquid foam.</a:t>
            </a:r>
          </a:p>
          <a:p>
            <a:pPr>
              <a:lnSpc>
                <a:spcPct val="150000"/>
              </a:lnSpc>
            </a:pPr>
            <a:r>
              <a:rPr lang="en-GB" dirty="0">
                <a:latin typeface="Comic Sans MS" panose="030F0702030302020204" pitchFamily="66" charset="0"/>
              </a:rPr>
              <a:t>E.g. Eggs</a:t>
            </a:r>
            <a:r>
              <a:rPr lang="en-GB" dirty="0">
                <a:latin typeface="Comic Sans MS" panose="030F0702030302020204" pitchFamily="66" charset="0"/>
                <a:sym typeface="Wingdings" panose="05000000000000000000" pitchFamily="2" charset="2"/>
              </a:rPr>
              <a:t>	Whisking (mechanical denaturing) allows tiny bubbles or air to 				be incorporated to the egg white (this is reversible as it can 				collapse)</a:t>
            </a:r>
          </a:p>
          <a:p>
            <a:pPr marL="0" indent="0">
              <a:lnSpc>
                <a:spcPct val="150000"/>
              </a:lnSpc>
              <a:buNone/>
            </a:pPr>
            <a:r>
              <a:rPr lang="en-GB" sz="1800" dirty="0">
                <a:latin typeface="Comic Sans MS" panose="030F0702030302020204" pitchFamily="66" charset="0"/>
                <a:sym typeface="Wingdings" panose="05000000000000000000" pitchFamily="2" charset="2"/>
              </a:rPr>
              <a:t>				When heat is applied it will coagulate and set (meringue)</a:t>
            </a:r>
            <a:endParaRPr lang="en-GB" sz="1800" dirty="0">
              <a:latin typeface="Comic Sans MS" panose="030F0702030302020204" pitchFamily="66" charset="0"/>
            </a:endParaRPr>
          </a:p>
        </p:txBody>
      </p:sp>
    </p:spTree>
    <p:extLst>
      <p:ext uri="{BB962C8B-B14F-4D97-AF65-F5344CB8AC3E}">
        <p14:creationId xmlns:p14="http://schemas.microsoft.com/office/powerpoint/2010/main" val="181099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5DA3-7F30-4EAE-A205-CED63BC4CF2C}"/>
              </a:ext>
            </a:extLst>
          </p:cNvPr>
          <p:cNvSpPr>
            <a:spLocks noGrp="1"/>
          </p:cNvSpPr>
          <p:nvPr>
            <p:ph type="title"/>
          </p:nvPr>
        </p:nvSpPr>
        <p:spPr>
          <a:xfrm>
            <a:off x="308366" y="352926"/>
            <a:ext cx="8596668" cy="1320800"/>
          </a:xfrm>
        </p:spPr>
        <p:txBody>
          <a:bodyPr/>
          <a:lstStyle/>
          <a:p>
            <a:r>
              <a:rPr lang="en-GB" dirty="0">
                <a:latin typeface="Comic Sans MS" panose="030F0702030302020204" pitchFamily="66" charset="0"/>
              </a:rPr>
              <a:t>Plenary- Exam question</a:t>
            </a:r>
          </a:p>
        </p:txBody>
      </p:sp>
      <p:sp>
        <p:nvSpPr>
          <p:cNvPr id="3" name="TextBox 2">
            <a:extLst>
              <a:ext uri="{FF2B5EF4-FFF2-40B4-BE49-F238E27FC236}">
                <a16:creationId xmlns:a16="http://schemas.microsoft.com/office/drawing/2014/main" id="{57B714A6-0C50-46B0-A693-11664DB6FBCE}"/>
              </a:ext>
            </a:extLst>
          </p:cNvPr>
          <p:cNvSpPr txBox="1"/>
          <p:nvPr/>
        </p:nvSpPr>
        <p:spPr>
          <a:xfrm>
            <a:off x="513347" y="1411705"/>
            <a:ext cx="8596668" cy="3785652"/>
          </a:xfrm>
          <a:prstGeom prst="rect">
            <a:avLst/>
          </a:prstGeom>
          <a:noFill/>
        </p:spPr>
        <p:txBody>
          <a:bodyPr wrap="square" rtlCol="0">
            <a:spAutoFit/>
          </a:bodyPr>
          <a:lstStyle/>
          <a:p>
            <a:r>
              <a:rPr lang="en-GB" sz="2400" dirty="0">
                <a:latin typeface="Comic Sans MS" panose="030F0702030302020204" pitchFamily="66" charset="0"/>
              </a:rPr>
              <a:t>Discuss why acids are used in meat marinades [4 marks]</a:t>
            </a:r>
          </a:p>
          <a:p>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Identify three gluten-containing cereals [3 marks]</a:t>
            </a:r>
          </a:p>
          <a:p>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Name one type of pastry which is made in a way that prevents gluten formation [1 marks]</a:t>
            </a:r>
          </a:p>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116907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FA71-EE36-4CD5-A2CC-4FED70EEFD5B}"/>
              </a:ext>
            </a:extLst>
          </p:cNvPr>
          <p:cNvSpPr>
            <a:spLocks noGrp="1"/>
          </p:cNvSpPr>
          <p:nvPr>
            <p:ph type="title"/>
          </p:nvPr>
        </p:nvSpPr>
        <p:spPr>
          <a:xfrm>
            <a:off x="266701" y="304800"/>
            <a:ext cx="8596668" cy="1320800"/>
          </a:xfrm>
        </p:spPr>
        <p:txBody>
          <a:bodyPr/>
          <a:lstStyle/>
          <a:p>
            <a:r>
              <a:rPr lang="en-GB" dirty="0">
                <a:latin typeface="Comic Sans MS" panose="030F0702030302020204" pitchFamily="66" charset="0"/>
              </a:rPr>
              <a:t>Mark Scheme</a:t>
            </a:r>
          </a:p>
        </p:txBody>
      </p:sp>
      <p:pic>
        <p:nvPicPr>
          <p:cNvPr id="5" name="Picture 4">
            <a:extLst>
              <a:ext uri="{FF2B5EF4-FFF2-40B4-BE49-F238E27FC236}">
                <a16:creationId xmlns:a16="http://schemas.microsoft.com/office/drawing/2014/main" id="{3A39E605-0322-4292-9359-0C70CC1AB881}"/>
              </a:ext>
            </a:extLst>
          </p:cNvPr>
          <p:cNvPicPr>
            <a:picLocks noChangeAspect="1"/>
          </p:cNvPicPr>
          <p:nvPr/>
        </p:nvPicPr>
        <p:blipFill>
          <a:blip r:embed="rId2"/>
          <a:stretch>
            <a:fillRect/>
          </a:stretch>
        </p:blipFill>
        <p:spPr>
          <a:xfrm>
            <a:off x="266701" y="984917"/>
            <a:ext cx="11071612" cy="3133475"/>
          </a:xfrm>
          <a:prstGeom prst="rect">
            <a:avLst/>
          </a:prstGeom>
          <a:ln>
            <a:noFill/>
          </a:ln>
          <a:effectLst>
            <a:softEdge rad="112500"/>
          </a:effectLst>
        </p:spPr>
      </p:pic>
      <p:pic>
        <p:nvPicPr>
          <p:cNvPr id="7" name="Picture 6">
            <a:extLst>
              <a:ext uri="{FF2B5EF4-FFF2-40B4-BE49-F238E27FC236}">
                <a16:creationId xmlns:a16="http://schemas.microsoft.com/office/drawing/2014/main" id="{42A9FCE3-B3FA-47D5-A042-1AD025F96043}"/>
              </a:ext>
            </a:extLst>
          </p:cNvPr>
          <p:cNvPicPr>
            <a:picLocks noChangeAspect="1"/>
          </p:cNvPicPr>
          <p:nvPr/>
        </p:nvPicPr>
        <p:blipFill>
          <a:blip r:embed="rId3"/>
          <a:stretch>
            <a:fillRect/>
          </a:stretch>
        </p:blipFill>
        <p:spPr>
          <a:xfrm>
            <a:off x="202585" y="4363241"/>
            <a:ext cx="11075152" cy="870536"/>
          </a:xfrm>
          <a:prstGeom prst="rect">
            <a:avLst/>
          </a:prstGeom>
          <a:ln>
            <a:noFill/>
          </a:ln>
          <a:effectLst>
            <a:softEdge rad="112500"/>
          </a:effectLst>
        </p:spPr>
      </p:pic>
      <p:pic>
        <p:nvPicPr>
          <p:cNvPr id="9" name="Picture 8">
            <a:extLst>
              <a:ext uri="{FF2B5EF4-FFF2-40B4-BE49-F238E27FC236}">
                <a16:creationId xmlns:a16="http://schemas.microsoft.com/office/drawing/2014/main" id="{AB2A9751-19F3-4CC2-99A5-10B36422E714}"/>
              </a:ext>
            </a:extLst>
          </p:cNvPr>
          <p:cNvPicPr>
            <a:picLocks noChangeAspect="1"/>
          </p:cNvPicPr>
          <p:nvPr/>
        </p:nvPicPr>
        <p:blipFill rotWithShape="1">
          <a:blip r:embed="rId4"/>
          <a:srcRect t="11551"/>
          <a:stretch/>
        </p:blipFill>
        <p:spPr>
          <a:xfrm>
            <a:off x="202585" y="5619750"/>
            <a:ext cx="10998763" cy="406234"/>
          </a:xfrm>
          <a:prstGeom prst="rect">
            <a:avLst/>
          </a:prstGeom>
          <a:ln>
            <a:noFill/>
          </a:ln>
          <a:effectLst>
            <a:softEdge rad="112500"/>
          </a:effectLst>
        </p:spPr>
      </p:pic>
    </p:spTree>
    <p:extLst>
      <p:ext uri="{BB962C8B-B14F-4D97-AF65-F5344CB8AC3E}">
        <p14:creationId xmlns:p14="http://schemas.microsoft.com/office/powerpoint/2010/main" val="1395213400"/>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fd2bf89815a3d08e1333e865a571437c">
  <xsd:schema xmlns:xsd="http://www.w3.org/2001/XMLSchema" xmlns:xs="http://www.w3.org/2001/XMLSchema" xmlns:p="http://schemas.microsoft.com/office/2006/metadata/properties" xmlns:ns2="82762546-134f-435b-a3d8-01776a5e047b" xmlns:ns3="67fdbd2b-1973-427c-bffa-6d718ee9b636" xmlns:ns4="3c6552ff-e203-492b-9a4a-86c2b1ce869f" targetNamespace="http://schemas.microsoft.com/office/2006/metadata/properties" ma:root="true" ma:fieldsID="00672294dec573198491a2eeb19b4524" ns2:_="" ns3:_="" ns4:_="">
    <xsd:import namespace="82762546-134f-435b-a3d8-01776a5e047b"/>
    <xsd:import namespace="67fdbd2b-1973-427c-bffa-6d718ee9b636"/>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9F64BCF-503F-4F2E-86A0-989497ECA44D}" ma:internalName="TaxCatchAll" ma:showField="CatchAllData" ma:web="{67fdbd2b-1973-427c-bffa-6d718ee9b6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62546-134f-435b-a3d8-01776a5e047b">
      <Terms xmlns="http://schemas.microsoft.com/office/infopath/2007/PartnerControls"/>
    </lcf76f155ced4ddcb4097134ff3c332f>
    <TaxCatchAll xmlns="3c6552ff-e203-492b-9a4a-86c2b1ce869f" xsi:nil="true"/>
  </documentManagement>
</p:properties>
</file>

<file path=customXml/itemProps1.xml><?xml version="1.0" encoding="utf-8"?>
<ds:datastoreItem xmlns:ds="http://schemas.openxmlformats.org/officeDocument/2006/customXml" ds:itemID="{F1267C8C-610E-4379-B092-3E92184FE446}"/>
</file>

<file path=customXml/itemProps2.xml><?xml version="1.0" encoding="utf-8"?>
<ds:datastoreItem xmlns:ds="http://schemas.openxmlformats.org/officeDocument/2006/customXml" ds:itemID="{A2FBEA13-3413-4638-BBCA-F041FE5FB14E}"/>
</file>

<file path=customXml/itemProps3.xml><?xml version="1.0" encoding="utf-8"?>
<ds:datastoreItem xmlns:ds="http://schemas.openxmlformats.org/officeDocument/2006/customXml" ds:itemID="{8C8254F2-B728-4CC7-AD42-0B3CACF3BCC8}"/>
</file>

<file path=docProps/app.xml><?xml version="1.0" encoding="utf-8"?>
<Properties xmlns="http://schemas.openxmlformats.org/officeDocument/2006/extended-properties" xmlns:vt="http://schemas.openxmlformats.org/officeDocument/2006/docPropsVTypes">
  <Template>Facet</Template>
  <TotalTime>337</TotalTime>
  <Words>625</Words>
  <Application>Microsoft Office PowerPoint</Application>
  <PresentationFormat>Widescreen</PresentationFormat>
  <Paragraphs>48</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Comic Sans MS</vt:lpstr>
      <vt:lpstr>Google Sans</vt:lpstr>
      <vt:lpstr>Trebuchet MS</vt:lpstr>
      <vt:lpstr>Wingdings 3</vt:lpstr>
      <vt:lpstr>Facet</vt:lpstr>
      <vt:lpstr>Starter:</vt:lpstr>
      <vt:lpstr>Revision- Food Science- Proteins</vt:lpstr>
      <vt:lpstr>In depth look- Protein Denaturation</vt:lpstr>
      <vt:lpstr>In depth look- Protein Coagulation</vt:lpstr>
      <vt:lpstr>PowerPoint Presentation</vt:lpstr>
      <vt:lpstr>In depth look- Gluten formation</vt:lpstr>
      <vt:lpstr>In depth look- Foam formation</vt:lpstr>
      <vt:lpstr>Plenary- Exam question</vt:lpstr>
      <vt:lpstr>Mark Scheme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Nichola Power</dc:creator>
  <cp:lastModifiedBy>Davis, Sophie</cp:lastModifiedBy>
  <cp:revision>11</cp:revision>
  <dcterms:created xsi:type="dcterms:W3CDTF">2021-11-13T14:07:16Z</dcterms:created>
  <dcterms:modified xsi:type="dcterms:W3CDTF">2024-11-27T13:32:40Z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