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68" r:id="rId3"/>
    <p:sldId id="256" r:id="rId4"/>
    <p:sldId id="261" r:id="rId5"/>
    <p:sldId id="265" r:id="rId6"/>
    <p:sldId id="266" r:id="rId7"/>
    <p:sldId id="269" r:id="rId8"/>
    <p:sldId id="263"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5304" autoAdjust="0"/>
  </p:normalViewPr>
  <p:slideViewPr>
    <p:cSldViewPr snapToGrid="0">
      <p:cViewPr varScale="1">
        <p:scale>
          <a:sx n="56" d="100"/>
          <a:sy n="56" d="100"/>
        </p:scale>
        <p:origin x="105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6B94F-03AE-47DD-AE35-21346585F1E6}" type="datetimeFigureOut">
              <a:rPr lang="en-GB" smtClean="0"/>
              <a:t>02/12/2024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792F4-29AE-487C-A68F-A63862D36778}" type="slidenum">
              <a:rPr lang="en-GB" smtClean="0"/>
              <a:t>‹#›</a:t>
            </a:fld>
            <a:endParaRPr lang="en-GB"/>
          </a:p>
        </p:txBody>
      </p:sp>
    </p:spTree>
    <p:extLst>
      <p:ext uri="{BB962C8B-B14F-4D97-AF65-F5344CB8AC3E}">
        <p14:creationId xmlns:p14="http://schemas.microsoft.com/office/powerpoint/2010/main" val="109152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8D792F4-29AE-487C-A68F-A63862D36778}" type="slidenum">
              <a:rPr lang="en-GB" smtClean="0"/>
              <a:t>4</a:t>
            </a:fld>
            <a:endParaRPr lang="en-GB"/>
          </a:p>
        </p:txBody>
      </p:sp>
    </p:spTree>
    <p:extLst>
      <p:ext uri="{BB962C8B-B14F-4D97-AF65-F5344CB8AC3E}">
        <p14:creationId xmlns:p14="http://schemas.microsoft.com/office/powerpoint/2010/main" val="7248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exo_2light"/>
              </a:rPr>
              <a:t>Fats are made up of triglycerides (three individual fatty acids bound together through their reaction with glycerol in a single large molecule).  Triglycerides have different melting points, with some fatty acids staying solid for longer than other.  This feature gives the fat its plasticity. Heating causes the triglycerides to break down into their component parts and decompose.  </a:t>
            </a:r>
            <a:endParaRPr lang="en-GB" dirty="0"/>
          </a:p>
        </p:txBody>
      </p:sp>
      <p:sp>
        <p:nvSpPr>
          <p:cNvPr id="4" name="Slide Number Placeholder 3"/>
          <p:cNvSpPr>
            <a:spLocks noGrp="1"/>
          </p:cNvSpPr>
          <p:nvPr>
            <p:ph type="sldNum" sz="quarter" idx="5"/>
          </p:nvPr>
        </p:nvSpPr>
        <p:spPr/>
        <p:txBody>
          <a:bodyPr/>
          <a:lstStyle/>
          <a:p>
            <a:fld id="{78D792F4-29AE-487C-A68F-A63862D36778}" type="slidenum">
              <a:rPr lang="en-GB" smtClean="0"/>
              <a:t>6</a:t>
            </a:fld>
            <a:endParaRPr lang="en-GB"/>
          </a:p>
        </p:txBody>
      </p:sp>
    </p:spTree>
    <p:extLst>
      <p:ext uri="{BB962C8B-B14F-4D97-AF65-F5344CB8AC3E}">
        <p14:creationId xmlns:p14="http://schemas.microsoft.com/office/powerpoint/2010/main" val="469976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C09C96-B92E-4EB5-8B60-AF1D6FB5E44E}"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79338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421517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6171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2617176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144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586929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09C96-B92E-4EB5-8B60-AF1D6FB5E44E}"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744419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09C96-B92E-4EB5-8B60-AF1D6FB5E44E}"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165289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C09C96-B92E-4EB5-8B60-AF1D6FB5E44E}"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365916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09C96-B92E-4EB5-8B60-AF1D6FB5E44E}"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349303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C09C96-B92E-4EB5-8B60-AF1D6FB5E44E}"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126723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C09C96-B92E-4EB5-8B60-AF1D6FB5E44E}" type="datetimeFigureOut">
              <a:rPr lang="en-GB" smtClean="0"/>
              <a:t>02/12/2024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36616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C09C96-B92E-4EB5-8B60-AF1D6FB5E44E}" type="datetimeFigureOut">
              <a:rPr lang="en-GB" smtClean="0"/>
              <a:t>02/12/2024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95703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09C96-B92E-4EB5-8B60-AF1D6FB5E44E}" type="datetimeFigureOut">
              <a:rPr lang="en-GB" smtClean="0"/>
              <a:t>02/12/2024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385110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C09C96-B92E-4EB5-8B60-AF1D6FB5E44E}"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16766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C09C96-B92E-4EB5-8B60-AF1D6FB5E44E}"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F3D54E-0929-46B9-82F7-20A49B710423}" type="slidenum">
              <a:rPr lang="en-GB" smtClean="0"/>
              <a:t>‹#›</a:t>
            </a:fld>
            <a:endParaRPr lang="en-GB"/>
          </a:p>
        </p:txBody>
      </p:sp>
    </p:spTree>
    <p:extLst>
      <p:ext uri="{BB962C8B-B14F-4D97-AF65-F5344CB8AC3E}">
        <p14:creationId xmlns:p14="http://schemas.microsoft.com/office/powerpoint/2010/main" val="86076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C09C96-B92E-4EB5-8B60-AF1D6FB5E44E}" type="datetimeFigureOut">
              <a:rPr lang="en-GB" smtClean="0"/>
              <a:t>02/12/2024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6F3D54E-0929-46B9-82F7-20A49B710423}" type="slidenum">
              <a:rPr lang="en-GB" smtClean="0"/>
              <a:t>‹#›</a:t>
            </a:fld>
            <a:endParaRPr lang="en-GB"/>
          </a:p>
        </p:txBody>
      </p:sp>
    </p:spTree>
    <p:extLst>
      <p:ext uri="{BB962C8B-B14F-4D97-AF65-F5344CB8AC3E}">
        <p14:creationId xmlns:p14="http://schemas.microsoft.com/office/powerpoint/2010/main" val="1958394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recipes.howstuffworks.com/tools-and-techniques/difference-between-butter-shortening.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oweraura.com/blog/3-Most-Common-Cake-Mixing-Method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youngbrokeandmarvelous.blogspot.com/2013/01/homemade-broccoli-cheddar-soup.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BC35-336A-4226-8759-BFD38878BDCF}"/>
              </a:ext>
            </a:extLst>
          </p:cNvPr>
          <p:cNvSpPr>
            <a:spLocks noGrp="1"/>
          </p:cNvSpPr>
          <p:nvPr>
            <p:ph type="title"/>
          </p:nvPr>
        </p:nvSpPr>
        <p:spPr/>
        <p:txBody>
          <a:bodyPr/>
          <a:lstStyle/>
          <a:p>
            <a:pPr>
              <a:lnSpc>
                <a:spcPct val="150000"/>
              </a:lnSpc>
            </a:pPr>
            <a:r>
              <a:rPr lang="en-GB" dirty="0">
                <a:latin typeface="Comic Sans MS" panose="030F0702030302020204" pitchFamily="66" charset="0"/>
              </a:rPr>
              <a:t>Starter:</a:t>
            </a:r>
          </a:p>
        </p:txBody>
      </p:sp>
      <p:sp>
        <p:nvSpPr>
          <p:cNvPr id="3" name="Content Placeholder 2">
            <a:extLst>
              <a:ext uri="{FF2B5EF4-FFF2-40B4-BE49-F238E27FC236}">
                <a16:creationId xmlns:a16="http://schemas.microsoft.com/office/drawing/2014/main" id="{7B3D9C27-AD4F-43F8-8E0B-731659D5F6D3}"/>
              </a:ext>
            </a:extLst>
          </p:cNvPr>
          <p:cNvSpPr>
            <a:spLocks noGrp="1"/>
          </p:cNvSpPr>
          <p:nvPr>
            <p:ph idx="1"/>
          </p:nvPr>
        </p:nvSpPr>
        <p:spPr>
          <a:xfrm>
            <a:off x="677334" y="1572127"/>
            <a:ext cx="9619191" cy="5093367"/>
          </a:xfrm>
        </p:spPr>
        <p:txBody>
          <a:bodyPr>
            <a:normAutofit/>
          </a:bodyPr>
          <a:lstStyle/>
          <a:p>
            <a:pPr marL="514350" indent="-514350">
              <a:lnSpc>
                <a:spcPct val="150000"/>
              </a:lnSpc>
              <a:buAutoNum type="arabicPeriod"/>
            </a:pPr>
            <a:r>
              <a:rPr lang="en-GB" sz="2400" dirty="0">
                <a:latin typeface="Comic Sans MS" panose="030F0702030302020204" pitchFamily="66" charset="0"/>
              </a:rPr>
              <a:t>Saturated fats are liquids at room temperature. True/False. [1 mark]</a:t>
            </a:r>
          </a:p>
          <a:p>
            <a:pPr marL="514350" indent="-514350">
              <a:lnSpc>
                <a:spcPct val="150000"/>
              </a:lnSpc>
              <a:buAutoNum type="arabicPeriod"/>
            </a:pPr>
            <a:r>
              <a:rPr lang="en-GB" sz="2400" dirty="0">
                <a:latin typeface="Comic Sans MS" panose="030F0702030302020204" pitchFamily="66" charset="0"/>
              </a:rPr>
              <a:t>Plasticity of fats means that all fats become oils at the same temperature. True/False [1 mark]</a:t>
            </a:r>
          </a:p>
          <a:p>
            <a:pPr marL="514350" indent="-514350">
              <a:lnSpc>
                <a:spcPct val="150000"/>
              </a:lnSpc>
              <a:buAutoNum type="arabicPeriod"/>
            </a:pPr>
            <a:r>
              <a:rPr lang="en-GB" sz="2400" dirty="0">
                <a:latin typeface="Comic Sans MS" panose="030F0702030302020204" pitchFamily="66" charset="0"/>
              </a:rPr>
              <a:t>What does it mean that fat is immiscible? [1 mark]</a:t>
            </a:r>
          </a:p>
          <a:p>
            <a:pPr marL="514350" indent="-514350">
              <a:lnSpc>
                <a:spcPct val="150000"/>
              </a:lnSpc>
              <a:buAutoNum type="arabicPeriod"/>
            </a:pPr>
            <a:r>
              <a:rPr lang="en-GB" sz="2400" dirty="0">
                <a:latin typeface="Comic Sans MS" panose="030F0702030302020204" pitchFamily="66" charset="0"/>
              </a:rPr>
              <a:t>Suggest two reasons for which fat is creamed with sugar (aerated) when making a sponge cake [2 marks]</a:t>
            </a:r>
          </a:p>
        </p:txBody>
      </p:sp>
    </p:spTree>
    <p:extLst>
      <p:ext uri="{BB962C8B-B14F-4D97-AF65-F5344CB8AC3E}">
        <p14:creationId xmlns:p14="http://schemas.microsoft.com/office/powerpoint/2010/main" val="356743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FA71-EE36-4CD5-A2CC-4FED70EEFD5B}"/>
              </a:ext>
            </a:extLst>
          </p:cNvPr>
          <p:cNvSpPr>
            <a:spLocks noGrp="1"/>
          </p:cNvSpPr>
          <p:nvPr>
            <p:ph type="title"/>
          </p:nvPr>
        </p:nvSpPr>
        <p:spPr>
          <a:xfrm>
            <a:off x="266701" y="304800"/>
            <a:ext cx="8596668" cy="1320800"/>
          </a:xfrm>
        </p:spPr>
        <p:txBody>
          <a:bodyPr/>
          <a:lstStyle/>
          <a:p>
            <a:r>
              <a:rPr lang="en-GB" dirty="0">
                <a:latin typeface="Comic Sans MS" panose="030F0702030302020204" pitchFamily="66" charset="0"/>
              </a:rPr>
              <a:t>Starter- write out the following missing gap exercise</a:t>
            </a:r>
          </a:p>
        </p:txBody>
      </p:sp>
      <p:pic>
        <p:nvPicPr>
          <p:cNvPr id="5" name="Picture 4">
            <a:extLst>
              <a:ext uri="{FF2B5EF4-FFF2-40B4-BE49-F238E27FC236}">
                <a16:creationId xmlns:a16="http://schemas.microsoft.com/office/drawing/2014/main" id="{1D1C386F-478C-4593-A7DC-5840EB422F48}"/>
              </a:ext>
            </a:extLst>
          </p:cNvPr>
          <p:cNvPicPr>
            <a:picLocks noChangeAspect="1"/>
          </p:cNvPicPr>
          <p:nvPr/>
        </p:nvPicPr>
        <p:blipFill>
          <a:blip r:embed="rId2"/>
          <a:stretch>
            <a:fillRect/>
          </a:stretch>
        </p:blipFill>
        <p:spPr>
          <a:xfrm>
            <a:off x="699586" y="1625599"/>
            <a:ext cx="10834688" cy="4979919"/>
          </a:xfrm>
          <a:prstGeom prst="rect">
            <a:avLst/>
          </a:prstGeom>
        </p:spPr>
      </p:pic>
    </p:spTree>
    <p:extLst>
      <p:ext uri="{BB962C8B-B14F-4D97-AF65-F5344CB8AC3E}">
        <p14:creationId xmlns:p14="http://schemas.microsoft.com/office/powerpoint/2010/main" val="333283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3851-865A-48D2-9192-5E42C978C3B1}"/>
              </a:ext>
            </a:extLst>
          </p:cNvPr>
          <p:cNvSpPr>
            <a:spLocks noGrp="1"/>
          </p:cNvSpPr>
          <p:nvPr>
            <p:ph type="ctrTitle"/>
          </p:nvPr>
        </p:nvSpPr>
        <p:spPr>
          <a:xfrm>
            <a:off x="1507067" y="2404534"/>
            <a:ext cx="8150280" cy="1646302"/>
          </a:xfrm>
        </p:spPr>
        <p:txBody>
          <a:bodyPr>
            <a:noAutofit/>
          </a:bodyPr>
          <a:lstStyle/>
          <a:p>
            <a:r>
              <a:rPr lang="en-GB" dirty="0">
                <a:latin typeface="Comic Sans MS" panose="030F0702030302020204" pitchFamily="66" charset="0"/>
              </a:rPr>
              <a:t>Revision-</a:t>
            </a:r>
            <a:br>
              <a:rPr lang="en-GB" dirty="0">
                <a:latin typeface="Comic Sans MS" panose="030F0702030302020204" pitchFamily="66" charset="0"/>
              </a:rPr>
            </a:br>
            <a:r>
              <a:rPr lang="en-GB" dirty="0">
                <a:latin typeface="Comic Sans MS" panose="030F0702030302020204" pitchFamily="66" charset="0"/>
              </a:rPr>
              <a:t>Food Science- Fats and Oils</a:t>
            </a:r>
          </a:p>
        </p:txBody>
      </p:sp>
      <p:sp>
        <p:nvSpPr>
          <p:cNvPr id="3" name="Subtitle 2">
            <a:extLst>
              <a:ext uri="{FF2B5EF4-FFF2-40B4-BE49-F238E27FC236}">
                <a16:creationId xmlns:a16="http://schemas.microsoft.com/office/drawing/2014/main" id="{9BBF7FA4-451A-4E24-A909-E33A29EC9CF1}"/>
              </a:ext>
            </a:extLst>
          </p:cNvPr>
          <p:cNvSpPr>
            <a:spLocks noGrp="1"/>
          </p:cNvSpPr>
          <p:nvPr>
            <p:ph type="subTitle" idx="1"/>
          </p:nvPr>
        </p:nvSpPr>
        <p:spPr/>
        <p:txBody>
          <a:bodyPr>
            <a:normAutofit fontScale="92500" lnSpcReduction="10000"/>
          </a:bodyPr>
          <a:lstStyle/>
          <a:p>
            <a:r>
              <a:rPr lang="en-GB" sz="1200" dirty="0">
                <a:latin typeface="Comic Sans MS" panose="030F0702030302020204" pitchFamily="66" charset="0"/>
              </a:rPr>
              <a:t>Learning Objectives:</a:t>
            </a:r>
          </a:p>
          <a:p>
            <a:r>
              <a:rPr lang="en-GB" sz="1200" dirty="0">
                <a:latin typeface="Comic Sans MS" panose="030F0702030302020204" pitchFamily="66" charset="0"/>
              </a:rPr>
              <a:t>Recall information about fats and oils</a:t>
            </a:r>
          </a:p>
          <a:p>
            <a:r>
              <a:rPr lang="en-GB" sz="1200" dirty="0">
                <a:latin typeface="Comic Sans MS" panose="030F0702030302020204" pitchFamily="66" charset="0"/>
              </a:rPr>
              <a:t>Address any misconceptions</a:t>
            </a:r>
          </a:p>
          <a:p>
            <a:r>
              <a:rPr lang="en-GB" sz="1200" dirty="0">
                <a:latin typeface="Comic Sans MS" panose="030F0702030302020204" pitchFamily="66" charset="0"/>
              </a:rPr>
              <a:t>Apply knowledge to exam questions</a:t>
            </a:r>
          </a:p>
        </p:txBody>
      </p:sp>
    </p:spTree>
    <p:extLst>
      <p:ext uri="{BB962C8B-B14F-4D97-AF65-F5344CB8AC3E}">
        <p14:creationId xmlns:p14="http://schemas.microsoft.com/office/powerpoint/2010/main" val="88739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182E-F82B-4839-A094-C96854B24F6E}"/>
              </a:ext>
            </a:extLst>
          </p:cNvPr>
          <p:cNvSpPr>
            <a:spLocks noGrp="1"/>
          </p:cNvSpPr>
          <p:nvPr>
            <p:ph type="title"/>
          </p:nvPr>
        </p:nvSpPr>
        <p:spPr>
          <a:xfrm>
            <a:off x="260238" y="376990"/>
            <a:ext cx="9589613" cy="1320800"/>
          </a:xfrm>
        </p:spPr>
        <p:txBody>
          <a:bodyPr/>
          <a:lstStyle/>
          <a:p>
            <a:r>
              <a:rPr lang="en-GB" dirty="0">
                <a:latin typeface="Comic Sans MS" panose="030F0702030302020204" pitchFamily="66" charset="0"/>
              </a:rPr>
              <a:t>In depth look- Shortening</a:t>
            </a:r>
          </a:p>
        </p:txBody>
      </p:sp>
      <p:sp>
        <p:nvSpPr>
          <p:cNvPr id="3" name="Content Placeholder 2">
            <a:extLst>
              <a:ext uri="{FF2B5EF4-FFF2-40B4-BE49-F238E27FC236}">
                <a16:creationId xmlns:a16="http://schemas.microsoft.com/office/drawing/2014/main" id="{3F9BB33A-1DCB-4034-892F-69C327561C9D}"/>
              </a:ext>
            </a:extLst>
          </p:cNvPr>
          <p:cNvSpPr>
            <a:spLocks noGrp="1"/>
          </p:cNvSpPr>
          <p:nvPr>
            <p:ph idx="1"/>
          </p:nvPr>
        </p:nvSpPr>
        <p:spPr>
          <a:xfrm>
            <a:off x="260238" y="1411706"/>
            <a:ext cx="9589613" cy="5069304"/>
          </a:xfrm>
        </p:spPr>
        <p:txBody>
          <a:bodyPr>
            <a:normAutofit lnSpcReduction="10000"/>
          </a:bodyPr>
          <a:lstStyle/>
          <a:p>
            <a:pPr>
              <a:lnSpc>
                <a:spcPct val="150000"/>
              </a:lnSpc>
            </a:pPr>
            <a:r>
              <a:rPr lang="en-GB" sz="2000" dirty="0">
                <a:latin typeface="Comic Sans MS" panose="030F0702030302020204" pitchFamily="66" charset="0"/>
              </a:rPr>
              <a:t>Definition- SHORTENING= 	is the process in which fat coats the flour 									particles, preventing absorption of water, 										resulting in a crumbly mixture.</a:t>
            </a:r>
          </a:p>
          <a:p>
            <a:pPr>
              <a:lnSpc>
                <a:spcPct val="150000"/>
              </a:lnSpc>
            </a:pPr>
            <a:r>
              <a:rPr lang="en-GB" sz="2000" dirty="0">
                <a:latin typeface="Comic Sans MS" panose="030F0702030302020204" pitchFamily="66" charset="0"/>
              </a:rPr>
              <a:t>Fat gives foods- such as biscuits and pastry a crumbly/flaky texture.</a:t>
            </a:r>
          </a:p>
          <a:p>
            <a:pPr>
              <a:lnSpc>
                <a:spcPct val="150000"/>
              </a:lnSpc>
            </a:pPr>
            <a:r>
              <a:rPr lang="en-GB" sz="2000" dirty="0">
                <a:latin typeface="Comic Sans MS" panose="030F0702030302020204" pitchFamily="66" charset="0"/>
              </a:rPr>
              <a:t>When fat and flour combine it does 3 things: gives flour a waterproof coating, prevents water being absorbed, reduces development of gluten.</a:t>
            </a:r>
          </a:p>
          <a:p>
            <a:pPr>
              <a:lnSpc>
                <a:spcPct val="150000"/>
              </a:lnSpc>
            </a:pPr>
            <a:endParaRPr lang="en-GB" sz="2000" dirty="0">
              <a:latin typeface="Comic Sans MS" panose="030F0702030302020204" pitchFamily="66" charset="0"/>
            </a:endParaRPr>
          </a:p>
          <a:p>
            <a:pPr>
              <a:lnSpc>
                <a:spcPct val="150000"/>
              </a:lnSpc>
            </a:pPr>
            <a:r>
              <a:rPr lang="en-GB" sz="2000" dirty="0">
                <a:latin typeface="Comic Sans MS" panose="030F0702030302020204" pitchFamily="66" charset="0"/>
              </a:rPr>
              <a:t>If a quiche (made from shortcrust pastry) has shrunk in the oven and there was fat that had leaked on to the tray, what would you advise the person to do next time?</a:t>
            </a:r>
            <a:endParaRPr lang="en-GB" sz="1800" dirty="0">
              <a:latin typeface="Comic Sans MS" panose="030F0702030302020204" pitchFamily="66" charset="0"/>
            </a:endParaRPr>
          </a:p>
        </p:txBody>
      </p:sp>
      <p:pic>
        <p:nvPicPr>
          <p:cNvPr id="5" name="Picture 4">
            <a:extLst>
              <a:ext uri="{FF2B5EF4-FFF2-40B4-BE49-F238E27FC236}">
                <a16:creationId xmlns:a16="http://schemas.microsoft.com/office/drawing/2014/main" id="{772632C4-6222-4C39-B605-2945AA08C6B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77375" y="2872206"/>
            <a:ext cx="2633913" cy="1481576"/>
          </a:xfrm>
          <a:prstGeom prst="rect">
            <a:avLst/>
          </a:prstGeom>
          <a:ln>
            <a:noFill/>
          </a:ln>
          <a:effectLst>
            <a:softEdge rad="112500"/>
          </a:effectLst>
        </p:spPr>
      </p:pic>
    </p:spTree>
    <p:extLst>
      <p:ext uri="{BB962C8B-B14F-4D97-AF65-F5344CB8AC3E}">
        <p14:creationId xmlns:p14="http://schemas.microsoft.com/office/powerpoint/2010/main" val="637906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182E-F82B-4839-A094-C96854B24F6E}"/>
              </a:ext>
            </a:extLst>
          </p:cNvPr>
          <p:cNvSpPr>
            <a:spLocks noGrp="1"/>
          </p:cNvSpPr>
          <p:nvPr>
            <p:ph type="title"/>
          </p:nvPr>
        </p:nvSpPr>
        <p:spPr>
          <a:xfrm>
            <a:off x="260238" y="376990"/>
            <a:ext cx="9589613" cy="1320800"/>
          </a:xfrm>
        </p:spPr>
        <p:txBody>
          <a:bodyPr/>
          <a:lstStyle/>
          <a:p>
            <a:r>
              <a:rPr lang="en-GB" dirty="0">
                <a:latin typeface="Comic Sans MS" panose="030F0702030302020204" pitchFamily="66" charset="0"/>
              </a:rPr>
              <a:t>In depth look- Aeration</a:t>
            </a:r>
          </a:p>
        </p:txBody>
      </p:sp>
      <p:sp>
        <p:nvSpPr>
          <p:cNvPr id="3" name="Content Placeholder 2">
            <a:extLst>
              <a:ext uri="{FF2B5EF4-FFF2-40B4-BE49-F238E27FC236}">
                <a16:creationId xmlns:a16="http://schemas.microsoft.com/office/drawing/2014/main" id="{3F9BB33A-1DCB-4034-892F-69C327561C9D}"/>
              </a:ext>
            </a:extLst>
          </p:cNvPr>
          <p:cNvSpPr>
            <a:spLocks noGrp="1"/>
          </p:cNvSpPr>
          <p:nvPr>
            <p:ph idx="1"/>
          </p:nvPr>
        </p:nvSpPr>
        <p:spPr>
          <a:xfrm>
            <a:off x="261760" y="1516648"/>
            <a:ext cx="6901040" cy="5069304"/>
          </a:xfrm>
        </p:spPr>
        <p:txBody>
          <a:bodyPr>
            <a:normAutofit/>
          </a:bodyPr>
          <a:lstStyle/>
          <a:p>
            <a:pPr>
              <a:lnSpc>
                <a:spcPct val="150000"/>
              </a:lnSpc>
            </a:pPr>
            <a:r>
              <a:rPr lang="en-GB" sz="2000" dirty="0">
                <a:latin typeface="Comic Sans MS" panose="030F0702030302020204" pitchFamily="66" charset="0"/>
              </a:rPr>
              <a:t>Aeration is when air has been trapped into a mixture.</a:t>
            </a:r>
          </a:p>
          <a:p>
            <a:pPr>
              <a:lnSpc>
                <a:spcPct val="150000"/>
              </a:lnSpc>
            </a:pPr>
            <a:endParaRPr lang="en-GB" sz="1100" dirty="0">
              <a:latin typeface="Comic Sans MS" panose="030F0702030302020204" pitchFamily="66" charset="0"/>
            </a:endParaRPr>
          </a:p>
          <a:p>
            <a:pPr>
              <a:lnSpc>
                <a:spcPct val="150000"/>
              </a:lnSpc>
            </a:pPr>
            <a:r>
              <a:rPr lang="en-GB" sz="2000" dirty="0">
                <a:latin typeface="Comic Sans MS" panose="030F0702030302020204" pitchFamily="66" charset="0"/>
              </a:rPr>
              <a:t>When the fat and sugar are beaten together (creaming), they enclose tiny bubbles of air. The bubbles of air make a stable foam, which can be baked to give the springy texture in baked goods.</a:t>
            </a:r>
          </a:p>
          <a:p>
            <a:pPr>
              <a:lnSpc>
                <a:spcPct val="150000"/>
              </a:lnSpc>
            </a:pPr>
            <a:endParaRPr lang="en-GB" sz="1100" dirty="0">
              <a:latin typeface="Comic Sans MS" panose="030F0702030302020204" pitchFamily="66" charset="0"/>
            </a:endParaRPr>
          </a:p>
          <a:p>
            <a:pPr>
              <a:lnSpc>
                <a:spcPct val="150000"/>
              </a:lnSpc>
            </a:pPr>
            <a:r>
              <a:rPr lang="en-GB" sz="2000" dirty="0">
                <a:latin typeface="Comic Sans MS" panose="030F0702030302020204" pitchFamily="66" charset="0"/>
              </a:rPr>
              <a:t>Caster sugar is used rather than granulated because it has a finer texture when creamed with fat and helps aeration.</a:t>
            </a:r>
          </a:p>
        </p:txBody>
      </p:sp>
      <p:pic>
        <p:nvPicPr>
          <p:cNvPr id="6" name="Picture 5">
            <a:extLst>
              <a:ext uri="{FF2B5EF4-FFF2-40B4-BE49-F238E27FC236}">
                <a16:creationId xmlns:a16="http://schemas.microsoft.com/office/drawing/2014/main" id="{D655E7DC-C694-4268-866B-F769A93D55C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43774" y="2157046"/>
            <a:ext cx="4708525" cy="2897554"/>
          </a:xfrm>
          <a:prstGeom prst="rect">
            <a:avLst/>
          </a:prstGeom>
          <a:ln>
            <a:noFill/>
          </a:ln>
          <a:effectLst>
            <a:softEdge rad="112500"/>
          </a:effectLst>
        </p:spPr>
      </p:pic>
    </p:spTree>
    <p:extLst>
      <p:ext uri="{BB962C8B-B14F-4D97-AF65-F5344CB8AC3E}">
        <p14:creationId xmlns:p14="http://schemas.microsoft.com/office/powerpoint/2010/main" val="3417698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182E-F82B-4839-A094-C96854B24F6E}"/>
              </a:ext>
            </a:extLst>
          </p:cNvPr>
          <p:cNvSpPr>
            <a:spLocks noGrp="1"/>
          </p:cNvSpPr>
          <p:nvPr>
            <p:ph type="title"/>
          </p:nvPr>
        </p:nvSpPr>
        <p:spPr>
          <a:xfrm>
            <a:off x="260238" y="376990"/>
            <a:ext cx="9589613" cy="1320800"/>
          </a:xfrm>
        </p:spPr>
        <p:txBody>
          <a:bodyPr/>
          <a:lstStyle/>
          <a:p>
            <a:r>
              <a:rPr lang="en-GB" dirty="0">
                <a:latin typeface="Comic Sans MS" panose="030F0702030302020204" pitchFamily="66" charset="0"/>
              </a:rPr>
              <a:t>In depth look- Plasticity</a:t>
            </a:r>
          </a:p>
        </p:txBody>
      </p:sp>
      <p:sp>
        <p:nvSpPr>
          <p:cNvPr id="3" name="Content Placeholder 2">
            <a:extLst>
              <a:ext uri="{FF2B5EF4-FFF2-40B4-BE49-F238E27FC236}">
                <a16:creationId xmlns:a16="http://schemas.microsoft.com/office/drawing/2014/main" id="{3F9BB33A-1DCB-4034-892F-69C327561C9D}"/>
              </a:ext>
            </a:extLst>
          </p:cNvPr>
          <p:cNvSpPr>
            <a:spLocks noGrp="1"/>
          </p:cNvSpPr>
          <p:nvPr>
            <p:ph idx="1"/>
          </p:nvPr>
        </p:nvSpPr>
        <p:spPr>
          <a:xfrm>
            <a:off x="527939" y="1487906"/>
            <a:ext cx="8158861" cy="5069304"/>
          </a:xfrm>
        </p:spPr>
        <p:txBody>
          <a:bodyPr>
            <a:normAutofit/>
          </a:bodyPr>
          <a:lstStyle/>
          <a:p>
            <a:pPr>
              <a:lnSpc>
                <a:spcPct val="150000"/>
              </a:lnSpc>
            </a:pPr>
            <a:r>
              <a:rPr lang="en-GB" dirty="0">
                <a:latin typeface="Comic Sans MS" panose="030F0702030302020204" pitchFamily="66" charset="0"/>
              </a:rPr>
              <a:t>Definition- PLASTICITY= is the ability of a solid fat to soften over a range of temperatures.</a:t>
            </a:r>
          </a:p>
          <a:p>
            <a:pPr>
              <a:lnSpc>
                <a:spcPct val="150000"/>
              </a:lnSpc>
            </a:pPr>
            <a:r>
              <a:rPr lang="en-GB" dirty="0">
                <a:latin typeface="Comic Sans MS" panose="030F0702030302020204" pitchFamily="66" charset="0"/>
              </a:rPr>
              <a:t>The plasticity of a fat can depend on whether it is saturated or unsaturated.</a:t>
            </a:r>
          </a:p>
          <a:p>
            <a:pPr>
              <a:lnSpc>
                <a:spcPct val="150000"/>
              </a:lnSpc>
            </a:pPr>
            <a:r>
              <a:rPr lang="en-GB" dirty="0">
                <a:latin typeface="Comic Sans MS" panose="030F0702030302020204" pitchFamily="66" charset="0"/>
              </a:rPr>
              <a:t>Saturated fats tend to have a good range of plasticity.</a:t>
            </a:r>
          </a:p>
          <a:p>
            <a:pPr>
              <a:lnSpc>
                <a:spcPct val="150000"/>
              </a:lnSpc>
            </a:pPr>
            <a:r>
              <a:rPr lang="en-GB" dirty="0">
                <a:latin typeface="Comic Sans MS" panose="030F0702030302020204" pitchFamily="66" charset="0"/>
              </a:rPr>
              <a:t>A fat chosen for shortening must have good plasticity as in needs to spread and coat a large area of flour, coating in a waterproof layer- oil will make the flour clump- creating a sandy textured product.</a:t>
            </a:r>
          </a:p>
          <a:p>
            <a:pPr>
              <a:lnSpc>
                <a:spcPct val="150000"/>
              </a:lnSpc>
            </a:pPr>
            <a:r>
              <a:rPr lang="en-GB" dirty="0">
                <a:latin typeface="Comic Sans MS" panose="030F0702030302020204" pitchFamily="66" charset="0"/>
              </a:rPr>
              <a:t>Fats can be processed to change their chemical structure to alter their melting point- straight from fridge spreads, chocolate.</a:t>
            </a:r>
          </a:p>
        </p:txBody>
      </p:sp>
      <p:pic>
        <p:nvPicPr>
          <p:cNvPr id="5" name="Picture 4">
            <a:extLst>
              <a:ext uri="{FF2B5EF4-FFF2-40B4-BE49-F238E27FC236}">
                <a16:creationId xmlns:a16="http://schemas.microsoft.com/office/drawing/2014/main" id="{2C966360-BB29-48BA-8D4E-DB3C786A2A7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01100" y="2481262"/>
            <a:ext cx="3048000" cy="1895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54322756-E9B1-D726-6AA2-FE133A80D22F}"/>
              </a:ext>
            </a:extLst>
          </p:cNvPr>
          <p:cNvPicPr>
            <a:picLocks noChangeAspect="1"/>
          </p:cNvPicPr>
          <p:nvPr/>
        </p:nvPicPr>
        <p:blipFill>
          <a:blip r:embed="rId5"/>
          <a:stretch>
            <a:fillRect/>
          </a:stretch>
        </p:blipFill>
        <p:spPr>
          <a:xfrm>
            <a:off x="9339961" y="268922"/>
            <a:ext cx="2324100" cy="1971675"/>
          </a:xfrm>
          <a:prstGeom prst="rect">
            <a:avLst/>
          </a:prstGeom>
        </p:spPr>
      </p:pic>
    </p:spTree>
    <p:extLst>
      <p:ext uri="{BB962C8B-B14F-4D97-AF65-F5344CB8AC3E}">
        <p14:creationId xmlns:p14="http://schemas.microsoft.com/office/powerpoint/2010/main" val="404010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182E-F82B-4839-A094-C96854B24F6E}"/>
              </a:ext>
            </a:extLst>
          </p:cNvPr>
          <p:cNvSpPr>
            <a:spLocks noGrp="1"/>
          </p:cNvSpPr>
          <p:nvPr>
            <p:ph type="title"/>
          </p:nvPr>
        </p:nvSpPr>
        <p:spPr>
          <a:xfrm>
            <a:off x="260238" y="376990"/>
            <a:ext cx="9589613" cy="1320800"/>
          </a:xfrm>
        </p:spPr>
        <p:txBody>
          <a:bodyPr/>
          <a:lstStyle/>
          <a:p>
            <a:r>
              <a:rPr lang="en-GB" dirty="0">
                <a:latin typeface="Comic Sans MS" panose="030F0702030302020204" pitchFamily="66" charset="0"/>
              </a:rPr>
              <a:t>In depth look- Emulsification</a:t>
            </a:r>
          </a:p>
        </p:txBody>
      </p:sp>
      <p:sp>
        <p:nvSpPr>
          <p:cNvPr id="3" name="Content Placeholder 2">
            <a:extLst>
              <a:ext uri="{FF2B5EF4-FFF2-40B4-BE49-F238E27FC236}">
                <a16:creationId xmlns:a16="http://schemas.microsoft.com/office/drawing/2014/main" id="{3F9BB33A-1DCB-4034-892F-69C327561C9D}"/>
              </a:ext>
            </a:extLst>
          </p:cNvPr>
          <p:cNvSpPr>
            <a:spLocks noGrp="1"/>
          </p:cNvSpPr>
          <p:nvPr>
            <p:ph idx="1"/>
          </p:nvPr>
        </p:nvSpPr>
        <p:spPr>
          <a:xfrm>
            <a:off x="527939" y="1487906"/>
            <a:ext cx="8158861" cy="5069304"/>
          </a:xfrm>
        </p:spPr>
        <p:txBody>
          <a:bodyPr>
            <a:normAutofit/>
          </a:bodyPr>
          <a:lstStyle/>
          <a:p>
            <a:pPr>
              <a:lnSpc>
                <a:spcPct val="150000"/>
              </a:lnSpc>
            </a:pPr>
            <a:r>
              <a:rPr lang="en-GB" dirty="0">
                <a:latin typeface="Comic Sans MS" panose="030F0702030302020204" pitchFamily="66" charset="0"/>
              </a:rPr>
              <a:t>Definition- Immiscible= two liquids that do not mix (oil and water)</a:t>
            </a:r>
          </a:p>
          <a:p>
            <a:pPr>
              <a:lnSpc>
                <a:spcPct val="150000"/>
              </a:lnSpc>
            </a:pPr>
            <a:r>
              <a:rPr lang="en-GB" dirty="0">
                <a:latin typeface="Comic Sans MS" panose="030F0702030302020204" pitchFamily="66" charset="0"/>
              </a:rPr>
              <a:t>An emulsion is a liquid where two liquids are suspended together . There are two types:	an oil in water emulsion- milk/ salad dressing							a water in oil- butter and fat spreads</a:t>
            </a:r>
          </a:p>
          <a:p>
            <a:pPr>
              <a:lnSpc>
                <a:spcPct val="150000"/>
              </a:lnSpc>
            </a:pPr>
            <a:r>
              <a:rPr lang="en-GB" dirty="0">
                <a:latin typeface="Comic Sans MS" panose="030F0702030302020204" pitchFamily="66" charset="0"/>
              </a:rPr>
              <a:t>How do emulsifiers work?</a:t>
            </a:r>
          </a:p>
          <a:p>
            <a:pPr>
              <a:lnSpc>
                <a:spcPct val="150000"/>
              </a:lnSpc>
            </a:pPr>
            <a:endParaRPr lang="en-GB" dirty="0">
              <a:latin typeface="Comic Sans MS" panose="030F0702030302020204" pitchFamily="66" charset="0"/>
            </a:endParaRPr>
          </a:p>
          <a:p>
            <a:pPr>
              <a:lnSpc>
                <a:spcPct val="150000"/>
              </a:lnSpc>
            </a:pPr>
            <a:r>
              <a:rPr lang="en-GB" dirty="0">
                <a:latin typeface="Comic Sans MS" panose="030F0702030302020204" pitchFamily="66" charset="0"/>
              </a:rPr>
              <a:t>Examples: lecithin                                                                             (soya and egg yolks)</a:t>
            </a:r>
          </a:p>
          <a:p>
            <a:pPr>
              <a:lnSpc>
                <a:spcPct val="150000"/>
              </a:lnSpc>
            </a:pPr>
            <a:endParaRPr lang="en-GB" dirty="0">
              <a:latin typeface="Comic Sans MS" panose="030F0702030302020204" pitchFamily="66" charset="0"/>
            </a:endParaRPr>
          </a:p>
        </p:txBody>
      </p:sp>
      <p:pic>
        <p:nvPicPr>
          <p:cNvPr id="1026" name="Picture 2" descr="See the source image">
            <a:extLst>
              <a:ext uri="{FF2B5EF4-FFF2-40B4-BE49-F238E27FC236}">
                <a16:creationId xmlns:a16="http://schemas.microsoft.com/office/drawing/2014/main" id="{8BA5B882-B57C-440D-B908-89C92366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969" y="3562443"/>
            <a:ext cx="4308031" cy="242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4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5DA3-7F30-4EAE-A205-CED63BC4CF2C}"/>
              </a:ext>
            </a:extLst>
          </p:cNvPr>
          <p:cNvSpPr>
            <a:spLocks noGrp="1"/>
          </p:cNvSpPr>
          <p:nvPr>
            <p:ph type="title"/>
          </p:nvPr>
        </p:nvSpPr>
        <p:spPr>
          <a:xfrm>
            <a:off x="308366" y="352926"/>
            <a:ext cx="8596668" cy="1320800"/>
          </a:xfrm>
        </p:spPr>
        <p:txBody>
          <a:bodyPr/>
          <a:lstStyle/>
          <a:p>
            <a:r>
              <a:rPr lang="en-GB" dirty="0">
                <a:latin typeface="Comic Sans MS" panose="030F0702030302020204" pitchFamily="66" charset="0"/>
              </a:rPr>
              <a:t>Plenary- Exam question</a:t>
            </a:r>
          </a:p>
        </p:txBody>
      </p:sp>
      <p:sp>
        <p:nvSpPr>
          <p:cNvPr id="3" name="TextBox 2">
            <a:extLst>
              <a:ext uri="{FF2B5EF4-FFF2-40B4-BE49-F238E27FC236}">
                <a16:creationId xmlns:a16="http://schemas.microsoft.com/office/drawing/2014/main" id="{57B714A6-0C50-46B0-A693-11664DB6FBCE}"/>
              </a:ext>
            </a:extLst>
          </p:cNvPr>
          <p:cNvSpPr txBox="1"/>
          <p:nvPr/>
        </p:nvSpPr>
        <p:spPr>
          <a:xfrm>
            <a:off x="513347" y="1411705"/>
            <a:ext cx="8596668" cy="5262979"/>
          </a:xfrm>
          <a:prstGeom prst="rect">
            <a:avLst/>
          </a:prstGeom>
          <a:noFill/>
        </p:spPr>
        <p:txBody>
          <a:bodyPr wrap="square" rtlCol="0">
            <a:spAutoFit/>
          </a:bodyPr>
          <a:lstStyle/>
          <a:p>
            <a:r>
              <a:rPr lang="en-GB" sz="2800" b="0" i="0" dirty="0">
                <a:effectLst/>
                <a:latin typeface="Comic Sans MS" panose="030F0702030302020204" pitchFamily="66" charset="0"/>
              </a:rPr>
              <a:t>Explain how the chemical structure of fats affects their physical state.  (4 marks)</a:t>
            </a:r>
          </a:p>
          <a:p>
            <a:endParaRPr lang="en-GB" sz="2800" dirty="0">
              <a:latin typeface="Comic Sans MS" panose="030F0702030302020204" pitchFamily="66" charset="0"/>
            </a:endParaRPr>
          </a:p>
          <a:p>
            <a:r>
              <a:rPr lang="en-GB" sz="2800" b="0" i="0" dirty="0">
                <a:effectLst/>
                <a:latin typeface="Comic Sans MS" panose="030F0702030302020204" pitchFamily="66" charset="0"/>
              </a:rPr>
              <a:t>Describe the process of shortening.  (4 marks)</a:t>
            </a:r>
          </a:p>
          <a:p>
            <a:r>
              <a:rPr lang="en-GB" sz="2800" b="0" i="0" dirty="0">
                <a:effectLst/>
                <a:latin typeface="Comic Sans MS" panose="030F0702030302020204" pitchFamily="66" charset="0"/>
              </a:rPr>
              <a:t>Name one kind of pastry which uses shortening.   (1 mark)</a:t>
            </a:r>
          </a:p>
          <a:p>
            <a:endParaRPr lang="en-GB" sz="2800" dirty="0">
              <a:latin typeface="Comic Sans MS" panose="030F0702030302020204" pitchFamily="66" charset="0"/>
            </a:endParaRPr>
          </a:p>
          <a:p>
            <a:r>
              <a:rPr lang="en-GB" sz="2800" b="0" i="0" dirty="0">
                <a:effectLst/>
                <a:latin typeface="Comic Sans MS" panose="030F0702030302020204" pitchFamily="66" charset="0"/>
              </a:rPr>
              <a:t>The cook prepared two kinds of pastry: one was made with plain flour and lard, and the other was made with plain flour and butter. State which one of the pastries will be crumblier and explain why.(2 marks)</a:t>
            </a:r>
            <a:endParaRPr lang="en-GB" sz="2800" dirty="0">
              <a:latin typeface="Comic Sans MS" panose="030F0702030302020204" pitchFamily="66" charset="0"/>
            </a:endParaRPr>
          </a:p>
        </p:txBody>
      </p:sp>
    </p:spTree>
    <p:extLst>
      <p:ext uri="{BB962C8B-B14F-4D97-AF65-F5344CB8AC3E}">
        <p14:creationId xmlns:p14="http://schemas.microsoft.com/office/powerpoint/2010/main" val="116907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950E3-1094-47E0-A7EE-D4418DDF0794}"/>
              </a:ext>
            </a:extLst>
          </p:cNvPr>
          <p:cNvSpPr>
            <a:spLocks noGrp="1"/>
          </p:cNvSpPr>
          <p:nvPr>
            <p:ph type="title"/>
          </p:nvPr>
        </p:nvSpPr>
        <p:spPr>
          <a:xfrm>
            <a:off x="677334" y="368969"/>
            <a:ext cx="8596668" cy="1320800"/>
          </a:xfrm>
        </p:spPr>
        <p:txBody>
          <a:bodyPr/>
          <a:lstStyle/>
          <a:p>
            <a:r>
              <a:rPr lang="en-GB" dirty="0">
                <a:latin typeface="Comic Sans MS" panose="030F0702030302020204" pitchFamily="66" charset="0"/>
              </a:rPr>
              <a:t>Mark Scheme</a:t>
            </a:r>
          </a:p>
        </p:txBody>
      </p:sp>
      <p:pic>
        <p:nvPicPr>
          <p:cNvPr id="5" name="Picture 4">
            <a:extLst>
              <a:ext uri="{FF2B5EF4-FFF2-40B4-BE49-F238E27FC236}">
                <a16:creationId xmlns:a16="http://schemas.microsoft.com/office/drawing/2014/main" id="{B3925192-EA8B-4574-84A5-98B7EAA1799A}"/>
              </a:ext>
            </a:extLst>
          </p:cNvPr>
          <p:cNvPicPr>
            <a:picLocks noChangeAspect="1"/>
          </p:cNvPicPr>
          <p:nvPr/>
        </p:nvPicPr>
        <p:blipFill>
          <a:blip r:embed="rId2"/>
          <a:stretch>
            <a:fillRect/>
          </a:stretch>
        </p:blipFill>
        <p:spPr>
          <a:xfrm>
            <a:off x="677334" y="1270000"/>
            <a:ext cx="8755424" cy="5461637"/>
          </a:xfrm>
          <a:prstGeom prst="rect">
            <a:avLst/>
          </a:prstGeom>
        </p:spPr>
      </p:pic>
    </p:spTree>
    <p:extLst>
      <p:ext uri="{BB962C8B-B14F-4D97-AF65-F5344CB8AC3E}">
        <p14:creationId xmlns:p14="http://schemas.microsoft.com/office/powerpoint/2010/main" val="3792298008"/>
      </p:ext>
    </p:extLst>
  </p:cSld>
  <p:clrMapOvr>
    <a:masterClrMapping/>
  </p:clrMapOvr>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147561AB51DF428788596ACB76AD16" ma:contentTypeVersion="" ma:contentTypeDescription="Create a new document." ma:contentTypeScope="" ma:versionID="fd2bf89815a3d08e1333e865a571437c">
  <xsd:schema xmlns:xsd="http://www.w3.org/2001/XMLSchema" xmlns:xs="http://www.w3.org/2001/XMLSchema" xmlns:p="http://schemas.microsoft.com/office/2006/metadata/properties" xmlns:ns2="82762546-134f-435b-a3d8-01776a5e047b" xmlns:ns3="67fdbd2b-1973-427c-bffa-6d718ee9b636" xmlns:ns4="3c6552ff-e203-492b-9a4a-86c2b1ce869f" targetNamespace="http://schemas.microsoft.com/office/2006/metadata/properties" ma:root="true" ma:fieldsID="00672294dec573198491a2eeb19b4524" ns2:_="" ns3:_="" ns4:_="">
    <xsd:import namespace="82762546-134f-435b-a3d8-01776a5e047b"/>
    <xsd:import namespace="67fdbd2b-1973-427c-bffa-6d718ee9b636"/>
    <xsd:import namespace="3c6552ff-e203-492b-9a4a-86c2b1ce86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62546-134f-435b-a3d8-01776a5e0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fdbd2b-1973-427c-bffa-6d718ee9b6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6552ff-e203-492b-9a4a-86c2b1ce869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9F64BCF-503F-4F2E-86A0-989497ECA44D}" ma:internalName="TaxCatchAll" ma:showField="CatchAllData" ma:web="{67fdbd2b-1973-427c-bffa-6d718ee9b6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762546-134f-435b-a3d8-01776a5e047b">
      <Terms xmlns="http://schemas.microsoft.com/office/infopath/2007/PartnerControls"/>
    </lcf76f155ced4ddcb4097134ff3c332f>
    <TaxCatchAll xmlns="3c6552ff-e203-492b-9a4a-86c2b1ce869f" xsi:nil="true"/>
  </documentManagement>
</p:properties>
</file>

<file path=customXml/itemProps1.xml><?xml version="1.0" encoding="utf-8"?>
<ds:datastoreItem xmlns:ds="http://schemas.openxmlformats.org/officeDocument/2006/customXml" ds:itemID="{774DBEE8-3730-4FB4-8897-8AC007659A8D}"/>
</file>

<file path=customXml/itemProps2.xml><?xml version="1.0" encoding="utf-8"?>
<ds:datastoreItem xmlns:ds="http://schemas.openxmlformats.org/officeDocument/2006/customXml" ds:itemID="{9BDDCDA9-DB7D-451C-974E-2CDED40A41F0}"/>
</file>

<file path=customXml/itemProps3.xml><?xml version="1.0" encoding="utf-8"?>
<ds:datastoreItem xmlns:ds="http://schemas.openxmlformats.org/officeDocument/2006/customXml" ds:itemID="{67989945-94BA-4218-A377-553F75092786}"/>
</file>

<file path=docProps/app.xml><?xml version="1.0" encoding="utf-8"?>
<Properties xmlns="http://schemas.openxmlformats.org/officeDocument/2006/extended-properties" xmlns:vt="http://schemas.openxmlformats.org/officeDocument/2006/docPropsVTypes">
  <Template>Facet</Template>
  <TotalTime>64</TotalTime>
  <Words>643</Words>
  <Application>Microsoft Office PowerPoint</Application>
  <PresentationFormat>Widescreen</PresentationFormat>
  <Paragraphs>46</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Comic Sans MS</vt:lpstr>
      <vt:lpstr>exo_2light</vt:lpstr>
      <vt:lpstr>Trebuchet MS</vt:lpstr>
      <vt:lpstr>Wingdings 3</vt:lpstr>
      <vt:lpstr>Facet</vt:lpstr>
      <vt:lpstr>Starter:</vt:lpstr>
      <vt:lpstr>Starter- write out the following missing gap exercise</vt:lpstr>
      <vt:lpstr>Revision- Food Science- Fats and Oils</vt:lpstr>
      <vt:lpstr>In depth look- Shortening</vt:lpstr>
      <vt:lpstr>In depth look- Aeration</vt:lpstr>
      <vt:lpstr>In depth look- Plasticity</vt:lpstr>
      <vt:lpstr>In depth look- Emulsification</vt:lpstr>
      <vt:lpstr>Plenary- Exam question</vt:lpstr>
      <vt:lpstr>Mark Scheme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dc:title>
  <dc:creator>Nichola Power</dc:creator>
  <cp:lastModifiedBy>Davis, Sophie</cp:lastModifiedBy>
  <cp:revision>16</cp:revision>
  <dcterms:created xsi:type="dcterms:W3CDTF">2021-11-13T14:07:16Z</dcterms:created>
  <dcterms:modified xsi:type="dcterms:W3CDTF">2024-12-02T08:23:14Z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0x01010002147561AB51DF428788596ACB76AD16</vt:lpwstr>
  </property>
</Properties>
</file>