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1" r:id="rId4"/>
    <p:sldId id="265" r:id="rId5"/>
    <p:sldId id="263" r:id="rId6"/>
    <p:sldId id="271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26" y="-19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38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17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1718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176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441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929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19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9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16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03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2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6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03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10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6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6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09C96-B92E-4EB5-8B60-AF1D6FB5E44E}" type="datetimeFigureOut">
              <a:rPr lang="en-GB" smtClean="0"/>
              <a:t>13/03/2024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3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8BC35-336A-4226-8759-BFD38878B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Starter: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D9C27-AD4F-43F8-8E0B-731659D5F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2127"/>
            <a:ext cx="9619191" cy="50933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Identify </a:t>
            </a:r>
            <a:r>
              <a:rPr lang="en-GB" sz="2400" b="1" dirty="0">
                <a:latin typeface="Comic Sans MS" panose="030F0702030302020204" pitchFamily="66" charset="0"/>
              </a:rPr>
              <a:t>two </a:t>
            </a:r>
            <a:r>
              <a:rPr lang="en-GB" sz="2400" dirty="0">
                <a:latin typeface="Comic Sans MS" panose="030F0702030302020204" pitchFamily="66" charset="0"/>
              </a:rPr>
              <a:t>methods of controlling enzymatic action in foods [2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Define ‘high-risk’ food [1 mark]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Provide </a:t>
            </a:r>
            <a:r>
              <a:rPr lang="en-GB" sz="2400" b="1" dirty="0">
                <a:latin typeface="Comic Sans MS" panose="030F0702030302020204" pitchFamily="66" charset="0"/>
              </a:rPr>
              <a:t>three</a:t>
            </a:r>
            <a:r>
              <a:rPr lang="en-GB" sz="2400" dirty="0">
                <a:latin typeface="Comic Sans MS" panose="030F0702030302020204" pitchFamily="66" charset="0"/>
              </a:rPr>
              <a:t> examples of high-risk foods [3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Explain how bacteria work in the production of yoghurt [2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Identify </a:t>
            </a:r>
            <a:r>
              <a:rPr lang="en-GB" sz="2400" b="1" dirty="0">
                <a:latin typeface="Comic Sans MS" panose="030F0702030302020204" pitchFamily="66" charset="0"/>
              </a:rPr>
              <a:t>one</a:t>
            </a:r>
            <a:r>
              <a:rPr lang="en-GB" sz="2400" dirty="0">
                <a:latin typeface="Comic Sans MS" panose="030F0702030302020204" pitchFamily="66" charset="0"/>
              </a:rPr>
              <a:t> product, other than bread, which is made with the use of yeast. [1 mark]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3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3851-865A-48D2-9192-5E42C978C3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75" y="2404534"/>
            <a:ext cx="8942972" cy="1646302"/>
          </a:xfrm>
        </p:spPr>
        <p:txBody>
          <a:bodyPr>
            <a:no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Revision-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Food Safety- 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Micro-</a:t>
            </a:r>
            <a:r>
              <a:rPr lang="en-GB" dirty="0" err="1">
                <a:latin typeface="Comic Sans MS" panose="030F0702030302020204" pitchFamily="66" charset="0"/>
              </a:rPr>
              <a:t>oganisms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F7FA4-451A-4E24-A909-E33A29EC9C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Learning Objectives: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Recall information about Food Safety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Address any misconceptions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Apply knowledge to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88739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8182E-F82B-4839-A094-C96854B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38" y="376990"/>
            <a:ext cx="9589613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In depth look- Food Spoilage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BB33A-1DCB-4034-892F-69C327561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239" y="1411706"/>
            <a:ext cx="7705202" cy="50693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Comic Sans MS" panose="030F0702030302020204" pitchFamily="66" charset="0"/>
              </a:rPr>
              <a:t>Definition- 		Enzymic browning- is when enzymes in food 						react with oxygen in 	the 	air to cause the food 					to turn brown.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Yeast action- 		Yeast can grow both aerobic and anaerobically. 					They prefer acidic,  sweet foods. Yeast 							FERMENTS sugars and produces alcohol and 						carbon dioxide.</a:t>
            </a:r>
          </a:p>
          <a:p>
            <a:pPr>
              <a:lnSpc>
                <a:spcPct val="150000"/>
              </a:lnSpc>
            </a:pPr>
            <a:r>
              <a:rPr lang="en-GB" sz="1800" dirty="0">
                <a:latin typeface="Comic Sans MS" panose="030F0702030302020204" pitchFamily="66" charset="0"/>
              </a:rPr>
              <a:t>Mould growth- 	Mould like </a:t>
            </a:r>
            <a:r>
              <a:rPr lang="en-GB" sz="1800" b="1" dirty="0">
                <a:latin typeface="Comic Sans MS" panose="030F0702030302020204" pitchFamily="66" charset="0"/>
              </a:rPr>
              <a:t>moist</a:t>
            </a:r>
            <a:r>
              <a:rPr lang="en-GB" sz="1800" dirty="0">
                <a:latin typeface="Comic Sans MS" panose="030F0702030302020204" pitchFamily="66" charset="0"/>
              </a:rPr>
              <a:t> and </a:t>
            </a:r>
            <a:r>
              <a:rPr lang="en-GB" sz="1800" b="1" dirty="0">
                <a:latin typeface="Comic Sans MS" panose="030F0702030302020204" pitchFamily="66" charset="0"/>
              </a:rPr>
              <a:t>warm</a:t>
            </a:r>
            <a:r>
              <a:rPr lang="en-GB" sz="1800" dirty="0">
                <a:latin typeface="Comic Sans MS" panose="030F0702030302020204" pitchFamily="66" charset="0"/>
              </a:rPr>
              <a:t> conditions, but can 						grow at low 	temperatures if  given time. </a:t>
            </a:r>
            <a:r>
              <a:rPr lang="en-GB" dirty="0">
                <a:latin typeface="Comic Sans MS" panose="030F0702030302020204" pitchFamily="66" charset="0"/>
              </a:rPr>
              <a:t>When 					mould grows on food, it extracts the nutrients- 					this is why you should throw it away.</a:t>
            </a:r>
          </a:p>
          <a:p>
            <a:pPr>
              <a:lnSpc>
                <a:spcPct val="150000"/>
              </a:lnSpc>
            </a:pP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AutoShape 2" descr="FOOD SPOILAGE - Microbiology Cla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https://microbiologyclass.com/wp-content/uploads/2020/06/spoiled-food-1-488x38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895" y="2133600"/>
            <a:ext cx="4021120" cy="31394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90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8182E-F82B-4839-A094-C96854B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38" y="376990"/>
            <a:ext cx="9589613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In depth look- Micro-organisms in food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BB33A-1DCB-4034-892F-69C327561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59" y="1516648"/>
            <a:ext cx="8929865" cy="50693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Yeast-	Biological raising agent (in bread), ferments grapes and hops into wine and beer.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Moulds- Improve flavour and colour (cheese). Ripen surface of sausages (salami)- extends shelf life. Soy sauce – ferments to make MSG.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Bacteria- cheese and yoghurt (lacto </a:t>
            </a:r>
            <a:r>
              <a:rPr lang="en-GB" sz="2000" dirty="0" err="1">
                <a:latin typeface="Comic Sans MS" panose="030F0702030302020204" pitchFamily="66" charset="0"/>
              </a:rPr>
              <a:t>bacillius</a:t>
            </a:r>
            <a:r>
              <a:rPr lang="en-GB" sz="2000" dirty="0">
                <a:latin typeface="Comic Sans MS" panose="030F0702030302020204" pitchFamily="66" charset="0"/>
              </a:rPr>
              <a:t>- turns lactose into lactic acid). Lactic acid DENATURES and COAGULATES protein in milk= thickened.</a:t>
            </a:r>
          </a:p>
        </p:txBody>
      </p:sp>
    </p:spTree>
    <p:extLst>
      <p:ext uri="{BB962C8B-B14F-4D97-AF65-F5344CB8AC3E}">
        <p14:creationId xmlns:p14="http://schemas.microsoft.com/office/powerpoint/2010/main" val="341769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5DA3-7F30-4EAE-A205-CED63BC4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66" y="352926"/>
            <a:ext cx="8596668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Plenary- Exam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B714A6-0C50-46B0-A693-11664DB6FBCE}"/>
              </a:ext>
            </a:extLst>
          </p:cNvPr>
          <p:cNvSpPr txBox="1"/>
          <p:nvPr/>
        </p:nvSpPr>
        <p:spPr>
          <a:xfrm>
            <a:off x="513347" y="1411705"/>
            <a:ext cx="85966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i="0" dirty="0">
                <a:effectLst/>
                <a:latin typeface="Comic Sans MS" panose="030F0702030302020204" pitchFamily="66" charset="0"/>
              </a:rPr>
              <a:t>Identify one sign of spoilage caused by:</a:t>
            </a:r>
          </a:p>
          <a:p>
            <a:pPr marL="514350" indent="-514350">
              <a:buAutoNum type="alphaLcParenR"/>
            </a:pPr>
            <a:r>
              <a:rPr lang="en-GB" sz="2800" dirty="0">
                <a:latin typeface="Comic Sans MS" panose="030F0702030302020204" pitchFamily="66" charset="0"/>
              </a:rPr>
              <a:t>Enzymatic action</a:t>
            </a:r>
          </a:p>
          <a:p>
            <a:pPr marL="514350" indent="-514350">
              <a:buAutoNum type="alphaLcParenR"/>
            </a:pPr>
            <a:r>
              <a:rPr lang="en-GB" sz="2800" dirty="0">
                <a:latin typeface="Comic Sans MS" panose="030F0702030302020204" pitchFamily="66" charset="0"/>
              </a:rPr>
              <a:t>Mould growth</a:t>
            </a:r>
          </a:p>
          <a:p>
            <a:pPr marL="514350" indent="-514350">
              <a:buAutoNum type="alphaLcParenR"/>
            </a:pPr>
            <a:r>
              <a:rPr lang="en-GB" sz="2800" dirty="0">
                <a:latin typeface="Comic Sans MS" panose="030F0702030302020204" pitchFamily="66" charset="0"/>
              </a:rPr>
              <a:t>Yeast action									[3 marks]</a:t>
            </a:r>
          </a:p>
          <a:p>
            <a:pPr marL="514350" indent="-514350">
              <a:buAutoNum type="alphaL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Explain why yeast is useful in the production of bread. [4 marks]</a:t>
            </a:r>
          </a:p>
        </p:txBody>
      </p:sp>
    </p:spTree>
    <p:extLst>
      <p:ext uri="{BB962C8B-B14F-4D97-AF65-F5344CB8AC3E}">
        <p14:creationId xmlns:p14="http://schemas.microsoft.com/office/powerpoint/2010/main" val="1169078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5DA3-7F30-4EAE-A205-CED63BC4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66" y="352926"/>
            <a:ext cx="8596668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Plenary- Exam question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4" y="1346200"/>
            <a:ext cx="11384513" cy="4607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62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950E3-1094-47E0-A7EE-D4418DDF0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8969"/>
            <a:ext cx="8596668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Mark Scheme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239520"/>
            <a:ext cx="11525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783840"/>
            <a:ext cx="11525250" cy="1511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4508500"/>
            <a:ext cx="11177058" cy="1363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2980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E7496787-1B8E-4330-8482-5FD490CEE913}"/>
</file>

<file path=customXml/itemProps2.xml><?xml version="1.0" encoding="utf-8"?>
<ds:datastoreItem xmlns:ds="http://schemas.openxmlformats.org/officeDocument/2006/customXml" ds:itemID="{23FAD528-50EF-4BE2-AB19-AE8BF53F8465}"/>
</file>

<file path=customXml/itemProps3.xml><?xml version="1.0" encoding="utf-8"?>
<ds:datastoreItem xmlns:ds="http://schemas.openxmlformats.org/officeDocument/2006/customXml" ds:itemID="{AB024B2B-B9DC-4E85-8922-033B386FA9E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120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Starter:</vt:lpstr>
      <vt:lpstr>Revision- Food Safety-  Micro-oganisms</vt:lpstr>
      <vt:lpstr>In depth look- Food Spoilage</vt:lpstr>
      <vt:lpstr>In depth look- Micro-organisms in food</vt:lpstr>
      <vt:lpstr>Plenary- Exam question</vt:lpstr>
      <vt:lpstr>Plenary- Exam question</vt:lpstr>
      <vt:lpstr>Mark Scheme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</dc:title>
  <dc:creator>Nichola Power</dc:creator>
  <cp:lastModifiedBy>N Power</cp:lastModifiedBy>
  <cp:revision>16</cp:revision>
  <dcterms:created xsi:type="dcterms:W3CDTF">2021-11-13T14:07:16Z</dcterms:created>
  <dcterms:modified xsi:type="dcterms:W3CDTF">2024-03-13T17:58:18Z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