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6" r:id="rId3"/>
    <p:sldId id="283" r:id="rId4"/>
    <p:sldId id="261" r:id="rId5"/>
    <p:sldId id="285" r:id="rId6"/>
    <p:sldId id="286" r:id="rId7"/>
    <p:sldId id="289" r:id="rId8"/>
    <p:sldId id="287" r:id="rId9"/>
    <p:sldId id="288" r:id="rId10"/>
    <p:sldId id="284" r:id="rId11"/>
    <p:sldId id="265" r:id="rId12"/>
    <p:sldId id="263" r:id="rId13"/>
    <p:sldId id="271"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snapToGrid="0">
      <p:cViewPr>
        <p:scale>
          <a:sx n="74" d="100"/>
          <a:sy n="74" d="100"/>
        </p:scale>
        <p:origin x="360" y="40"/>
      </p:cViewPr>
      <p:guideLst>
        <p:guide orient="horz" pos="2160"/>
        <p:guide pos="3840"/>
      </p:guideLst>
    </p:cSldViewPr>
  </p:slideViewPr>
  <p:notesTextViewPr>
    <p:cViewPr>
      <p:scale>
        <a:sx n="1" d="1"/>
        <a:sy n="1" d="1"/>
      </p:scale>
      <p:origin x="0" y="-58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1D684-01DB-4E01-AB64-C835DDAD56F6}" type="datetimeFigureOut">
              <a:rPr lang="en-GB" smtClean="0"/>
              <a:t>01/12/2024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956183-E6F5-4AA8-A573-8FCCC1250F9A}" type="slidenum">
              <a:rPr lang="en-GB" smtClean="0"/>
              <a:t>‹#›</a:t>
            </a:fld>
            <a:endParaRPr lang="en-GB"/>
          </a:p>
        </p:txBody>
      </p:sp>
    </p:spTree>
    <p:extLst>
      <p:ext uri="{BB962C8B-B14F-4D97-AF65-F5344CB8AC3E}">
        <p14:creationId xmlns:p14="http://schemas.microsoft.com/office/powerpoint/2010/main" val="798014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040C28"/>
                </a:solidFill>
                <a:effectLst/>
                <a:latin typeface="Google Sans"/>
              </a:rPr>
              <a:t>Campylobacter</a:t>
            </a:r>
            <a:r>
              <a:rPr lang="en-GB" b="0" i="0" dirty="0">
                <a:solidFill>
                  <a:srgbClr val="474747"/>
                </a:solidFill>
                <a:effectLst/>
                <a:latin typeface="Google Sans"/>
              </a:rPr>
              <a:t> is the most common cause of food poisoning in the UK. Although thorough cooking kills campylobacter, it is not just poorly cooked poultry such as chicken and turkey that can spread it. Splashing water from washing the meat can spread it as well.</a:t>
            </a:r>
          </a:p>
          <a:p>
            <a:endParaRPr lang="en-GB" b="0" i="0" dirty="0">
              <a:solidFill>
                <a:srgbClr val="474747"/>
              </a:solidFill>
              <a:effectLst/>
              <a:latin typeface="Google Sans"/>
            </a:endParaRPr>
          </a:p>
          <a:p>
            <a:r>
              <a:rPr lang="en-GB" b="0" i="0" dirty="0">
                <a:solidFill>
                  <a:srgbClr val="474747"/>
                </a:solidFill>
                <a:effectLst/>
                <a:latin typeface="Google Sans"/>
              </a:rPr>
              <a:t>False in the nose and skin</a:t>
            </a:r>
          </a:p>
          <a:p>
            <a:endParaRPr lang="en-GB" b="0" i="0" dirty="0">
              <a:solidFill>
                <a:srgbClr val="474747"/>
              </a:solidFill>
              <a:effectLst/>
              <a:latin typeface="Google Sans"/>
            </a:endParaRPr>
          </a:p>
          <a:p>
            <a:r>
              <a:rPr lang="en-GB" b="0" i="0" dirty="0">
                <a:solidFill>
                  <a:srgbClr val="040C28"/>
                </a:solidFill>
                <a:effectLst/>
                <a:latin typeface="Google Sans"/>
              </a:rPr>
              <a:t>Vegetables can become contaminated from the soil or from manure used as fertilizer</a:t>
            </a:r>
            <a:r>
              <a:rPr lang="en-GB" b="0" i="0" dirty="0">
                <a:solidFill>
                  <a:srgbClr val="474747"/>
                </a:solidFill>
                <a:effectLst/>
                <a:latin typeface="Google Sans"/>
              </a:rPr>
              <a:t>. </a:t>
            </a:r>
            <a:r>
              <a:rPr lang="en-GB" b="0" i="0">
                <a:solidFill>
                  <a:srgbClr val="474747"/>
                </a:solidFill>
                <a:effectLst/>
                <a:latin typeface="Google Sans"/>
              </a:rPr>
              <a:t>While Listeria is killed by pasteurization and cooking, pregnant people and at-risk consumers can reduce their risk for listeriosis by eating only raw vegetables that are thoroughly washed.</a:t>
            </a:r>
            <a:endParaRPr lang="en-GB" b="0" i="0" dirty="0">
              <a:solidFill>
                <a:srgbClr val="474747"/>
              </a:solidFill>
              <a:effectLst/>
              <a:latin typeface="Google Sans"/>
            </a:endParaRPr>
          </a:p>
          <a:p>
            <a:endParaRPr lang="en-GB" b="0" i="0" dirty="0">
              <a:solidFill>
                <a:srgbClr val="474747"/>
              </a:solidFill>
              <a:effectLst/>
              <a:latin typeface="Google Sans"/>
            </a:endParaRPr>
          </a:p>
          <a:p>
            <a:endParaRPr lang="en-GB" dirty="0"/>
          </a:p>
        </p:txBody>
      </p:sp>
      <p:sp>
        <p:nvSpPr>
          <p:cNvPr id="4" name="Slide Number Placeholder 3"/>
          <p:cNvSpPr>
            <a:spLocks noGrp="1"/>
          </p:cNvSpPr>
          <p:nvPr>
            <p:ph type="sldNum" sz="quarter" idx="5"/>
          </p:nvPr>
        </p:nvSpPr>
        <p:spPr/>
        <p:txBody>
          <a:bodyPr/>
          <a:lstStyle/>
          <a:p>
            <a:fld id="{E7956183-E6F5-4AA8-A573-8FCCC1250F9A}" type="slidenum">
              <a:rPr lang="en-GB" smtClean="0"/>
              <a:t>1</a:t>
            </a:fld>
            <a:endParaRPr lang="en-GB"/>
          </a:p>
        </p:txBody>
      </p:sp>
    </p:spTree>
    <p:extLst>
      <p:ext uri="{BB962C8B-B14F-4D97-AF65-F5344CB8AC3E}">
        <p14:creationId xmlns:p14="http://schemas.microsoft.com/office/powerpoint/2010/main" val="235178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A5DD26E-50E4-4595-A460-68CFBEBDEE9B}" type="slidenum">
              <a:rPr lang="en-GB" smtClean="0"/>
              <a:pPr/>
              <a:t>3</a:t>
            </a:fld>
            <a:endParaRPr lang="en-GB"/>
          </a:p>
        </p:txBody>
      </p:sp>
    </p:spTree>
    <p:extLst>
      <p:ext uri="{BB962C8B-B14F-4D97-AF65-F5344CB8AC3E}">
        <p14:creationId xmlns:p14="http://schemas.microsoft.com/office/powerpoint/2010/main" val="4157943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High risk food- high in moisture and high in protein</a:t>
            </a:r>
          </a:p>
        </p:txBody>
      </p:sp>
      <p:sp>
        <p:nvSpPr>
          <p:cNvPr id="4" name="Slide Number Placeholder 3"/>
          <p:cNvSpPr>
            <a:spLocks noGrp="1"/>
          </p:cNvSpPr>
          <p:nvPr>
            <p:ph type="sldNum" sz="quarter" idx="5"/>
          </p:nvPr>
        </p:nvSpPr>
        <p:spPr/>
        <p:txBody>
          <a:bodyPr/>
          <a:lstStyle/>
          <a:p>
            <a:fld id="{E7956183-E6F5-4AA8-A573-8FCCC1250F9A}" type="slidenum">
              <a:rPr lang="en-GB" smtClean="0"/>
              <a:t>5</a:t>
            </a:fld>
            <a:endParaRPr lang="en-GB"/>
          </a:p>
        </p:txBody>
      </p:sp>
    </p:spTree>
    <p:extLst>
      <p:ext uri="{BB962C8B-B14F-4D97-AF65-F5344CB8AC3E}">
        <p14:creationId xmlns:p14="http://schemas.microsoft.com/office/powerpoint/2010/main" val="1834577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9338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421517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61718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2617176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71441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586929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444194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5289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5916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01/12/2024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493033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C09C96-B92E-4EB5-8B60-AF1D6FB5E44E}" type="datetimeFigureOut">
              <a:rPr lang="en-GB" smtClean="0"/>
              <a:t>01/12/2024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26723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C09C96-B92E-4EB5-8B60-AF1D6FB5E44E}" type="datetimeFigureOut">
              <a:rPr lang="en-GB" smtClean="0"/>
              <a:t>01/12/2024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616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C09C96-B92E-4EB5-8B60-AF1D6FB5E44E}" type="datetimeFigureOut">
              <a:rPr lang="en-GB" smtClean="0"/>
              <a:t>01/12/2024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95703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C09C96-B92E-4EB5-8B60-AF1D6FB5E44E}" type="datetimeFigureOut">
              <a:rPr lang="en-GB" smtClean="0"/>
              <a:t>01/12/2024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85110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01/12/2024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766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01/12/2024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860767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2C09C96-B92E-4EB5-8B60-AF1D6FB5E44E}" type="datetimeFigureOut">
              <a:rPr lang="en-GB" smtClean="0"/>
              <a:t>01/12/2024</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F3D54E-0929-46B9-82F7-20A49B710423}" type="slidenum">
              <a:rPr lang="en-GB" smtClean="0"/>
              <a:t>‹#›</a:t>
            </a:fld>
            <a:endParaRPr lang="en-GB"/>
          </a:p>
        </p:txBody>
      </p:sp>
    </p:spTree>
    <p:extLst>
      <p:ext uri="{BB962C8B-B14F-4D97-AF65-F5344CB8AC3E}">
        <p14:creationId xmlns:p14="http://schemas.microsoft.com/office/powerpoint/2010/main" val="1958394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8BC35-336A-4226-8759-BFD38878BDCF}"/>
              </a:ext>
            </a:extLst>
          </p:cNvPr>
          <p:cNvSpPr>
            <a:spLocks noGrp="1"/>
          </p:cNvSpPr>
          <p:nvPr>
            <p:ph type="title"/>
          </p:nvPr>
        </p:nvSpPr>
        <p:spPr>
          <a:xfrm>
            <a:off x="636694" y="223520"/>
            <a:ext cx="8596668" cy="1320800"/>
          </a:xfrm>
        </p:spPr>
        <p:txBody>
          <a:bodyPr/>
          <a:lstStyle/>
          <a:p>
            <a:pPr>
              <a:lnSpc>
                <a:spcPct val="150000"/>
              </a:lnSpc>
            </a:pPr>
            <a:r>
              <a:rPr lang="en-GB" dirty="0">
                <a:latin typeface="Comic Sans MS" panose="030F0702030302020204" pitchFamily="66" charset="0"/>
              </a:rPr>
              <a:t>Starter:</a:t>
            </a:r>
          </a:p>
        </p:txBody>
      </p:sp>
      <p:sp>
        <p:nvSpPr>
          <p:cNvPr id="3" name="Content Placeholder 2">
            <a:extLst>
              <a:ext uri="{FF2B5EF4-FFF2-40B4-BE49-F238E27FC236}">
                <a16:creationId xmlns:a16="http://schemas.microsoft.com/office/drawing/2014/main" id="{7B3D9C27-AD4F-43F8-8E0B-731659D5F6D3}"/>
              </a:ext>
            </a:extLst>
          </p:cNvPr>
          <p:cNvSpPr>
            <a:spLocks noGrp="1"/>
          </p:cNvSpPr>
          <p:nvPr>
            <p:ph idx="1"/>
          </p:nvPr>
        </p:nvSpPr>
        <p:spPr>
          <a:xfrm>
            <a:off x="677334" y="1239521"/>
            <a:ext cx="9619191" cy="5425974"/>
          </a:xfrm>
        </p:spPr>
        <p:txBody>
          <a:bodyPr>
            <a:normAutofit lnSpcReduction="10000"/>
          </a:bodyPr>
          <a:lstStyle/>
          <a:p>
            <a:pPr marL="514350" indent="-514350">
              <a:lnSpc>
                <a:spcPct val="150000"/>
              </a:lnSpc>
              <a:buAutoNum type="arabicPeriod"/>
            </a:pPr>
            <a:r>
              <a:rPr lang="en-GB" sz="2400" dirty="0">
                <a:latin typeface="Comic Sans MS" panose="030F0702030302020204" pitchFamily="66" charset="0"/>
              </a:rPr>
              <a:t>What type of bacterium is responsible for the most cases of food poisoning in the UK? [1 mark]</a:t>
            </a:r>
          </a:p>
          <a:p>
            <a:pPr marL="514350" indent="-514350">
              <a:lnSpc>
                <a:spcPct val="150000"/>
              </a:lnSpc>
              <a:buAutoNum type="arabicPeriod"/>
            </a:pPr>
            <a:r>
              <a:rPr lang="en-GB" sz="2400" dirty="0">
                <a:latin typeface="Comic Sans MS" panose="030F0702030302020204" pitchFamily="66" charset="0"/>
              </a:rPr>
              <a:t>Staphylococcus aureus is only found in faeces. True/False. [1 mark]</a:t>
            </a:r>
          </a:p>
          <a:p>
            <a:pPr marL="514350" indent="-514350">
              <a:lnSpc>
                <a:spcPct val="150000"/>
              </a:lnSpc>
              <a:buAutoNum type="arabicPeriod"/>
            </a:pPr>
            <a:r>
              <a:rPr lang="en-GB" sz="2400" dirty="0">
                <a:latin typeface="Comic Sans MS" panose="030F0702030302020204" pitchFamily="66" charset="0"/>
              </a:rPr>
              <a:t>Listeria is often found in soil and, therefore, eating raw vegetables might increase the risk of food poisoning. True/False. [1 mark]</a:t>
            </a:r>
          </a:p>
          <a:p>
            <a:pPr marL="514350" indent="-514350">
              <a:lnSpc>
                <a:spcPct val="150000"/>
              </a:lnSpc>
              <a:buAutoNum type="arabicPeriod"/>
            </a:pPr>
            <a:r>
              <a:rPr lang="en-GB" sz="2400" dirty="0">
                <a:latin typeface="Comic Sans MS" panose="030F0702030302020204" pitchFamily="66" charset="0"/>
              </a:rPr>
              <a:t>Definite the term cross- contamination. [1 mark]</a:t>
            </a:r>
          </a:p>
          <a:p>
            <a:pPr marL="514350" indent="-514350">
              <a:lnSpc>
                <a:spcPct val="150000"/>
              </a:lnSpc>
              <a:buAutoNum type="arabicPeriod"/>
            </a:pPr>
            <a:r>
              <a:rPr lang="en-GB" sz="2400" dirty="0">
                <a:latin typeface="Comic Sans MS" panose="030F0702030302020204" pitchFamily="66" charset="0"/>
              </a:rPr>
              <a:t>List </a:t>
            </a:r>
            <a:r>
              <a:rPr lang="en-GB" sz="2400" b="1" dirty="0">
                <a:latin typeface="Comic Sans MS" panose="030F0702030302020204" pitchFamily="66" charset="0"/>
              </a:rPr>
              <a:t>three</a:t>
            </a:r>
            <a:r>
              <a:rPr lang="en-GB" sz="2400" dirty="0">
                <a:latin typeface="Comic Sans MS" panose="030F0702030302020204" pitchFamily="66" charset="0"/>
              </a:rPr>
              <a:t> symptoms of food poisoning. [3 marks]</a:t>
            </a:r>
          </a:p>
          <a:p>
            <a:pPr marL="514350" indent="-514350">
              <a:lnSpc>
                <a:spcPct val="150000"/>
              </a:lnSpc>
              <a:buAutoNum type="arabicPeriod"/>
            </a:pPr>
            <a:endParaRPr lang="en-GB" sz="2400" dirty="0">
              <a:latin typeface="Comic Sans MS" panose="030F0702030302020204" pitchFamily="66" charset="0"/>
            </a:endParaRPr>
          </a:p>
        </p:txBody>
      </p:sp>
    </p:spTree>
    <p:extLst>
      <p:ext uri="{BB962C8B-B14F-4D97-AF65-F5344CB8AC3E}">
        <p14:creationId xmlns:p14="http://schemas.microsoft.com/office/powerpoint/2010/main" val="3567437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8182E-F82B-4839-A094-C96854B24F6E}"/>
              </a:ext>
            </a:extLst>
          </p:cNvPr>
          <p:cNvSpPr>
            <a:spLocks noGrp="1"/>
          </p:cNvSpPr>
          <p:nvPr>
            <p:ph type="title"/>
          </p:nvPr>
        </p:nvSpPr>
        <p:spPr>
          <a:xfrm>
            <a:off x="260238" y="376990"/>
            <a:ext cx="9589613" cy="1320800"/>
          </a:xfrm>
        </p:spPr>
        <p:txBody>
          <a:bodyPr/>
          <a:lstStyle/>
          <a:p>
            <a:r>
              <a:rPr lang="en-GB" dirty="0">
                <a:latin typeface="Comic Sans MS" panose="030F0702030302020204" pitchFamily="66" charset="0"/>
              </a:rPr>
              <a:t>In depth look- Sources</a:t>
            </a:r>
          </a:p>
        </p:txBody>
      </p:sp>
      <p:sp>
        <p:nvSpPr>
          <p:cNvPr id="3" name="Content Placeholder 2">
            <a:extLst>
              <a:ext uri="{FF2B5EF4-FFF2-40B4-BE49-F238E27FC236}">
                <a16:creationId xmlns:a16="http://schemas.microsoft.com/office/drawing/2014/main" id="{3F9BB33A-1DCB-4034-892F-69C327561C9D}"/>
              </a:ext>
            </a:extLst>
          </p:cNvPr>
          <p:cNvSpPr>
            <a:spLocks noGrp="1"/>
          </p:cNvSpPr>
          <p:nvPr>
            <p:ph idx="1"/>
          </p:nvPr>
        </p:nvSpPr>
        <p:spPr>
          <a:xfrm>
            <a:off x="260238" y="1411706"/>
            <a:ext cx="9249521" cy="5069304"/>
          </a:xfrm>
        </p:spPr>
        <p:txBody>
          <a:bodyPr>
            <a:normAutofit/>
          </a:bodyPr>
          <a:lstStyle/>
          <a:p>
            <a:pPr>
              <a:lnSpc>
                <a:spcPct val="150000"/>
              </a:lnSpc>
            </a:pPr>
            <a:r>
              <a:rPr lang="en-GB" sz="1800" dirty="0">
                <a:latin typeface="Comic Sans MS" panose="030F0702030302020204" pitchFamily="66" charset="0"/>
              </a:rPr>
              <a:t>Raw food contamination- 	many different types of bacteria lives in the intestine 							of animals. When an animal is slaughtered, bacteria 							can get onto the meat.                                                     							</a:t>
            </a:r>
            <a:r>
              <a:rPr lang="en-GB" sz="1800">
                <a:latin typeface="Comic Sans MS" panose="030F0702030302020204" pitchFamily="66" charset="0"/>
              </a:rPr>
              <a:t>Raw </a:t>
            </a:r>
            <a:r>
              <a:rPr lang="en-GB" sz="1800" dirty="0">
                <a:latin typeface="Comic Sans MS" panose="030F0702030302020204" pitchFamily="66" charset="0"/>
              </a:rPr>
              <a:t>eggs may have bacteria on the inside and </a:t>
            </a:r>
            <a:r>
              <a:rPr lang="en-GB" sz="1800">
                <a:latin typeface="Comic Sans MS" panose="030F0702030302020204" pitchFamily="66" charset="0"/>
              </a:rPr>
              <a:t>outside 							of </a:t>
            </a:r>
            <a:r>
              <a:rPr lang="en-GB" sz="1800" dirty="0">
                <a:latin typeface="Comic Sans MS" panose="030F0702030302020204" pitchFamily="66" charset="0"/>
              </a:rPr>
              <a:t>their shells, as well </a:t>
            </a:r>
            <a:r>
              <a:rPr lang="en-GB" sz="1800">
                <a:latin typeface="Comic Sans MS" panose="030F0702030302020204" pitchFamily="66" charset="0"/>
              </a:rPr>
              <a:t>as shellfish.</a:t>
            </a:r>
            <a:endParaRPr lang="en-GB" sz="1800" dirty="0">
              <a:latin typeface="Comic Sans MS" panose="030F0702030302020204" pitchFamily="66" charset="0"/>
            </a:endParaRPr>
          </a:p>
          <a:p>
            <a:pPr marL="0" indent="0">
              <a:lnSpc>
                <a:spcPct val="150000"/>
              </a:lnSpc>
              <a:buNone/>
            </a:pPr>
            <a:endParaRPr lang="en-GB" sz="1800" dirty="0">
              <a:latin typeface="Comic Sans MS" panose="030F0702030302020204" pitchFamily="66" charset="0"/>
            </a:endParaRPr>
          </a:p>
        </p:txBody>
      </p:sp>
      <p:sp>
        <p:nvSpPr>
          <p:cNvPr id="4" name="AutoShape 2" descr="FOOD SPOILAGE - Microbiology Clas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6890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8182E-F82B-4839-A094-C96854B24F6E}"/>
              </a:ext>
            </a:extLst>
          </p:cNvPr>
          <p:cNvSpPr>
            <a:spLocks noGrp="1"/>
          </p:cNvSpPr>
          <p:nvPr>
            <p:ph type="title"/>
          </p:nvPr>
        </p:nvSpPr>
        <p:spPr>
          <a:xfrm>
            <a:off x="260238" y="376990"/>
            <a:ext cx="9589613" cy="1320800"/>
          </a:xfrm>
        </p:spPr>
        <p:txBody>
          <a:bodyPr/>
          <a:lstStyle/>
          <a:p>
            <a:r>
              <a:rPr lang="en-GB" dirty="0">
                <a:latin typeface="Comic Sans MS" panose="030F0702030302020204" pitchFamily="66" charset="0"/>
              </a:rPr>
              <a:t>In depth look- Micro-organisms in food</a:t>
            </a:r>
          </a:p>
        </p:txBody>
      </p:sp>
      <p:sp>
        <p:nvSpPr>
          <p:cNvPr id="3" name="Content Placeholder 2">
            <a:extLst>
              <a:ext uri="{FF2B5EF4-FFF2-40B4-BE49-F238E27FC236}">
                <a16:creationId xmlns:a16="http://schemas.microsoft.com/office/drawing/2014/main" id="{3F9BB33A-1DCB-4034-892F-69C327561C9D}"/>
              </a:ext>
            </a:extLst>
          </p:cNvPr>
          <p:cNvSpPr>
            <a:spLocks noGrp="1"/>
          </p:cNvSpPr>
          <p:nvPr>
            <p:ph idx="1"/>
          </p:nvPr>
        </p:nvSpPr>
        <p:spPr>
          <a:xfrm>
            <a:off x="261759" y="1516648"/>
            <a:ext cx="8929865" cy="5069304"/>
          </a:xfrm>
        </p:spPr>
        <p:txBody>
          <a:bodyPr>
            <a:normAutofit/>
          </a:bodyPr>
          <a:lstStyle/>
          <a:p>
            <a:pPr>
              <a:lnSpc>
                <a:spcPct val="150000"/>
              </a:lnSpc>
            </a:pPr>
            <a:r>
              <a:rPr lang="en-GB" sz="2000" dirty="0">
                <a:latin typeface="Comic Sans MS" panose="030F0702030302020204" pitchFamily="66" charset="0"/>
              </a:rPr>
              <a:t>Yeast-	Biological raising agent (in bread), ferments grapes and hops into wine and beer.</a:t>
            </a:r>
          </a:p>
          <a:p>
            <a:pPr>
              <a:lnSpc>
                <a:spcPct val="150000"/>
              </a:lnSpc>
            </a:pPr>
            <a:r>
              <a:rPr lang="en-GB" sz="2000" dirty="0">
                <a:latin typeface="Comic Sans MS" panose="030F0702030302020204" pitchFamily="66" charset="0"/>
              </a:rPr>
              <a:t>Moulds- Improve flavour and colour (cheese). Ripen surface of sausages (salami)- extends shelf life. Soy sauce – ferments to make MSG.</a:t>
            </a:r>
          </a:p>
          <a:p>
            <a:pPr>
              <a:lnSpc>
                <a:spcPct val="150000"/>
              </a:lnSpc>
            </a:pPr>
            <a:r>
              <a:rPr lang="en-GB" sz="2000" dirty="0">
                <a:latin typeface="Comic Sans MS" panose="030F0702030302020204" pitchFamily="66" charset="0"/>
              </a:rPr>
              <a:t>Bacteria- cheese and yoghurt (lacto </a:t>
            </a:r>
            <a:r>
              <a:rPr lang="en-GB" sz="2000" dirty="0" err="1">
                <a:latin typeface="Comic Sans MS" panose="030F0702030302020204" pitchFamily="66" charset="0"/>
              </a:rPr>
              <a:t>bacillius</a:t>
            </a:r>
            <a:r>
              <a:rPr lang="en-GB" sz="2000" dirty="0">
                <a:latin typeface="Comic Sans MS" panose="030F0702030302020204" pitchFamily="66" charset="0"/>
              </a:rPr>
              <a:t>- turns lactose into lactic acid). Lactic acid DENATURES and COAGULATES protein in milk= thickened.</a:t>
            </a:r>
          </a:p>
        </p:txBody>
      </p:sp>
    </p:spTree>
    <p:extLst>
      <p:ext uri="{BB962C8B-B14F-4D97-AF65-F5344CB8AC3E}">
        <p14:creationId xmlns:p14="http://schemas.microsoft.com/office/powerpoint/2010/main" val="3417698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05DA3-7F30-4EAE-A205-CED63BC4CF2C}"/>
              </a:ext>
            </a:extLst>
          </p:cNvPr>
          <p:cNvSpPr>
            <a:spLocks noGrp="1"/>
          </p:cNvSpPr>
          <p:nvPr>
            <p:ph type="title"/>
          </p:nvPr>
        </p:nvSpPr>
        <p:spPr>
          <a:xfrm>
            <a:off x="308366" y="352926"/>
            <a:ext cx="8596668" cy="1320800"/>
          </a:xfrm>
        </p:spPr>
        <p:txBody>
          <a:bodyPr/>
          <a:lstStyle/>
          <a:p>
            <a:r>
              <a:rPr lang="en-GB" dirty="0">
                <a:latin typeface="Comic Sans MS" panose="030F0702030302020204" pitchFamily="66" charset="0"/>
              </a:rPr>
              <a:t>Plenary- Exam question</a:t>
            </a:r>
          </a:p>
        </p:txBody>
      </p:sp>
      <p:sp>
        <p:nvSpPr>
          <p:cNvPr id="3" name="TextBox 2">
            <a:extLst>
              <a:ext uri="{FF2B5EF4-FFF2-40B4-BE49-F238E27FC236}">
                <a16:creationId xmlns:a16="http://schemas.microsoft.com/office/drawing/2014/main" id="{57B714A6-0C50-46B0-A693-11664DB6FBCE}"/>
              </a:ext>
            </a:extLst>
          </p:cNvPr>
          <p:cNvSpPr txBox="1"/>
          <p:nvPr/>
        </p:nvSpPr>
        <p:spPr>
          <a:xfrm>
            <a:off x="513347" y="1411705"/>
            <a:ext cx="8596668" cy="3108543"/>
          </a:xfrm>
          <a:prstGeom prst="rect">
            <a:avLst/>
          </a:prstGeom>
          <a:noFill/>
        </p:spPr>
        <p:txBody>
          <a:bodyPr wrap="square" rtlCol="0">
            <a:spAutoFit/>
          </a:bodyPr>
          <a:lstStyle/>
          <a:p>
            <a:r>
              <a:rPr lang="en-GB" sz="2800" b="0" i="0" dirty="0">
                <a:effectLst/>
                <a:latin typeface="Comic Sans MS" panose="030F0702030302020204" pitchFamily="66" charset="0"/>
              </a:rPr>
              <a:t>Identify one sign of spoilage caused by:</a:t>
            </a:r>
          </a:p>
          <a:p>
            <a:pPr marL="514350" indent="-514350">
              <a:buAutoNum type="alphaLcParenR"/>
            </a:pPr>
            <a:r>
              <a:rPr lang="en-GB" sz="2800" dirty="0">
                <a:latin typeface="Comic Sans MS" panose="030F0702030302020204" pitchFamily="66" charset="0"/>
              </a:rPr>
              <a:t>Enzymatic action</a:t>
            </a:r>
          </a:p>
          <a:p>
            <a:pPr marL="514350" indent="-514350">
              <a:buAutoNum type="alphaLcParenR"/>
            </a:pPr>
            <a:r>
              <a:rPr lang="en-GB" sz="2800" dirty="0">
                <a:latin typeface="Comic Sans MS" panose="030F0702030302020204" pitchFamily="66" charset="0"/>
              </a:rPr>
              <a:t>Mould growth</a:t>
            </a:r>
          </a:p>
          <a:p>
            <a:pPr marL="514350" indent="-514350">
              <a:buAutoNum type="alphaLcParenR"/>
            </a:pPr>
            <a:r>
              <a:rPr lang="en-GB" sz="2800" dirty="0">
                <a:latin typeface="Comic Sans MS" panose="030F0702030302020204" pitchFamily="66" charset="0"/>
              </a:rPr>
              <a:t>Yeast action									[3 marks]</a:t>
            </a:r>
          </a:p>
          <a:p>
            <a:pPr marL="514350" indent="-514350">
              <a:buAutoNum type="alphaLcParenR"/>
            </a:pPr>
            <a:endParaRPr lang="en-GB" sz="2800" dirty="0">
              <a:latin typeface="Comic Sans MS" panose="030F0702030302020204" pitchFamily="66" charset="0"/>
            </a:endParaRPr>
          </a:p>
          <a:p>
            <a:r>
              <a:rPr lang="en-GB" sz="2800" dirty="0">
                <a:latin typeface="Comic Sans MS" panose="030F0702030302020204" pitchFamily="66" charset="0"/>
              </a:rPr>
              <a:t>Explain why yeast is useful in the production of bread. [4 marks]</a:t>
            </a:r>
          </a:p>
        </p:txBody>
      </p:sp>
    </p:spTree>
    <p:extLst>
      <p:ext uri="{BB962C8B-B14F-4D97-AF65-F5344CB8AC3E}">
        <p14:creationId xmlns:p14="http://schemas.microsoft.com/office/powerpoint/2010/main" val="1169078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05DA3-7F30-4EAE-A205-CED63BC4CF2C}"/>
              </a:ext>
            </a:extLst>
          </p:cNvPr>
          <p:cNvSpPr>
            <a:spLocks noGrp="1"/>
          </p:cNvSpPr>
          <p:nvPr>
            <p:ph type="title"/>
          </p:nvPr>
        </p:nvSpPr>
        <p:spPr>
          <a:xfrm>
            <a:off x="308366" y="352926"/>
            <a:ext cx="8596668" cy="1320800"/>
          </a:xfrm>
        </p:spPr>
        <p:txBody>
          <a:bodyPr/>
          <a:lstStyle/>
          <a:p>
            <a:r>
              <a:rPr lang="en-GB" dirty="0">
                <a:latin typeface="Comic Sans MS" panose="030F0702030302020204" pitchFamily="66" charset="0"/>
              </a:rPr>
              <a:t>Plenary- Exam question</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674" y="1346200"/>
            <a:ext cx="11384513" cy="4607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12622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950E3-1094-47E0-A7EE-D4418DDF0794}"/>
              </a:ext>
            </a:extLst>
          </p:cNvPr>
          <p:cNvSpPr>
            <a:spLocks noGrp="1"/>
          </p:cNvSpPr>
          <p:nvPr>
            <p:ph type="title"/>
          </p:nvPr>
        </p:nvSpPr>
        <p:spPr>
          <a:xfrm>
            <a:off x="677334" y="368969"/>
            <a:ext cx="8596668" cy="1320800"/>
          </a:xfrm>
        </p:spPr>
        <p:txBody>
          <a:bodyPr/>
          <a:lstStyle/>
          <a:p>
            <a:r>
              <a:rPr lang="en-GB" dirty="0">
                <a:latin typeface="Comic Sans MS" panose="030F0702030302020204" pitchFamily="66" charset="0"/>
              </a:rPr>
              <a:t>Mark Scheme</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239520"/>
            <a:ext cx="1152525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75" y="2783840"/>
            <a:ext cx="11525250" cy="1511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5" y="4508500"/>
            <a:ext cx="11177058" cy="13639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9229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A3851-865A-48D2-9192-5E42C978C3B1}"/>
              </a:ext>
            </a:extLst>
          </p:cNvPr>
          <p:cNvSpPr>
            <a:spLocks noGrp="1"/>
          </p:cNvSpPr>
          <p:nvPr>
            <p:ph type="ctrTitle"/>
          </p:nvPr>
        </p:nvSpPr>
        <p:spPr>
          <a:xfrm>
            <a:off x="714375" y="2404534"/>
            <a:ext cx="8942972" cy="1646302"/>
          </a:xfrm>
        </p:spPr>
        <p:txBody>
          <a:bodyPr>
            <a:noAutofit/>
          </a:bodyPr>
          <a:lstStyle/>
          <a:p>
            <a:r>
              <a:rPr lang="en-GB" dirty="0">
                <a:latin typeface="Comic Sans MS" panose="030F0702030302020204" pitchFamily="66" charset="0"/>
              </a:rPr>
              <a:t>Revision-</a:t>
            </a:r>
            <a:br>
              <a:rPr lang="en-GB" dirty="0">
                <a:latin typeface="Comic Sans MS" panose="030F0702030302020204" pitchFamily="66" charset="0"/>
              </a:rPr>
            </a:br>
            <a:r>
              <a:rPr lang="en-GB" dirty="0">
                <a:latin typeface="Comic Sans MS" panose="030F0702030302020204" pitchFamily="66" charset="0"/>
              </a:rPr>
              <a:t>Food Safety- </a:t>
            </a:r>
            <a:br>
              <a:rPr lang="en-GB" dirty="0">
                <a:latin typeface="Comic Sans MS" panose="030F0702030302020204" pitchFamily="66" charset="0"/>
              </a:rPr>
            </a:br>
            <a:r>
              <a:rPr lang="en-GB" dirty="0">
                <a:latin typeface="Comic Sans MS" panose="030F0702030302020204" pitchFamily="66" charset="0"/>
              </a:rPr>
              <a:t>Bacterial Contamination</a:t>
            </a:r>
          </a:p>
        </p:txBody>
      </p:sp>
      <p:sp>
        <p:nvSpPr>
          <p:cNvPr id="3" name="Subtitle 2">
            <a:extLst>
              <a:ext uri="{FF2B5EF4-FFF2-40B4-BE49-F238E27FC236}">
                <a16:creationId xmlns:a16="http://schemas.microsoft.com/office/drawing/2014/main" id="{9BBF7FA4-451A-4E24-A909-E33A29EC9CF1}"/>
              </a:ext>
            </a:extLst>
          </p:cNvPr>
          <p:cNvSpPr>
            <a:spLocks noGrp="1"/>
          </p:cNvSpPr>
          <p:nvPr>
            <p:ph type="subTitle" idx="1"/>
          </p:nvPr>
        </p:nvSpPr>
        <p:spPr/>
        <p:txBody>
          <a:bodyPr>
            <a:normAutofit fontScale="92500" lnSpcReduction="10000"/>
          </a:bodyPr>
          <a:lstStyle/>
          <a:p>
            <a:r>
              <a:rPr lang="en-GB" sz="1200" dirty="0">
                <a:latin typeface="Comic Sans MS" panose="030F0702030302020204" pitchFamily="66" charset="0"/>
              </a:rPr>
              <a:t>Learning Objectives:</a:t>
            </a:r>
          </a:p>
          <a:p>
            <a:r>
              <a:rPr lang="en-GB" sz="1200" dirty="0">
                <a:latin typeface="Comic Sans MS" panose="030F0702030302020204" pitchFamily="66" charset="0"/>
              </a:rPr>
              <a:t>Recall information about Bacterial Contamination</a:t>
            </a:r>
          </a:p>
          <a:p>
            <a:r>
              <a:rPr lang="en-GB" sz="1200" dirty="0">
                <a:latin typeface="Comic Sans MS" panose="030F0702030302020204" pitchFamily="66" charset="0"/>
              </a:rPr>
              <a:t>Address any misconceptions</a:t>
            </a:r>
          </a:p>
          <a:p>
            <a:r>
              <a:rPr lang="en-GB" sz="1200" dirty="0">
                <a:latin typeface="Comic Sans MS" panose="030F0702030302020204" pitchFamily="66" charset="0"/>
              </a:rPr>
              <a:t>Apply knowledge to exam questions</a:t>
            </a:r>
          </a:p>
        </p:txBody>
      </p:sp>
    </p:spTree>
    <p:extLst>
      <p:ext uri="{BB962C8B-B14F-4D97-AF65-F5344CB8AC3E}">
        <p14:creationId xmlns:p14="http://schemas.microsoft.com/office/powerpoint/2010/main" val="887399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680" y="405575"/>
            <a:ext cx="5001768" cy="1371600"/>
          </a:xfrm>
        </p:spPr>
        <p:txBody>
          <a:bodyPr vert="horz" lIns="91440" tIns="45720" rIns="91440" bIns="45720" rtlCol="0" anchor="ctr">
            <a:normAutofit/>
          </a:bodyPr>
          <a:lstStyle/>
          <a:p>
            <a:r>
              <a:rPr lang="en-US" sz="2000" u="sng" dirty="0">
                <a:latin typeface="Dreaming Outloud Pro" panose="03050502040302030504" pitchFamily="66" charset="0"/>
                <a:cs typeface="Dreaming Outloud Pro" panose="03050502040302030504" pitchFamily="66" charset="0"/>
              </a:rPr>
              <a:t>Bacterial growth</a:t>
            </a:r>
            <a:br>
              <a:rPr lang="en-US" sz="2000" dirty="0">
                <a:latin typeface="Dreaming Outloud Pro" panose="03050502040302030504" pitchFamily="66" charset="0"/>
                <a:cs typeface="Dreaming Outloud Pro" panose="03050502040302030504" pitchFamily="66" charset="0"/>
              </a:rPr>
            </a:br>
            <a:br>
              <a:rPr lang="en-US" sz="2000" dirty="0">
                <a:latin typeface="Dreaming Outloud Pro" panose="03050502040302030504" pitchFamily="66" charset="0"/>
                <a:cs typeface="Dreaming Outloud Pro" panose="03050502040302030504" pitchFamily="66" charset="0"/>
              </a:rPr>
            </a:br>
            <a:endParaRPr lang="en-US" sz="2000" dirty="0">
              <a:latin typeface="Dreaming Outloud Pro" panose="03050502040302030504" pitchFamily="66" charset="0"/>
              <a:cs typeface="Dreaming Outloud Pro" panose="03050502040302030504" pitchFamily="66" charset="0"/>
            </a:endParaRPr>
          </a:p>
        </p:txBody>
      </p:sp>
      <p:pic>
        <p:nvPicPr>
          <p:cNvPr id="3074" name="Picture 2" descr="What Temperature Kills Bacteria in Food? | ADL Associates (Warwick) Ltd">
            <a:extLst>
              <a:ext uri="{FF2B5EF4-FFF2-40B4-BE49-F238E27FC236}">
                <a16:creationId xmlns:a16="http://schemas.microsoft.com/office/drawing/2014/main" id="{EC1DFA0A-1621-91A6-181F-E5B5C484EEE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18082" y="2091094"/>
            <a:ext cx="5184203" cy="464601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A group of cartoon monsters&#10;&#10;Description automatically generated">
            <a:extLst>
              <a:ext uri="{FF2B5EF4-FFF2-40B4-BE49-F238E27FC236}">
                <a16:creationId xmlns:a16="http://schemas.microsoft.com/office/drawing/2014/main" id="{9C98EC06-CFB4-4625-9944-EA4FC7A394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4496" y="704192"/>
            <a:ext cx="3901082" cy="2501959"/>
          </a:xfrm>
          <a:prstGeom prst="rect">
            <a:avLst/>
          </a:prstGeom>
        </p:spPr>
      </p:pic>
    </p:spTree>
    <p:extLst>
      <p:ext uri="{BB962C8B-B14F-4D97-AF65-F5344CB8AC3E}">
        <p14:creationId xmlns:p14="http://schemas.microsoft.com/office/powerpoint/2010/main" val="255110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8182E-F82B-4839-A094-C96854B24F6E}"/>
              </a:ext>
            </a:extLst>
          </p:cNvPr>
          <p:cNvSpPr>
            <a:spLocks noGrp="1"/>
          </p:cNvSpPr>
          <p:nvPr>
            <p:ph type="title"/>
          </p:nvPr>
        </p:nvSpPr>
        <p:spPr>
          <a:xfrm>
            <a:off x="260238" y="376990"/>
            <a:ext cx="9589613" cy="1320800"/>
          </a:xfrm>
        </p:spPr>
        <p:txBody>
          <a:bodyPr/>
          <a:lstStyle/>
          <a:p>
            <a:r>
              <a:rPr lang="en-GB" dirty="0">
                <a:latin typeface="Comic Sans MS" panose="030F0702030302020204" pitchFamily="66" charset="0"/>
              </a:rPr>
              <a:t>In depth look- preparing food</a:t>
            </a:r>
          </a:p>
        </p:txBody>
      </p:sp>
      <p:sp>
        <p:nvSpPr>
          <p:cNvPr id="3" name="Content Placeholder 2">
            <a:extLst>
              <a:ext uri="{FF2B5EF4-FFF2-40B4-BE49-F238E27FC236}">
                <a16:creationId xmlns:a16="http://schemas.microsoft.com/office/drawing/2014/main" id="{3F9BB33A-1DCB-4034-892F-69C327561C9D}"/>
              </a:ext>
            </a:extLst>
          </p:cNvPr>
          <p:cNvSpPr>
            <a:spLocks noGrp="1"/>
          </p:cNvSpPr>
          <p:nvPr>
            <p:ph idx="1"/>
          </p:nvPr>
        </p:nvSpPr>
        <p:spPr>
          <a:xfrm>
            <a:off x="260238" y="1411706"/>
            <a:ext cx="9249521" cy="5069304"/>
          </a:xfrm>
        </p:spPr>
        <p:txBody>
          <a:bodyPr>
            <a:normAutofit/>
          </a:bodyPr>
          <a:lstStyle/>
          <a:p>
            <a:pPr marL="0" indent="0" algn="l" fontAlgn="base">
              <a:buNone/>
            </a:pPr>
            <a:r>
              <a:rPr lang="en-GB" b="1" i="0" dirty="0">
                <a:solidFill>
                  <a:srgbClr val="141414"/>
                </a:solidFill>
                <a:effectLst/>
                <a:latin typeface="ReithSans"/>
              </a:rPr>
              <a:t>Preparing</a:t>
            </a:r>
          </a:p>
          <a:p>
            <a:pPr algn="l" fontAlgn="base">
              <a:buFont typeface="Wingdings" panose="05000000000000000000" pitchFamily="2" charset="2"/>
              <a:buChar char="§"/>
            </a:pPr>
            <a:r>
              <a:rPr lang="en-GB" b="1" i="0" dirty="0">
                <a:solidFill>
                  <a:srgbClr val="141414"/>
                </a:solidFill>
                <a:effectLst/>
                <a:latin typeface="inherit"/>
              </a:rPr>
              <a:t>Avoid cross contamination</a:t>
            </a:r>
            <a:r>
              <a:rPr lang="en-GB" b="0" i="0" dirty="0">
                <a:solidFill>
                  <a:srgbClr val="141414"/>
                </a:solidFill>
                <a:effectLst/>
                <a:latin typeface="ReithSans"/>
              </a:rPr>
              <a:t> – chopping boards should be coloured coded so that raw meat is never cut on the same board as fruit and vegetables. Utensils should be washed after being in contact with raw meat to avoid cross-contamination.</a:t>
            </a:r>
          </a:p>
          <a:p>
            <a:pPr algn="l" fontAlgn="base">
              <a:buFont typeface="Wingdings" panose="05000000000000000000" pitchFamily="2" charset="2"/>
              <a:buChar char="§"/>
            </a:pPr>
            <a:r>
              <a:rPr lang="en-GB" b="1" i="0" dirty="0">
                <a:solidFill>
                  <a:srgbClr val="141414"/>
                </a:solidFill>
                <a:effectLst/>
                <a:latin typeface="inherit"/>
              </a:rPr>
              <a:t>Wash fruit and vegetables</a:t>
            </a:r>
            <a:r>
              <a:rPr lang="en-GB" b="0" i="0" dirty="0">
                <a:solidFill>
                  <a:srgbClr val="141414"/>
                </a:solidFill>
                <a:effectLst/>
                <a:latin typeface="ReithSans"/>
              </a:rPr>
              <a:t> – all fruit and vegetables (especially root vegetables that may have excess soil) should be thoroughly washed to prevent the risk of spreading harmful bacteria such as E. coli.</a:t>
            </a:r>
          </a:p>
          <a:p>
            <a:pPr algn="l" fontAlgn="base">
              <a:buFont typeface="Wingdings" panose="05000000000000000000" pitchFamily="2" charset="2"/>
              <a:buChar char="§"/>
            </a:pPr>
            <a:r>
              <a:rPr lang="en-GB" b="1" i="0" dirty="0">
                <a:solidFill>
                  <a:srgbClr val="141414"/>
                </a:solidFill>
                <a:effectLst/>
                <a:latin typeface="inherit"/>
              </a:rPr>
              <a:t>Take care when defrosting foods</a:t>
            </a:r>
            <a:r>
              <a:rPr lang="en-GB" b="0" i="0" dirty="0">
                <a:solidFill>
                  <a:srgbClr val="141414"/>
                </a:solidFill>
                <a:effectLst/>
                <a:latin typeface="ReithSans"/>
              </a:rPr>
              <a:t> – ideally, plan ahead and leave enough time to defrost food. Safe thawing should be done in small amounts in the fridge. Ensure meat and poultry are defrosted on the bottom shelf. If meat is thawed in the microwave, cook it immediately. Foods should be thoroughly defrosted before being cooked.</a:t>
            </a:r>
          </a:p>
          <a:p>
            <a:pPr algn="l" fontAlgn="base">
              <a:buFont typeface="Wingdings" panose="05000000000000000000" pitchFamily="2" charset="2"/>
              <a:buChar char="§"/>
            </a:pPr>
            <a:r>
              <a:rPr lang="en-GB" b="1" i="0" dirty="0">
                <a:solidFill>
                  <a:srgbClr val="141414"/>
                </a:solidFill>
                <a:effectLst/>
                <a:latin typeface="inherit"/>
              </a:rPr>
              <a:t>Keep work surfaces clean</a:t>
            </a:r>
            <a:r>
              <a:rPr lang="en-GB" b="0" i="0" dirty="0">
                <a:solidFill>
                  <a:srgbClr val="141414"/>
                </a:solidFill>
                <a:effectLst/>
                <a:latin typeface="ReithSans"/>
              </a:rPr>
              <a:t> – it is important for food safety that all worktops are kept clean and free of bacteria. Use a clean cloth and anti-bacterial sprays. Ensure any surfaces are wiped clear of cleaning residue before preparing food.</a:t>
            </a:r>
          </a:p>
          <a:p>
            <a:pPr marL="0" indent="0">
              <a:lnSpc>
                <a:spcPct val="150000"/>
              </a:lnSpc>
              <a:buNone/>
            </a:pPr>
            <a:endParaRPr lang="en-GB" sz="1800" dirty="0">
              <a:latin typeface="Comic Sans MS" panose="030F0702030302020204" pitchFamily="66" charset="0"/>
            </a:endParaRPr>
          </a:p>
        </p:txBody>
      </p:sp>
      <p:sp>
        <p:nvSpPr>
          <p:cNvPr id="4" name="AutoShape 2" descr="FOOD SPOILAGE - Microbiology Clas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637906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8182E-F82B-4839-A094-C96854B24F6E}"/>
              </a:ext>
            </a:extLst>
          </p:cNvPr>
          <p:cNvSpPr>
            <a:spLocks noGrp="1"/>
          </p:cNvSpPr>
          <p:nvPr>
            <p:ph type="title"/>
          </p:nvPr>
        </p:nvSpPr>
        <p:spPr>
          <a:xfrm>
            <a:off x="260238" y="376990"/>
            <a:ext cx="9589613" cy="1320800"/>
          </a:xfrm>
        </p:spPr>
        <p:txBody>
          <a:bodyPr/>
          <a:lstStyle/>
          <a:p>
            <a:r>
              <a:rPr lang="en-GB" dirty="0">
                <a:latin typeface="Comic Sans MS" panose="030F0702030302020204" pitchFamily="66" charset="0"/>
              </a:rPr>
              <a:t>In depth look- cooking and serving food</a:t>
            </a:r>
          </a:p>
        </p:txBody>
      </p:sp>
      <p:sp>
        <p:nvSpPr>
          <p:cNvPr id="3" name="Content Placeholder 2">
            <a:extLst>
              <a:ext uri="{FF2B5EF4-FFF2-40B4-BE49-F238E27FC236}">
                <a16:creationId xmlns:a16="http://schemas.microsoft.com/office/drawing/2014/main" id="{3F9BB33A-1DCB-4034-892F-69C327561C9D}"/>
              </a:ext>
            </a:extLst>
          </p:cNvPr>
          <p:cNvSpPr>
            <a:spLocks noGrp="1"/>
          </p:cNvSpPr>
          <p:nvPr>
            <p:ph idx="1"/>
          </p:nvPr>
        </p:nvSpPr>
        <p:spPr>
          <a:xfrm>
            <a:off x="260238" y="1411706"/>
            <a:ext cx="9249521" cy="5069304"/>
          </a:xfrm>
        </p:spPr>
        <p:txBody>
          <a:bodyPr>
            <a:normAutofit lnSpcReduction="10000"/>
          </a:bodyPr>
          <a:lstStyle/>
          <a:p>
            <a:pPr marL="0" indent="0" algn="l" fontAlgn="base">
              <a:buNone/>
            </a:pPr>
            <a:r>
              <a:rPr lang="en-GB" b="1" i="0" dirty="0">
                <a:solidFill>
                  <a:srgbClr val="141414"/>
                </a:solidFill>
                <a:effectLst/>
                <a:latin typeface="ReithSans"/>
              </a:rPr>
              <a:t>Cooking</a:t>
            </a:r>
          </a:p>
          <a:p>
            <a:pPr fontAlgn="base"/>
            <a:r>
              <a:rPr lang="en-GB" b="1" i="0" dirty="0">
                <a:solidFill>
                  <a:srgbClr val="141414"/>
                </a:solidFill>
                <a:effectLst/>
                <a:latin typeface="inherit"/>
              </a:rPr>
              <a:t>Temperature control when cooking food</a:t>
            </a:r>
            <a:r>
              <a:rPr lang="en-GB" b="0" i="0" dirty="0">
                <a:solidFill>
                  <a:srgbClr val="141414"/>
                </a:solidFill>
                <a:effectLst/>
                <a:latin typeface="ReithSans"/>
              </a:rPr>
              <a:t> – all foods should be cooked for the correct amount of time and temperature. A </a:t>
            </a:r>
            <a:r>
              <a:rPr lang="en-GB" b="1" i="0" dirty="0">
                <a:solidFill>
                  <a:srgbClr val="141414"/>
                </a:solidFill>
                <a:effectLst/>
                <a:latin typeface="inherit"/>
              </a:rPr>
              <a:t>food thermometer</a:t>
            </a:r>
            <a:r>
              <a:rPr lang="en-GB" b="0" i="0" dirty="0">
                <a:solidFill>
                  <a:srgbClr val="141414"/>
                </a:solidFill>
                <a:effectLst/>
                <a:latin typeface="ReithSans"/>
              </a:rPr>
              <a:t> is the only safe way to check the core temperature of a food to ensure safety - especially when cooking </a:t>
            </a:r>
            <a:r>
              <a:rPr lang="en-GB" b="1" i="0" dirty="0">
                <a:solidFill>
                  <a:srgbClr val="141414"/>
                </a:solidFill>
                <a:effectLst/>
                <a:latin typeface="inherit"/>
              </a:rPr>
              <a:t>meat, poultry</a:t>
            </a:r>
            <a:r>
              <a:rPr lang="en-GB" b="0" i="0" dirty="0">
                <a:solidFill>
                  <a:srgbClr val="141414"/>
                </a:solidFill>
                <a:effectLst/>
                <a:latin typeface="ReithSans"/>
              </a:rPr>
              <a:t> and </a:t>
            </a:r>
            <a:r>
              <a:rPr lang="en-GB" b="1" i="0" dirty="0">
                <a:solidFill>
                  <a:srgbClr val="141414"/>
                </a:solidFill>
                <a:effectLst/>
                <a:latin typeface="inherit"/>
              </a:rPr>
              <a:t>seafood</a:t>
            </a:r>
            <a:r>
              <a:rPr lang="en-GB" b="0" i="0" dirty="0">
                <a:solidFill>
                  <a:srgbClr val="141414"/>
                </a:solidFill>
                <a:effectLst/>
                <a:latin typeface="ReithSans"/>
              </a:rPr>
              <a:t>. The core temperature of a food should reach </a:t>
            </a:r>
            <a:r>
              <a:rPr lang="en-GB" b="1" i="0" dirty="0">
                <a:solidFill>
                  <a:srgbClr val="141414"/>
                </a:solidFill>
                <a:effectLst/>
                <a:latin typeface="inherit"/>
              </a:rPr>
              <a:t>75°C</a:t>
            </a:r>
            <a:r>
              <a:rPr lang="en-GB" b="0" i="0" dirty="0">
                <a:solidFill>
                  <a:srgbClr val="141414"/>
                </a:solidFill>
                <a:effectLst/>
                <a:latin typeface="ReithSans"/>
              </a:rPr>
              <a:t> instantaneously. The equivalent – for example</a:t>
            </a:r>
            <a:r>
              <a:rPr lang="en-GB" b="1" i="0" dirty="0">
                <a:solidFill>
                  <a:srgbClr val="141414"/>
                </a:solidFill>
                <a:effectLst/>
                <a:latin typeface="inherit"/>
              </a:rPr>
              <a:t> 70°C</a:t>
            </a:r>
            <a:r>
              <a:rPr lang="en-GB" b="0" i="0" dirty="0">
                <a:solidFill>
                  <a:srgbClr val="141414"/>
                </a:solidFill>
                <a:effectLst/>
                <a:latin typeface="ReithSans"/>
              </a:rPr>
              <a:t> for two minutes – is acceptable.</a:t>
            </a:r>
          </a:p>
          <a:p>
            <a:pPr fontAlgn="base"/>
            <a:r>
              <a:rPr lang="en-GB" b="1" i="0" dirty="0">
                <a:solidFill>
                  <a:srgbClr val="141414"/>
                </a:solidFill>
                <a:effectLst/>
                <a:latin typeface="inherit"/>
              </a:rPr>
              <a:t>Follow label instructions </a:t>
            </a:r>
            <a:r>
              <a:rPr lang="en-GB" b="0" i="0" dirty="0">
                <a:solidFill>
                  <a:srgbClr val="141414"/>
                </a:solidFill>
                <a:effectLst/>
                <a:latin typeface="ReithSans"/>
              </a:rPr>
              <a:t>– when cooking food it is important to follow the cooking instructions displayed on the label. This is especially important for foods cooked in the microwave as stirring and standing times are vital to ensure the core of the food has reached the required temperature.</a:t>
            </a:r>
          </a:p>
          <a:p>
            <a:pPr marL="0" indent="0" algn="l" fontAlgn="base">
              <a:buNone/>
            </a:pPr>
            <a:r>
              <a:rPr lang="en-GB" b="1" i="0" dirty="0">
                <a:solidFill>
                  <a:srgbClr val="141414"/>
                </a:solidFill>
                <a:effectLst/>
                <a:latin typeface="inherit"/>
              </a:rPr>
              <a:t>Serving and reheating</a:t>
            </a:r>
          </a:p>
          <a:p>
            <a:pPr fontAlgn="base"/>
            <a:r>
              <a:rPr lang="en-GB" b="1" i="0" dirty="0">
                <a:solidFill>
                  <a:srgbClr val="141414"/>
                </a:solidFill>
                <a:effectLst/>
                <a:latin typeface="inherit"/>
              </a:rPr>
              <a:t>Serving cooked foods</a:t>
            </a:r>
            <a:r>
              <a:rPr lang="en-GB" b="0" i="0" dirty="0">
                <a:solidFill>
                  <a:srgbClr val="141414"/>
                </a:solidFill>
                <a:effectLst/>
                <a:latin typeface="ReithSans"/>
              </a:rPr>
              <a:t> – when a food is cooked it must be kept at </a:t>
            </a:r>
            <a:r>
              <a:rPr lang="en-GB" b="1" i="0" dirty="0">
                <a:solidFill>
                  <a:srgbClr val="141414"/>
                </a:solidFill>
                <a:effectLst/>
                <a:latin typeface="inherit"/>
              </a:rPr>
              <a:t>63°C</a:t>
            </a:r>
            <a:r>
              <a:rPr lang="en-GB" b="0" i="0" dirty="0">
                <a:solidFill>
                  <a:srgbClr val="141414"/>
                </a:solidFill>
                <a:effectLst/>
                <a:latin typeface="ReithSans"/>
              </a:rPr>
              <a:t> and covered until it is ready to eat.</a:t>
            </a:r>
          </a:p>
          <a:p>
            <a:pPr fontAlgn="base"/>
            <a:r>
              <a:rPr lang="en-GB" b="1" i="0" dirty="0">
                <a:solidFill>
                  <a:srgbClr val="141414"/>
                </a:solidFill>
                <a:effectLst/>
                <a:latin typeface="inherit"/>
              </a:rPr>
              <a:t>Reheating foods</a:t>
            </a:r>
            <a:r>
              <a:rPr lang="en-GB" b="0" i="0" dirty="0">
                <a:solidFill>
                  <a:srgbClr val="141414"/>
                </a:solidFill>
                <a:effectLst/>
                <a:latin typeface="ReithSans"/>
              </a:rPr>
              <a:t> – When reheating a food, it should reach a core temperature of </a:t>
            </a:r>
            <a:r>
              <a:rPr lang="en-GB" b="1" i="0" dirty="0">
                <a:solidFill>
                  <a:srgbClr val="141414"/>
                </a:solidFill>
                <a:effectLst/>
                <a:latin typeface="inherit"/>
              </a:rPr>
              <a:t>70°C</a:t>
            </a:r>
            <a:r>
              <a:rPr lang="en-GB" b="0" i="0" dirty="0">
                <a:solidFill>
                  <a:srgbClr val="141414"/>
                </a:solidFill>
                <a:effectLst/>
                <a:latin typeface="ReithSans"/>
              </a:rPr>
              <a:t> for two minutes. A food should not be reheated more than once. </a:t>
            </a:r>
            <a:r>
              <a:rPr lang="en-GB" b="0" i="0" dirty="0">
                <a:solidFill>
                  <a:srgbClr val="FF0000"/>
                </a:solidFill>
                <a:effectLst/>
                <a:latin typeface="ReithSans"/>
              </a:rPr>
              <a:t>HIGH RISK FOODS </a:t>
            </a:r>
            <a:r>
              <a:rPr lang="en-GB" b="0" i="0" dirty="0">
                <a:solidFill>
                  <a:srgbClr val="141414"/>
                </a:solidFill>
                <a:effectLst/>
                <a:latin typeface="ReithSans"/>
              </a:rPr>
              <a:t>should be reheated once and until piping hot.</a:t>
            </a:r>
          </a:p>
          <a:p>
            <a:pPr marL="0" indent="0">
              <a:lnSpc>
                <a:spcPct val="150000"/>
              </a:lnSpc>
              <a:buNone/>
            </a:pPr>
            <a:endParaRPr lang="en-GB" sz="1800" dirty="0">
              <a:latin typeface="Comic Sans MS" panose="030F0702030302020204" pitchFamily="66" charset="0"/>
            </a:endParaRPr>
          </a:p>
        </p:txBody>
      </p:sp>
      <p:sp>
        <p:nvSpPr>
          <p:cNvPr id="4" name="AutoShape 2" descr="FOOD SPOILAGE - Microbiology Clas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920360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F811AA4-8F42-F47F-7BFA-47900FF4CC84}"/>
              </a:ext>
            </a:extLst>
          </p:cNvPr>
          <p:cNvPicPr>
            <a:picLocks noChangeAspect="1"/>
          </p:cNvPicPr>
          <p:nvPr/>
        </p:nvPicPr>
        <p:blipFill>
          <a:blip r:embed="rId2"/>
          <a:stretch>
            <a:fillRect/>
          </a:stretch>
        </p:blipFill>
        <p:spPr>
          <a:xfrm>
            <a:off x="1953999" y="0"/>
            <a:ext cx="8284002" cy="6858000"/>
          </a:xfrm>
          <a:prstGeom prst="rect">
            <a:avLst/>
          </a:prstGeom>
        </p:spPr>
      </p:pic>
    </p:spTree>
    <p:extLst>
      <p:ext uri="{BB962C8B-B14F-4D97-AF65-F5344CB8AC3E}">
        <p14:creationId xmlns:p14="http://schemas.microsoft.com/office/powerpoint/2010/main" val="1997990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05FC97F-889B-7E36-81DF-01F6A94B07AE}"/>
              </a:ext>
            </a:extLst>
          </p:cNvPr>
          <p:cNvPicPr>
            <a:picLocks noGrp="1" noChangeAspect="1"/>
          </p:cNvPicPr>
          <p:nvPr>
            <p:ph idx="1"/>
          </p:nvPr>
        </p:nvPicPr>
        <p:blipFill>
          <a:blip r:embed="rId2"/>
          <a:stretch>
            <a:fillRect/>
          </a:stretch>
        </p:blipFill>
        <p:spPr>
          <a:xfrm>
            <a:off x="1802921" y="152452"/>
            <a:ext cx="4732560" cy="5889574"/>
          </a:xfrm>
        </p:spPr>
      </p:pic>
    </p:spTree>
    <p:extLst>
      <p:ext uri="{BB962C8B-B14F-4D97-AF65-F5344CB8AC3E}">
        <p14:creationId xmlns:p14="http://schemas.microsoft.com/office/powerpoint/2010/main" val="2002360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653186C-7AA9-67D4-1611-A2D7D23DCAD4}"/>
              </a:ext>
            </a:extLst>
          </p:cNvPr>
          <p:cNvPicPr>
            <a:picLocks noChangeAspect="1"/>
          </p:cNvPicPr>
          <p:nvPr/>
        </p:nvPicPr>
        <p:blipFill>
          <a:blip r:embed="rId2"/>
          <a:stretch>
            <a:fillRect/>
          </a:stretch>
        </p:blipFill>
        <p:spPr>
          <a:xfrm>
            <a:off x="2153440" y="0"/>
            <a:ext cx="7885120" cy="6858000"/>
          </a:xfrm>
          <a:prstGeom prst="rect">
            <a:avLst/>
          </a:prstGeom>
        </p:spPr>
      </p:pic>
    </p:spTree>
    <p:extLst>
      <p:ext uri="{BB962C8B-B14F-4D97-AF65-F5344CB8AC3E}">
        <p14:creationId xmlns:p14="http://schemas.microsoft.com/office/powerpoint/2010/main" val="245137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FEFC427-DF5B-CCE8-EF88-CA90ECC36484}"/>
              </a:ext>
            </a:extLst>
          </p:cNvPr>
          <p:cNvPicPr>
            <a:picLocks noChangeAspect="1"/>
          </p:cNvPicPr>
          <p:nvPr/>
        </p:nvPicPr>
        <p:blipFill>
          <a:blip r:embed="rId2"/>
          <a:stretch>
            <a:fillRect/>
          </a:stretch>
        </p:blipFill>
        <p:spPr>
          <a:xfrm>
            <a:off x="1952239" y="0"/>
            <a:ext cx="6562238" cy="6858000"/>
          </a:xfrm>
          <a:prstGeom prst="rect">
            <a:avLst/>
          </a:prstGeom>
        </p:spPr>
      </p:pic>
    </p:spTree>
    <p:extLst>
      <p:ext uri="{BB962C8B-B14F-4D97-AF65-F5344CB8AC3E}">
        <p14:creationId xmlns:p14="http://schemas.microsoft.com/office/powerpoint/2010/main" val="667329280"/>
      </p:ext>
    </p:extLst>
  </p:cSld>
  <p:clrMapOvr>
    <a:masterClrMapping/>
  </p:clrMapOvr>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784AE212-B802-475C-83CC-488E33160658}"/>
</file>

<file path=customXml/itemProps2.xml><?xml version="1.0" encoding="utf-8"?>
<ds:datastoreItem xmlns:ds="http://schemas.openxmlformats.org/officeDocument/2006/customXml" ds:itemID="{A2ADDCEF-2898-42B2-8658-306C33E36928}"/>
</file>

<file path=customXml/itemProps3.xml><?xml version="1.0" encoding="utf-8"?>
<ds:datastoreItem xmlns:ds="http://schemas.openxmlformats.org/officeDocument/2006/customXml" ds:itemID="{CD9B199E-5E23-435B-AC7F-03D0F501535A}"/>
</file>

<file path=docProps/app.xml><?xml version="1.0" encoding="utf-8"?>
<Properties xmlns="http://schemas.openxmlformats.org/officeDocument/2006/extended-properties" xmlns:vt="http://schemas.openxmlformats.org/officeDocument/2006/docPropsVTypes">
  <Template>Facet</Template>
  <TotalTime>159</TotalTime>
  <Words>829</Words>
  <Application>Microsoft Office PowerPoint</Application>
  <PresentationFormat>Widescreen</PresentationFormat>
  <Paragraphs>49</Paragraphs>
  <Slides>14</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Aptos</vt:lpstr>
      <vt:lpstr>Arial</vt:lpstr>
      <vt:lpstr>Comic Sans MS</vt:lpstr>
      <vt:lpstr>Dreaming Outloud Pro</vt:lpstr>
      <vt:lpstr>Google Sans</vt:lpstr>
      <vt:lpstr>inherit</vt:lpstr>
      <vt:lpstr>ReithSans</vt:lpstr>
      <vt:lpstr>Trebuchet MS</vt:lpstr>
      <vt:lpstr>Wingdings</vt:lpstr>
      <vt:lpstr>Wingdings 3</vt:lpstr>
      <vt:lpstr>Facet</vt:lpstr>
      <vt:lpstr>Starter:</vt:lpstr>
      <vt:lpstr>Revision- Food Safety-  Bacterial Contamination</vt:lpstr>
      <vt:lpstr>Bacterial growth  </vt:lpstr>
      <vt:lpstr>In depth look- preparing food</vt:lpstr>
      <vt:lpstr>In depth look- cooking and serving food</vt:lpstr>
      <vt:lpstr>PowerPoint Presentation</vt:lpstr>
      <vt:lpstr>PowerPoint Presentation</vt:lpstr>
      <vt:lpstr>PowerPoint Presentation</vt:lpstr>
      <vt:lpstr>PowerPoint Presentation</vt:lpstr>
      <vt:lpstr>In depth look- Sources</vt:lpstr>
      <vt:lpstr>In depth look- Micro-organisms in food</vt:lpstr>
      <vt:lpstr>Plenary- Exam question</vt:lpstr>
      <vt:lpstr>Plenary- Exam question</vt:lpstr>
      <vt:lpstr>Mark Scheme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Starter:</dc:title>
  <dc:creator>Nichola Power</dc:creator>
  <cp:lastModifiedBy>Davis, Sophie</cp:lastModifiedBy>
  <cp:revision>19</cp:revision>
  <dcterms:created xsi:type="dcterms:W3CDTF">2021-11-13T14:07:16Z</dcterms:created>
  <dcterms:modified xsi:type="dcterms:W3CDTF">2024-12-01T20:04:15Z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ies>
</file>