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</p:sldMasterIdLst>
  <p:notesMasterIdLst>
    <p:notesMasterId r:id="rId53"/>
  </p:notesMasterIdLst>
  <p:sldIdLst>
    <p:sldId id="256" r:id="rId5"/>
    <p:sldId id="325" r:id="rId6"/>
    <p:sldId id="326" r:id="rId7"/>
    <p:sldId id="338" r:id="rId8"/>
    <p:sldId id="327" r:id="rId9"/>
    <p:sldId id="328" r:id="rId10"/>
    <p:sldId id="339" r:id="rId11"/>
    <p:sldId id="257" r:id="rId12"/>
    <p:sldId id="318" r:id="rId13"/>
    <p:sldId id="270" r:id="rId14"/>
    <p:sldId id="263" r:id="rId15"/>
    <p:sldId id="280" r:id="rId16"/>
    <p:sldId id="277" r:id="rId17"/>
    <p:sldId id="324" r:id="rId18"/>
    <p:sldId id="278" r:id="rId19"/>
    <p:sldId id="258" r:id="rId20"/>
    <p:sldId id="281" r:id="rId21"/>
    <p:sldId id="262" r:id="rId22"/>
    <p:sldId id="274" r:id="rId23"/>
    <p:sldId id="275" r:id="rId24"/>
    <p:sldId id="276" r:id="rId25"/>
    <p:sldId id="323" r:id="rId26"/>
    <p:sldId id="322" r:id="rId27"/>
    <p:sldId id="265" r:id="rId28"/>
    <p:sldId id="320" r:id="rId29"/>
    <p:sldId id="299" r:id="rId30"/>
    <p:sldId id="284" r:id="rId31"/>
    <p:sldId id="314" r:id="rId32"/>
    <p:sldId id="307" r:id="rId33"/>
    <p:sldId id="308" r:id="rId34"/>
    <p:sldId id="315" r:id="rId35"/>
    <p:sldId id="311" r:id="rId36"/>
    <p:sldId id="309" r:id="rId37"/>
    <p:sldId id="316" r:id="rId38"/>
    <p:sldId id="312" r:id="rId39"/>
    <p:sldId id="310" r:id="rId40"/>
    <p:sldId id="317" r:id="rId41"/>
    <p:sldId id="313" r:id="rId42"/>
    <p:sldId id="331" r:id="rId43"/>
    <p:sldId id="260" r:id="rId44"/>
    <p:sldId id="330" r:id="rId45"/>
    <p:sldId id="332" r:id="rId46"/>
    <p:sldId id="333" r:id="rId47"/>
    <p:sldId id="334" r:id="rId48"/>
    <p:sldId id="335" r:id="rId49"/>
    <p:sldId id="336" r:id="rId50"/>
    <p:sldId id="329" r:id="rId51"/>
    <p:sldId id="337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9" d="100"/>
          <a:sy n="69" d="100"/>
        </p:scale>
        <p:origin x="54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ableStyles" Target="tableStyle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29CD2A-157B-4D03-BCDF-154358AAB22C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84056C-ED05-4E79-BFD1-4BB4832CAF4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534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8EE5C-519B-4C06-9E53-4A0F490FB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17740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33061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725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FBD94024-15BD-9A8B-4FF9-BF3510EDB6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924A9D24-B66E-7F19-03FB-3BAD371284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0496422C-2E6B-CBC2-AE53-F58CB6ABC3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F626CC2D-31C8-C8B3-AAA8-5077B72FB2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84056C-ED05-4E79-BFD1-4BB4832CAF47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0080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0526F0-3148-09B7-AB37-B4E6589C1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AA67E31-7E53-7C82-1CC3-06F4DBCB0E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93159-0A55-9AA1-630C-4C68888F7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21638-967B-E2AA-616C-11C5E9EBB9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08EE5C-519B-4C06-9E53-4A0F490FB84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8168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F12AFA31-8567-4065-B923-830C7BCADA8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38E1935B-F41F-4183-8CCA-134964CB2BE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64074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28984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4045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156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303607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Shape 2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992028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63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3329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8038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1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8567057" y="6263567"/>
            <a:ext cx="745600" cy="745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2" name="Shape 62"/>
          <p:cNvSpPr/>
          <p:nvPr/>
        </p:nvSpPr>
        <p:spPr>
          <a:xfrm rot="2700000">
            <a:off x="32178" y="3625415"/>
            <a:ext cx="723511" cy="723511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3" name="Shape 63"/>
          <p:cNvSpPr/>
          <p:nvPr/>
        </p:nvSpPr>
        <p:spPr>
          <a:xfrm rot="2700000">
            <a:off x="11333493" y="1377782"/>
            <a:ext cx="1074236" cy="1074236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4" name="Shape 64"/>
          <p:cNvSpPr/>
          <p:nvPr/>
        </p:nvSpPr>
        <p:spPr>
          <a:xfrm>
            <a:off x="300165" y="1432489"/>
            <a:ext cx="834400" cy="8344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5" name="Shape 65"/>
          <p:cNvSpPr/>
          <p:nvPr/>
        </p:nvSpPr>
        <p:spPr>
          <a:xfrm rot="-1799860">
            <a:off x="10738057" y="-260976"/>
            <a:ext cx="809656" cy="809656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6" name="Shape 66"/>
          <p:cNvSpPr/>
          <p:nvPr/>
        </p:nvSpPr>
        <p:spPr>
          <a:xfrm rot="-1527899">
            <a:off x="439118" y="5325486"/>
            <a:ext cx="1201973" cy="1201973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7" name="Shape 67"/>
          <p:cNvSpPr/>
          <p:nvPr/>
        </p:nvSpPr>
        <p:spPr>
          <a:xfrm>
            <a:off x="2097659" y="6445351"/>
            <a:ext cx="600000" cy="6000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8" name="Shape 68"/>
          <p:cNvSpPr/>
          <p:nvPr/>
        </p:nvSpPr>
        <p:spPr>
          <a:xfrm>
            <a:off x="5295263" y="412607"/>
            <a:ext cx="582400" cy="582400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69" name="Shape 69"/>
          <p:cNvSpPr/>
          <p:nvPr/>
        </p:nvSpPr>
        <p:spPr>
          <a:xfrm rot="-722907">
            <a:off x="1978260" y="862968"/>
            <a:ext cx="864237" cy="864237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0" name="Shape 70"/>
          <p:cNvSpPr/>
          <p:nvPr/>
        </p:nvSpPr>
        <p:spPr>
          <a:xfrm>
            <a:off x="9089967" y="-124959"/>
            <a:ext cx="719992" cy="719992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1" name="Shape 71"/>
          <p:cNvSpPr/>
          <p:nvPr/>
        </p:nvSpPr>
        <p:spPr>
          <a:xfrm rot="1498435">
            <a:off x="738283" y="364679"/>
            <a:ext cx="515388" cy="515388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2" name="Shape 72"/>
          <p:cNvSpPr/>
          <p:nvPr/>
        </p:nvSpPr>
        <p:spPr>
          <a:xfrm>
            <a:off x="11237663" y="5252205"/>
            <a:ext cx="764800" cy="76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3" name="Shape 73"/>
          <p:cNvSpPr/>
          <p:nvPr/>
        </p:nvSpPr>
        <p:spPr>
          <a:xfrm>
            <a:off x="2873591" y="346207"/>
            <a:ext cx="357600" cy="357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4" name="Shape 74"/>
          <p:cNvSpPr/>
          <p:nvPr/>
        </p:nvSpPr>
        <p:spPr>
          <a:xfrm>
            <a:off x="3231191" y="5679045"/>
            <a:ext cx="346800" cy="346800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5" name="Shape 75"/>
          <p:cNvSpPr/>
          <p:nvPr/>
        </p:nvSpPr>
        <p:spPr>
          <a:xfrm>
            <a:off x="1477027" y="2065167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6" name="Shape 76"/>
          <p:cNvSpPr/>
          <p:nvPr/>
        </p:nvSpPr>
        <p:spPr>
          <a:xfrm>
            <a:off x="12013200" y="4319969"/>
            <a:ext cx="357600" cy="357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7" name="Shape 77"/>
          <p:cNvSpPr/>
          <p:nvPr/>
        </p:nvSpPr>
        <p:spPr>
          <a:xfrm>
            <a:off x="4553633" y="5932732"/>
            <a:ext cx="357600" cy="357600"/>
          </a:xfrm>
          <a:prstGeom prst="donut">
            <a:avLst>
              <a:gd name="adj" fmla="val 3104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8" name="Shape 78"/>
          <p:cNvSpPr/>
          <p:nvPr/>
        </p:nvSpPr>
        <p:spPr>
          <a:xfrm>
            <a:off x="1931028" y="4613171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79" name="Shape 79"/>
          <p:cNvSpPr/>
          <p:nvPr/>
        </p:nvSpPr>
        <p:spPr>
          <a:xfrm>
            <a:off x="6481745" y="6121567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80" name="Shape 80"/>
          <p:cNvSpPr/>
          <p:nvPr/>
        </p:nvSpPr>
        <p:spPr>
          <a:xfrm rot="-2700000">
            <a:off x="7901066" y="5598425"/>
            <a:ext cx="346764" cy="346764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81" name="Shape 81"/>
          <p:cNvSpPr/>
          <p:nvPr/>
        </p:nvSpPr>
        <p:spPr>
          <a:xfrm>
            <a:off x="4147032" y="599660"/>
            <a:ext cx="346800" cy="346800"/>
          </a:xfrm>
          <a:prstGeom prst="frame">
            <a:avLst>
              <a:gd name="adj1" fmla="val 28897"/>
            </a:avLst>
          </a:prstGeom>
          <a:solidFill>
            <a:srgbClr val="667F8C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647295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2710232" y="2882400"/>
            <a:ext cx="6771600" cy="10932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SzPct val="100000"/>
              <a:defRPr sz="3200" i="1"/>
            </a:lvl1pPr>
            <a:lvl2pPr lvl="1" algn="ctr" rtl="0">
              <a:spcBef>
                <a:spcPts val="0"/>
              </a:spcBef>
              <a:defRPr i="1"/>
            </a:lvl2pPr>
            <a:lvl3pPr lvl="2" algn="ctr" rtl="0">
              <a:spcBef>
                <a:spcPts val="0"/>
              </a:spcBef>
              <a:defRPr i="1"/>
            </a:lvl3pPr>
            <a:lvl4pPr lvl="3" algn="ctr" rtl="0">
              <a:spcBef>
                <a:spcPts val="0"/>
              </a:spcBef>
              <a:buSzPct val="100000"/>
              <a:defRPr sz="3200" i="1"/>
            </a:lvl4pPr>
            <a:lvl5pPr lvl="4" algn="ctr" rtl="0">
              <a:spcBef>
                <a:spcPts val="0"/>
              </a:spcBef>
              <a:buSzPct val="100000"/>
              <a:defRPr sz="3200" i="1"/>
            </a:lvl5pPr>
            <a:lvl6pPr lvl="5" algn="ctr" rtl="0">
              <a:spcBef>
                <a:spcPts val="0"/>
              </a:spcBef>
              <a:buSzPct val="100000"/>
              <a:defRPr sz="3200" i="1"/>
            </a:lvl6pPr>
            <a:lvl7pPr lvl="6" algn="ctr" rtl="0">
              <a:spcBef>
                <a:spcPts val="0"/>
              </a:spcBef>
              <a:buSzPct val="100000"/>
              <a:defRPr sz="3200" i="1"/>
            </a:lvl7pPr>
            <a:lvl8pPr lvl="7" algn="ctr" rtl="0">
              <a:spcBef>
                <a:spcPts val="0"/>
              </a:spcBef>
              <a:buSzPct val="100000"/>
              <a:defRPr sz="3200" i="1"/>
            </a:lvl8pPr>
            <a:lvl9pPr lvl="8" algn="ctr">
              <a:spcBef>
                <a:spcPts val="0"/>
              </a:spcBef>
              <a:buSzPct val="100000"/>
              <a:defRPr sz="3200" i="1"/>
            </a:lvl9pPr>
          </a:lstStyle>
          <a:p>
            <a:endParaRPr/>
          </a:p>
        </p:txBody>
      </p:sp>
      <p:sp>
        <p:nvSpPr>
          <p:cNvPr id="2" name="TextBox 1"/>
          <p:cNvSpPr txBox="1"/>
          <p:nvPr userDrawn="1"/>
        </p:nvSpPr>
        <p:spPr>
          <a:xfrm>
            <a:off x="1187873" y="780621"/>
            <a:ext cx="10676040" cy="3498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133">
                <a:solidFill>
                  <a:srgbClr val="7BD100"/>
                </a:solidFill>
              </a:rPr>
              <a:t>“          ”</a:t>
            </a:r>
          </a:p>
        </p:txBody>
      </p:sp>
    </p:spTree>
    <p:extLst>
      <p:ext uri="{BB962C8B-B14F-4D97-AF65-F5344CB8AC3E}">
        <p14:creationId xmlns:p14="http://schemas.microsoft.com/office/powerpoint/2010/main" val="36542684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ogress check 2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 userDrawn="1"/>
        </p:nvSpPr>
        <p:spPr>
          <a:xfrm rot="10800000" flipH="1">
            <a:off x="0" y="5859600"/>
            <a:ext cx="12192000" cy="99840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100000">
                <a:srgbClr val="000000">
                  <a:alpha val="29803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txBody>
          <a:bodyPr lIns="121900" tIns="60933" rIns="121900" bIns="60933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Shape 154"/>
          <p:cNvSpPr/>
          <p:nvPr/>
        </p:nvSpPr>
        <p:spPr>
          <a:xfrm rot="10800000" flipH="1">
            <a:off x="33" y="0"/>
            <a:ext cx="12192000" cy="585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5" name="Shape 155"/>
          <p:cNvSpPr/>
          <p:nvPr/>
        </p:nvSpPr>
        <p:spPr>
          <a:xfrm rot="10800000" flipH="1">
            <a:off x="800483" y="5957617"/>
            <a:ext cx="357600" cy="35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6" name="Shape 156"/>
          <p:cNvSpPr/>
          <p:nvPr/>
        </p:nvSpPr>
        <p:spPr>
          <a:xfrm rot="10800000" flipH="1">
            <a:off x="2763669" y="5868372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7" name="Shape 157"/>
          <p:cNvSpPr/>
          <p:nvPr/>
        </p:nvSpPr>
        <p:spPr>
          <a:xfrm rot="-9504435" flipH="1">
            <a:off x="2293047" y="6537107"/>
            <a:ext cx="346732" cy="346732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8" name="Shape 158"/>
          <p:cNvSpPr/>
          <p:nvPr/>
        </p:nvSpPr>
        <p:spPr>
          <a:xfrm rot="10800000" flipH="1">
            <a:off x="9465349" y="6531684"/>
            <a:ext cx="357600" cy="3576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9" name="Shape 159"/>
          <p:cNvSpPr/>
          <p:nvPr/>
        </p:nvSpPr>
        <p:spPr>
          <a:xfrm rot="9749673" flipH="1">
            <a:off x="8885233" y="5938318"/>
            <a:ext cx="514633" cy="514633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0" name="Shape 160"/>
          <p:cNvSpPr/>
          <p:nvPr/>
        </p:nvSpPr>
        <p:spPr>
          <a:xfrm rot="9301861" flipH="1">
            <a:off x="10675112" y="5952350"/>
            <a:ext cx="346813" cy="346813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1" name="Shape 161"/>
          <p:cNvSpPr/>
          <p:nvPr/>
        </p:nvSpPr>
        <p:spPr>
          <a:xfrm rot="10800000" flipH="1">
            <a:off x="1320716" y="6485465"/>
            <a:ext cx="246800" cy="246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2" name="Shape 162"/>
          <p:cNvSpPr/>
          <p:nvPr/>
        </p:nvSpPr>
        <p:spPr>
          <a:xfrm rot="9577518" flipH="1">
            <a:off x="144345" y="6356316"/>
            <a:ext cx="355011" cy="355011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3" name="Shape 163"/>
          <p:cNvSpPr/>
          <p:nvPr/>
        </p:nvSpPr>
        <p:spPr>
          <a:xfrm rot="8100000" flipH="1">
            <a:off x="1719607" y="6016787"/>
            <a:ext cx="239284" cy="239284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4" name="Shape 164"/>
          <p:cNvSpPr/>
          <p:nvPr/>
        </p:nvSpPr>
        <p:spPr>
          <a:xfrm rot="10800000" flipH="1">
            <a:off x="11682349" y="6128332"/>
            <a:ext cx="246800" cy="246800"/>
          </a:xfrm>
          <a:prstGeom prst="donut">
            <a:avLst>
              <a:gd name="adj" fmla="val 3104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5" name="Shape 165"/>
          <p:cNvSpPr/>
          <p:nvPr/>
        </p:nvSpPr>
        <p:spPr>
          <a:xfrm rot="10800000" flipH="1">
            <a:off x="11078925" y="6431260"/>
            <a:ext cx="355200" cy="355200"/>
          </a:xfrm>
          <a:prstGeom prst="mathMultiply">
            <a:avLst>
              <a:gd name="adj1" fmla="val 23520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66" name="Shape 166"/>
          <p:cNvSpPr/>
          <p:nvPr/>
        </p:nvSpPr>
        <p:spPr>
          <a:xfrm rot="10800000" flipH="1">
            <a:off x="10208399" y="6200089"/>
            <a:ext cx="239200" cy="239200"/>
          </a:xfrm>
          <a:prstGeom prst="frame">
            <a:avLst>
              <a:gd name="adj1" fmla="val 28897"/>
            </a:avLst>
          </a:prstGeom>
          <a:solidFill>
            <a:srgbClr val="FFFFFF">
              <a:alpha val="2423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2" name="Rectangle 1"/>
          <p:cNvSpPr/>
          <p:nvPr userDrawn="1"/>
        </p:nvSpPr>
        <p:spPr>
          <a:xfrm>
            <a:off x="6614160" y="2929800"/>
            <a:ext cx="1127760" cy="712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709668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570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GB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5348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6136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252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531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9322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871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073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73887DE-CAF2-4BCF-AE87-265433C2D987}" type="datetimeFigureOut">
              <a:rPr lang="en-GB" smtClean="0"/>
              <a:t>20/10/2025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6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CE1D5B50-F2E7-41EC-983E-51ECF43F6D9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Electrolyte" TargetMode="External"/><Relationship Id="rId7" Type="http://schemas.openxmlformats.org/officeDocument/2006/relationships/image" Target="../media/image39.png"/><Relationship Id="rId2" Type="http://schemas.openxmlformats.org/officeDocument/2006/relationships/hyperlink" Target="https://en.wikipedia.org/wiki/Coconut_water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n.wikipedia.org/wiki/Aspartame" TargetMode="External"/><Relationship Id="rId5" Type="http://schemas.openxmlformats.org/officeDocument/2006/relationships/hyperlink" Target="https://en.wikipedia.org/wiki/Branched-chain_amino_acid" TargetMode="External"/><Relationship Id="rId4" Type="http://schemas.openxmlformats.org/officeDocument/2006/relationships/hyperlink" Target="https://en.wikipedia.org/wiki/B_vitamin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8.jpeg"/><Relationship Id="rId5" Type="http://schemas.openxmlformats.org/officeDocument/2006/relationships/image" Target="../media/image62.jpeg"/><Relationship Id="rId4" Type="http://schemas.openxmlformats.org/officeDocument/2006/relationships/image" Target="../media/image61.gi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B464BE-7B3A-4CA3-BDAE-754D5C8266D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Year 11 mock revision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D0E8C5-8237-4BB0-973D-BB67854782D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/>
              <a:t>2024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3332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Content Placeholder 2">
            <a:extLst>
              <a:ext uri="{FF2B5EF4-FFF2-40B4-BE49-F238E27FC236}">
                <a16:creationId xmlns:a16="http://schemas.microsoft.com/office/drawing/2014/main" id="{0C3DCF99-40DC-4B37-8782-226BCDBFD9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21926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en-GB" altLang="en-US" sz="3100"/>
              <a:t>Jigs, moulds and templates are used when we want to make more than one item accurately.</a:t>
            </a:r>
          </a:p>
          <a:p>
            <a:pPr eaLnBrk="1" hangingPunct="1">
              <a:buFontTx/>
              <a:buNone/>
            </a:pPr>
            <a:endParaRPr lang="en-GB" altLang="en-US" sz="3100"/>
          </a:p>
          <a:p>
            <a:pPr eaLnBrk="1" hangingPunct="1"/>
            <a:r>
              <a:rPr lang="en-GB" altLang="en-US" sz="3100"/>
              <a:t>They help speed up production and assembly. </a:t>
            </a:r>
          </a:p>
          <a:p>
            <a:pPr eaLnBrk="1" hangingPunct="1"/>
            <a:endParaRPr lang="en-GB" altLang="en-US" sz="3100"/>
          </a:p>
          <a:p>
            <a:pPr eaLnBrk="1" hangingPunct="1"/>
            <a:r>
              <a:rPr lang="en-GB" altLang="en-US" sz="3100"/>
              <a:t>They can be expensive to make at first but the cost is soon covered by the speed that products are made using the jig, mould or template. </a:t>
            </a:r>
          </a:p>
          <a:p>
            <a:pPr eaLnBrk="1" hangingPunct="1"/>
            <a:endParaRPr lang="en-GB" altLang="en-US" sz="3100"/>
          </a:p>
          <a:p>
            <a:pPr eaLnBrk="1" hangingPunct="1"/>
            <a:r>
              <a:rPr lang="en-GB" altLang="en-US" sz="3100"/>
              <a:t>They help to ensure accuracy.</a:t>
            </a:r>
          </a:p>
          <a:p>
            <a:pPr eaLnBrk="1" hangingPunct="1"/>
            <a:endParaRPr lang="en-GB" altLang="en-US" sz="280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2E57B40-0A10-4DB5-A3BB-66743B1ABA76}"/>
              </a:ext>
            </a:extLst>
          </p:cNvPr>
          <p:cNvSpPr txBox="1">
            <a:spLocks/>
          </p:cNvSpPr>
          <p:nvPr/>
        </p:nvSpPr>
        <p:spPr>
          <a:xfrm>
            <a:off x="906920" y="853104"/>
            <a:ext cx="9989677" cy="1054745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5400"/>
              <a:t>Production aids (pg53)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EB3C2-3CBC-4155-B2EE-227E551C4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1161" y="4380829"/>
            <a:ext cx="9989677" cy="105474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rPr>
              <a:t>Production aids (pg53)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6272A7-90A6-4F2A-A1A3-D86317ED8E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816" r="8457" b="-2"/>
          <a:stretch/>
        </p:blipFill>
        <p:spPr>
          <a:xfrm>
            <a:off x="1777073" y="1239585"/>
            <a:ext cx="2034916" cy="2223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B7F296-2E7F-45D9-BB3B-F0F35A64E1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819" r="18354" b="-2"/>
          <a:stretch/>
        </p:blipFill>
        <p:spPr>
          <a:xfrm>
            <a:off x="3975699" y="1239586"/>
            <a:ext cx="2034916" cy="22233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8C0FB28-4CD7-4C50-99D3-F1D0125F4A9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179" r="7336" b="-2"/>
          <a:stretch/>
        </p:blipFill>
        <p:spPr>
          <a:xfrm>
            <a:off x="6174325" y="1239585"/>
            <a:ext cx="2034916" cy="2223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AC8EDDA-357E-41E8-A2AB-900B279FF35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7838" r="1" b="1"/>
          <a:stretch/>
        </p:blipFill>
        <p:spPr>
          <a:xfrm>
            <a:off x="8372952" y="1239585"/>
            <a:ext cx="2034916" cy="22233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8F542D4-05BB-4166-9435-F3C58B9FF1B9}"/>
              </a:ext>
            </a:extLst>
          </p:cNvPr>
          <p:cNvSpPr txBox="1"/>
          <p:nvPr/>
        </p:nvSpPr>
        <p:spPr>
          <a:xfrm>
            <a:off x="1777073" y="3604334"/>
            <a:ext cx="8630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Drilling jig                        Sanding jig                         Templates                     Cutting Jig</a:t>
            </a:r>
          </a:p>
        </p:txBody>
      </p:sp>
    </p:spTree>
    <p:extLst>
      <p:ext uri="{BB962C8B-B14F-4D97-AF65-F5344CB8AC3E}">
        <p14:creationId xmlns:p14="http://schemas.microsoft.com/office/powerpoint/2010/main" val="158212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E04A3-443B-46A8-B4A8-57BFF2655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Modelling/prototyping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85D4A2-6372-441D-B468-6E37FB222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/>
              <a:t>MDF, balsa wood</a:t>
            </a:r>
          </a:p>
          <a:p>
            <a:r>
              <a:rPr lang="en-GB" sz="2800"/>
              <a:t>Plasticine </a:t>
            </a:r>
          </a:p>
          <a:p>
            <a:r>
              <a:rPr lang="en-GB" sz="2800"/>
              <a:t>Blue modelling foam</a:t>
            </a:r>
          </a:p>
          <a:p>
            <a:r>
              <a:rPr lang="en-GB" sz="2800"/>
              <a:t>Cardboard</a:t>
            </a:r>
          </a:p>
          <a:p>
            <a:r>
              <a:rPr lang="en-GB" sz="2800"/>
              <a:t>Foam board</a:t>
            </a:r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079F6A5F-AA50-44A1-8571-3257905C8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9" t="917" r="-6500" b="-917"/>
          <a:stretch/>
        </p:blipFill>
        <p:spPr bwMode="auto">
          <a:xfrm>
            <a:off x="7956287" y="2556932"/>
            <a:ext cx="3451712" cy="241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FEA340D8-DA7E-4143-9445-BA2CA9178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9492" r="14844" b="13867"/>
          <a:stretch>
            <a:fillRect/>
          </a:stretch>
        </p:blipFill>
        <p:spPr bwMode="auto">
          <a:xfrm>
            <a:off x="4630803" y="3799643"/>
            <a:ext cx="3268321" cy="197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137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9D8F4-C770-4728-ADEF-5D967FD86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Reason to model/prototype…</a:t>
            </a:r>
            <a:br>
              <a:rPr lang="en-GB"/>
            </a:b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1BCEA-220F-46D7-947C-49D0A844F4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800"/>
              <a:t>Cheaper way to test different elements of your design.</a:t>
            </a:r>
          </a:p>
          <a:p>
            <a:r>
              <a:rPr lang="en-GB" sz="2800"/>
              <a:t>Saves time in the long run.</a:t>
            </a:r>
          </a:p>
          <a:p>
            <a:r>
              <a:rPr lang="en-GB" sz="2800"/>
              <a:t>Allow you to get feedback from the client.</a:t>
            </a:r>
          </a:p>
          <a:p>
            <a:r>
              <a:rPr lang="en-GB" sz="2800"/>
              <a:t>Allows you to make changes to the design in a 3D form.</a:t>
            </a:r>
          </a:p>
          <a:p>
            <a:r>
              <a:rPr lang="en-GB" sz="2800"/>
              <a:t>Test finishes and joints.</a:t>
            </a:r>
          </a:p>
          <a:p>
            <a:r>
              <a:rPr lang="en-GB" sz="2800"/>
              <a:t>Check sizes.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6966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7A063-4A88-A299-E96C-380CA81E2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 practice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7470B-9A74-326F-7AC6-872F2011A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GB" sz="2800"/>
              <a:t>Can you describe why we use modelling in the design process?</a:t>
            </a:r>
          </a:p>
          <a:p>
            <a:endParaRPr lang="en-GB" sz="2800"/>
          </a:p>
          <a:p>
            <a:r>
              <a:rPr lang="en-GB" sz="2800"/>
              <a:t>Can you discuss the pros and cons of using different types of modelling?</a:t>
            </a:r>
          </a:p>
        </p:txBody>
      </p:sp>
    </p:spTree>
    <p:extLst>
      <p:ext uri="{BB962C8B-B14F-4D97-AF65-F5344CB8AC3E}">
        <p14:creationId xmlns:p14="http://schemas.microsoft.com/office/powerpoint/2010/main" val="1681288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4639DC5D-BD7C-4ADD-92F8-190C58A1D9BD}"/>
              </a:ext>
            </a:extLst>
          </p:cNvPr>
          <p:cNvSpPr txBox="1">
            <a:spLocks/>
          </p:cNvSpPr>
          <p:nvPr/>
        </p:nvSpPr>
        <p:spPr>
          <a:xfrm>
            <a:off x="716865" y="757451"/>
            <a:ext cx="8147248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GB" sz="2800" b="1"/>
              <a:t>3D modelling           </a:t>
            </a:r>
            <a:r>
              <a:rPr lang="en-GB" b="1"/>
              <a:t>vs  </a:t>
            </a:r>
            <a:r>
              <a:rPr lang="en-GB" sz="2800" b="1"/>
              <a:t>Computer modelling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740F3D1-92A7-4A32-A014-25D48F41984C}"/>
              </a:ext>
            </a:extLst>
          </p:cNvPr>
          <p:cNvSpPr txBox="1">
            <a:spLocks/>
          </p:cNvSpPr>
          <p:nvPr/>
        </p:nvSpPr>
        <p:spPr>
          <a:xfrm>
            <a:off x="927717" y="1793769"/>
            <a:ext cx="3657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Cheap materials.</a:t>
            </a:r>
          </a:p>
          <a:p>
            <a:r>
              <a:rPr lang="en-GB"/>
              <a:t>Good for testing sizes, balance etc. </a:t>
            </a:r>
          </a:p>
          <a:p>
            <a:r>
              <a:rPr lang="en-GB"/>
              <a:t>3D good for showing potential clients.</a:t>
            </a:r>
          </a:p>
          <a:p>
            <a:pPr marL="0" indent="0">
              <a:buFont typeface="Arial"/>
              <a:buNone/>
            </a:pPr>
            <a:endParaRPr lang="en-GB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A17F91F-773A-452D-8FD2-BE42F256E8DE}"/>
              </a:ext>
            </a:extLst>
          </p:cNvPr>
          <p:cNvSpPr txBox="1">
            <a:spLocks/>
          </p:cNvSpPr>
          <p:nvPr/>
        </p:nvSpPr>
        <p:spPr>
          <a:xfrm>
            <a:off x="5330549" y="1480585"/>
            <a:ext cx="3657600" cy="4572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Expensive drawing programmes.</a:t>
            </a:r>
          </a:p>
          <a:p>
            <a:r>
              <a:rPr lang="en-GB"/>
              <a:t>Highly skilled designers.( training costs)</a:t>
            </a:r>
          </a:p>
          <a:p>
            <a:r>
              <a:rPr lang="en-GB"/>
              <a:t>Quick and easy to change.</a:t>
            </a:r>
          </a:p>
          <a:p>
            <a:r>
              <a:rPr lang="en-GB"/>
              <a:t>Files can be easily transported.</a:t>
            </a:r>
          </a:p>
          <a:p>
            <a:r>
              <a:rPr lang="en-GB"/>
              <a:t>Highly detailed, exploded drawing etc.</a:t>
            </a:r>
          </a:p>
          <a:p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AC9F84-2003-4F42-886C-2A9BEDFC707B}"/>
              </a:ext>
            </a:extLst>
          </p:cNvPr>
          <p:cNvSpPr/>
          <p:nvPr/>
        </p:nvSpPr>
        <p:spPr>
          <a:xfrm>
            <a:off x="866053" y="886265"/>
            <a:ext cx="3528392" cy="464278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B610606-E8F0-4B54-B796-8A70C4C1C904}"/>
              </a:ext>
            </a:extLst>
          </p:cNvPr>
          <p:cNvSpPr/>
          <p:nvPr/>
        </p:nvSpPr>
        <p:spPr>
          <a:xfrm>
            <a:off x="5186533" y="886264"/>
            <a:ext cx="3816424" cy="508591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612C482-849F-4733-9E86-1DAE5A4ADF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24414" r="15771" b="12109"/>
          <a:stretch>
            <a:fillRect/>
          </a:stretch>
        </p:blipFill>
        <p:spPr bwMode="auto">
          <a:xfrm>
            <a:off x="9218981" y="1480585"/>
            <a:ext cx="2217873" cy="1501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0EA7DB20-E4E5-4690-A323-8A059D0569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4" t="29492" r="14844" b="13867"/>
          <a:stretch>
            <a:fillRect/>
          </a:stretch>
        </p:blipFill>
        <p:spPr bwMode="auto">
          <a:xfrm>
            <a:off x="9172355" y="3766585"/>
            <a:ext cx="2153592" cy="13011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31085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F66B3-D858-4BD8-A243-1D5BBD148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Key words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55008-6EAA-464D-A7B9-F7D98FD42E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775" y="1671107"/>
            <a:ext cx="10041384" cy="3318936"/>
          </a:xfrm>
        </p:spPr>
        <p:txBody>
          <a:bodyPr>
            <a:noAutofit/>
          </a:bodyPr>
          <a:lstStyle/>
          <a:p>
            <a:r>
              <a:rPr lang="en-GB" sz="2400" b="1"/>
              <a:t>Using the internet and your revision guides you need to find out what each of these key words mean and have an understanding of them.</a:t>
            </a:r>
            <a:endParaRPr lang="en-GB" sz="2400"/>
          </a:p>
          <a:p>
            <a:r>
              <a:rPr lang="en-GB" sz="1800"/>
              <a:t>Composite materials </a:t>
            </a:r>
          </a:p>
          <a:p>
            <a:r>
              <a:rPr lang="en-GB" sz="1800"/>
              <a:t>Crowd funding</a:t>
            </a:r>
          </a:p>
          <a:p>
            <a:r>
              <a:rPr lang="en-GB" sz="1800"/>
              <a:t>Planned obsolescence</a:t>
            </a:r>
          </a:p>
          <a:p>
            <a:r>
              <a:rPr lang="en-GB" sz="1800"/>
              <a:t>Aesthetics</a:t>
            </a:r>
          </a:p>
          <a:p>
            <a:r>
              <a:rPr lang="en-GB" sz="1800"/>
              <a:t>Ergonomics </a:t>
            </a:r>
          </a:p>
          <a:p>
            <a:r>
              <a:rPr lang="en-GB" sz="1800"/>
              <a:t>Manufactured board</a:t>
            </a:r>
          </a:p>
          <a:p>
            <a:r>
              <a:rPr lang="en-GB" sz="1800"/>
              <a:t>Global warming</a:t>
            </a:r>
          </a:p>
          <a:p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2707053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2D7511-305A-4F64-A8CA-85E117BBC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29312-50D9-4FEC-B6F8-EA5BE915E7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02385F-4102-41A0-BCD0-FA95BFF919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69" t="13056" r="14063" b="17084"/>
          <a:stretch/>
        </p:blipFill>
        <p:spPr>
          <a:xfrm>
            <a:off x="1058779" y="751948"/>
            <a:ext cx="9601197" cy="535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577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10EE-C5BA-4240-B2F2-DD6FDC24DB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9601200" cy="1303338"/>
          </a:xfrm>
        </p:spPr>
        <p:txBody>
          <a:bodyPr>
            <a:normAutofit fontScale="90000"/>
          </a:bodyPr>
          <a:lstStyle/>
          <a:p>
            <a:r>
              <a:rPr lang="en-GB"/>
              <a:t>The work of iconic designers (</a:t>
            </a:r>
            <a:r>
              <a:rPr lang="en-GB" err="1"/>
              <a:t>pg</a:t>
            </a:r>
            <a:r>
              <a:rPr lang="en-GB"/>
              <a:t> 123)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67DA1-9E1F-4AC9-BA21-BFA2150D9F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137" t="16917" r="11129" b="30036"/>
          <a:stretch/>
        </p:blipFill>
        <p:spPr>
          <a:xfrm>
            <a:off x="223748" y="1517951"/>
            <a:ext cx="11744504" cy="456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000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10EE-C5BA-4240-B2F2-DD6FDC24DB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9601200" cy="1303338"/>
          </a:xfrm>
        </p:spPr>
        <p:txBody>
          <a:bodyPr>
            <a:normAutofit fontScale="90000"/>
          </a:bodyPr>
          <a:lstStyle/>
          <a:p>
            <a:r>
              <a:rPr lang="en-GB"/>
              <a:t>The work of iconic designers (</a:t>
            </a:r>
            <a:r>
              <a:rPr lang="en-GB" err="1"/>
              <a:t>pg</a:t>
            </a:r>
            <a:r>
              <a:rPr lang="en-GB"/>
              <a:t> 123)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0B5F0C-6DD5-40E1-B194-01753038B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875" y="3405158"/>
            <a:ext cx="1565515" cy="15033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CAF007-3416-4B4B-8108-D6946B70D8B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8189" y="1214693"/>
            <a:ext cx="1903535" cy="18279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62FEFF-2395-465A-ABC7-67891974C1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6912" y="3665854"/>
            <a:ext cx="1619250" cy="2028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067C74-69A2-4C8E-B978-F42F7A906D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464" y="2162175"/>
            <a:ext cx="2533650" cy="2533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7294E8-91C5-40DE-B72B-8C58418C90D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8500" y="3323946"/>
            <a:ext cx="5715000" cy="3333750"/>
          </a:xfrm>
          <a:prstGeom prst="rect">
            <a:avLst/>
          </a:prstGeom>
        </p:spPr>
      </p:pic>
      <p:sp>
        <p:nvSpPr>
          <p:cNvPr id="9" name="Callout: Right Arrow 8">
            <a:extLst>
              <a:ext uri="{FF2B5EF4-FFF2-40B4-BE49-F238E27FC236}">
                <a16:creationId xmlns:a16="http://schemas.microsoft.com/office/drawing/2014/main" id="{BB459645-1764-4B9B-8BFC-024B7F7B059D}"/>
              </a:ext>
            </a:extLst>
          </p:cNvPr>
          <p:cNvSpPr/>
          <p:nvPr/>
        </p:nvSpPr>
        <p:spPr>
          <a:xfrm>
            <a:off x="8357361" y="3250412"/>
            <a:ext cx="1456215" cy="1503391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Fun designs</a:t>
            </a:r>
          </a:p>
        </p:txBody>
      </p:sp>
      <p:sp>
        <p:nvSpPr>
          <p:cNvPr id="10" name="Callout: Right Arrow 9">
            <a:extLst>
              <a:ext uri="{FF2B5EF4-FFF2-40B4-BE49-F238E27FC236}">
                <a16:creationId xmlns:a16="http://schemas.microsoft.com/office/drawing/2014/main" id="{90DFC8EF-6148-4A66-9175-BEA68DC927B4}"/>
              </a:ext>
            </a:extLst>
          </p:cNvPr>
          <p:cNvSpPr/>
          <p:nvPr/>
        </p:nvSpPr>
        <p:spPr>
          <a:xfrm>
            <a:off x="6767438" y="1643068"/>
            <a:ext cx="2744174" cy="1303336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High standard of finish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High quality materials</a:t>
            </a:r>
          </a:p>
        </p:txBody>
      </p:sp>
      <p:sp>
        <p:nvSpPr>
          <p:cNvPr id="11" name="Callout: Up Arrow 10">
            <a:extLst>
              <a:ext uri="{FF2B5EF4-FFF2-40B4-BE49-F238E27FC236}">
                <a16:creationId xmlns:a16="http://schemas.microsoft.com/office/drawing/2014/main" id="{D22839A1-4677-4AA4-A12A-128C93971A30}"/>
              </a:ext>
            </a:extLst>
          </p:cNvPr>
          <p:cNvSpPr/>
          <p:nvPr/>
        </p:nvSpPr>
        <p:spPr>
          <a:xfrm>
            <a:off x="831807" y="4438371"/>
            <a:ext cx="1816693" cy="1356321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Injection moulded parts</a:t>
            </a:r>
          </a:p>
        </p:txBody>
      </p:sp>
      <p:sp>
        <p:nvSpPr>
          <p:cNvPr id="12" name="Callout: Down Arrow 11">
            <a:extLst>
              <a:ext uri="{FF2B5EF4-FFF2-40B4-BE49-F238E27FC236}">
                <a16:creationId xmlns:a16="http://schemas.microsoft.com/office/drawing/2014/main" id="{36D6ACDB-ABF7-4170-AB97-AF1582EB3242}"/>
              </a:ext>
            </a:extLst>
          </p:cNvPr>
          <p:cNvSpPr/>
          <p:nvPr/>
        </p:nvSpPr>
        <p:spPr>
          <a:xfrm>
            <a:off x="3116062" y="1842051"/>
            <a:ext cx="2308502" cy="1408361"/>
          </a:xfrm>
          <a:prstGeom prst="down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Quirky designs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FD2FC-6A23-43BC-993E-712EF1D483A0}"/>
              </a:ext>
            </a:extLst>
          </p:cNvPr>
          <p:cNvSpPr/>
          <p:nvPr/>
        </p:nvSpPr>
        <p:spPr>
          <a:xfrm>
            <a:off x="705687" y="1438117"/>
            <a:ext cx="2082791" cy="10565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/>
              <a:t>Giovanni Alessi</a:t>
            </a:r>
          </a:p>
        </p:txBody>
      </p:sp>
    </p:spTree>
    <p:extLst>
      <p:ext uri="{BB962C8B-B14F-4D97-AF65-F5344CB8AC3E}">
        <p14:creationId xmlns:p14="http://schemas.microsoft.com/office/powerpoint/2010/main" val="4237891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3451B-1716-1258-F94B-B9E07EE7D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120205"/>
            <a:ext cx="7707756" cy="2379700"/>
          </a:xfrm>
        </p:spPr>
        <p:txBody>
          <a:bodyPr>
            <a:normAutofit fontScale="90000"/>
          </a:bodyPr>
          <a:lstStyle/>
          <a:p>
            <a:pPr defTabSz="685800">
              <a:spcBef>
                <a:spcPts val="0"/>
              </a:spcBef>
              <a:defRPr/>
            </a:pPr>
            <a:r>
              <a:rPr lang="en-GB" sz="2800" u="sng">
                <a:solidFill>
                  <a:schemeClr val="tx1">
                    <a:lumMod val="95000"/>
                    <a:lumOff val="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Lesson Entrance</a:t>
            </a:r>
            <a:br>
              <a:rPr lang="en-GB" sz="28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GB" sz="28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 </a:t>
            </a:r>
            <a: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Straight to your seat and sit down in silence</a:t>
            </a:r>
            <a:b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 Get desk ready</a:t>
            </a:r>
            <a:b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 Write title and date</a:t>
            </a:r>
            <a:b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 Prepare for retrieval activity</a:t>
            </a:r>
            <a:br>
              <a:rPr lang="en-GB" sz="2800" kern="1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800">
              <a:latin typeface="Apple Boy BTN" panose="020C0904040107040205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329202-18AA-6F4F-D247-2479ECA06B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160" y="1073541"/>
            <a:ext cx="1441338" cy="1426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C81579-6EA3-B48E-D5C4-DB8E9DF30C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343" y="2959791"/>
            <a:ext cx="1225207" cy="10737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E680902-810A-58F4-52E2-5DE4EB1599F6}"/>
              </a:ext>
            </a:extLst>
          </p:cNvPr>
          <p:cNvSpPr/>
          <p:nvPr/>
        </p:nvSpPr>
        <p:spPr>
          <a:xfrm>
            <a:off x="211015" y="2700997"/>
            <a:ext cx="8190919" cy="36400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100" u="sng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GB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6FBA2-8E0E-9A1F-BA41-E2A956E8F005}"/>
              </a:ext>
            </a:extLst>
          </p:cNvPr>
          <p:cNvSpPr txBox="1"/>
          <p:nvPr/>
        </p:nvSpPr>
        <p:spPr>
          <a:xfrm>
            <a:off x="747692" y="2795327"/>
            <a:ext cx="7168976" cy="43165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defRPr/>
            </a:pPr>
            <a:r>
              <a:rPr lang="en-GB" sz="2800" u="sng">
                <a:solidFill>
                  <a:schemeClr val="tx1">
                    <a:lumMod val="95000"/>
                    <a:lumOff val="5000"/>
                  </a:schemeClr>
                </a:solidFill>
                <a:latin typeface="ADLaM Display"/>
                <a:ea typeface="ADLaM Display"/>
                <a:cs typeface="ADLaM Display"/>
              </a:rPr>
              <a:t>Do now - retrieval activity</a:t>
            </a:r>
          </a:p>
          <a:p>
            <a:pPr defTabSz="685800">
              <a:defRPr/>
            </a:pPr>
            <a:endParaRPr lang="en-GB" sz="3200" u="sng">
              <a:solidFill>
                <a:schemeClr val="tx1">
                  <a:lumMod val="95000"/>
                  <a:lumOff val="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defTabSz="685800">
              <a:defRPr/>
            </a:pPr>
            <a:r>
              <a:rPr lang="en-GB" sz="2400" b="1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In your book write the number 1-11</a:t>
            </a:r>
          </a:p>
          <a:p>
            <a:pPr defTabSz="685800">
              <a:defRPr/>
            </a:pPr>
            <a:endParaRPr lang="en-GB" sz="2400" b="1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defTabSz="685800">
              <a:defRPr/>
            </a:pPr>
            <a:r>
              <a:rPr lang="en-GB" sz="2400" b="1">
                <a:solidFill>
                  <a:prstClr val="black"/>
                </a:solidFill>
                <a:latin typeface="Calibri" panose="020F0502020204030204"/>
                <a:ea typeface="Calibri"/>
                <a:cs typeface="Calibri"/>
              </a:rPr>
              <a:t>Can you identify the tools using the correct terminology?</a:t>
            </a:r>
          </a:p>
          <a:p>
            <a:pPr defTabSz="685800">
              <a:defRPr/>
            </a:pPr>
            <a:endParaRPr lang="en-GB" sz="2400" b="1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defTabSz="685800"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269DD5-0FB1-1ADC-647A-4CAB770815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050" y="4328452"/>
            <a:ext cx="1778794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39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10EE-C5BA-4240-B2F2-DD6FDC24DB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9601200" cy="1303338"/>
          </a:xfrm>
        </p:spPr>
        <p:txBody>
          <a:bodyPr>
            <a:normAutofit fontScale="90000"/>
          </a:bodyPr>
          <a:lstStyle/>
          <a:p>
            <a:r>
              <a:rPr lang="en-GB"/>
              <a:t>The work of iconic designers (</a:t>
            </a:r>
            <a:r>
              <a:rPr lang="en-GB" err="1"/>
              <a:t>pg</a:t>
            </a:r>
            <a:r>
              <a:rPr lang="en-GB"/>
              <a:t> 123)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8D9CCE-3CC9-4038-95E5-C17D248320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29" t="24946" r="11371" b="22294"/>
          <a:stretch/>
        </p:blipFill>
        <p:spPr>
          <a:xfrm>
            <a:off x="92110" y="1285195"/>
            <a:ext cx="12099890" cy="463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24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810EE-C5BA-4240-B2F2-DD6FDC24DB0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30200"/>
            <a:ext cx="9601200" cy="1303338"/>
          </a:xfrm>
        </p:spPr>
        <p:txBody>
          <a:bodyPr>
            <a:normAutofit fontScale="90000"/>
          </a:bodyPr>
          <a:lstStyle/>
          <a:p>
            <a:r>
              <a:rPr lang="en-GB"/>
              <a:t>The work of iconic designers (</a:t>
            </a:r>
            <a:r>
              <a:rPr lang="en-GB" err="1"/>
              <a:t>pg</a:t>
            </a:r>
            <a:r>
              <a:rPr lang="en-GB"/>
              <a:t> 123)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6AF6974-2B80-4A8C-80F2-B62E624DA626}"/>
              </a:ext>
            </a:extLst>
          </p:cNvPr>
          <p:cNvSpPr/>
          <p:nvPr/>
        </p:nvSpPr>
        <p:spPr>
          <a:xfrm>
            <a:off x="757085" y="1376515"/>
            <a:ext cx="1986116" cy="11269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/>
              <a:t>Ettore </a:t>
            </a:r>
            <a:r>
              <a:rPr lang="en-GB" sz="3200" err="1"/>
              <a:t>Sottsass</a:t>
            </a:r>
            <a:endParaRPr lang="en-GB" sz="32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76EDFC5-BE78-4099-A55F-27E32E18E6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4955" y="1376515"/>
            <a:ext cx="2381250" cy="23812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6B3FD56-8103-457D-A928-E460BA6E84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5705" y="1376515"/>
            <a:ext cx="2543482" cy="19782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1A9F78-CD76-4586-902B-5F6FEF35EB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5795" y="3671887"/>
            <a:ext cx="1885950" cy="2047875"/>
          </a:xfrm>
          <a:prstGeom prst="rect">
            <a:avLst/>
          </a:prstGeom>
        </p:spPr>
      </p:pic>
      <p:sp>
        <p:nvSpPr>
          <p:cNvPr id="10" name="Callout: Right Arrow 9">
            <a:extLst>
              <a:ext uri="{FF2B5EF4-FFF2-40B4-BE49-F238E27FC236}">
                <a16:creationId xmlns:a16="http://schemas.microsoft.com/office/drawing/2014/main" id="{4E10B7A5-4748-49FA-82FB-C605CF284695}"/>
              </a:ext>
            </a:extLst>
          </p:cNvPr>
          <p:cNvSpPr/>
          <p:nvPr/>
        </p:nvSpPr>
        <p:spPr>
          <a:xfrm>
            <a:off x="6531692" y="1634331"/>
            <a:ext cx="2019454" cy="869172"/>
          </a:xfrm>
          <a:prstGeom prst="righ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The </a:t>
            </a:r>
            <a:r>
              <a:rPr lang="en-GB" err="1">
                <a:solidFill>
                  <a:schemeClr val="tx1"/>
                </a:solidFill>
              </a:rPr>
              <a:t>carlton</a:t>
            </a:r>
            <a:r>
              <a:rPr lang="en-GB">
                <a:solidFill>
                  <a:schemeClr val="tx1"/>
                </a:solidFill>
              </a:rPr>
              <a:t> Dresser </a:t>
            </a:r>
          </a:p>
        </p:txBody>
      </p:sp>
      <p:sp>
        <p:nvSpPr>
          <p:cNvPr id="11" name="Callout: Left Arrow 10">
            <a:extLst>
              <a:ext uri="{FF2B5EF4-FFF2-40B4-BE49-F238E27FC236}">
                <a16:creationId xmlns:a16="http://schemas.microsoft.com/office/drawing/2014/main" id="{7CEB96B3-2749-4004-B49E-3364087DE9F9}"/>
              </a:ext>
            </a:extLst>
          </p:cNvPr>
          <p:cNvSpPr/>
          <p:nvPr/>
        </p:nvSpPr>
        <p:spPr>
          <a:xfrm>
            <a:off x="3133817" y="4802818"/>
            <a:ext cx="1988599" cy="916943"/>
          </a:xfrm>
          <a:prstGeom prst="lef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ysClr val="windowText" lastClr="000000"/>
                </a:solidFill>
              </a:rPr>
              <a:t>Tahiti table lamp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4FFE20-BDBB-4A93-9915-9689F1D418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83095" y="3045041"/>
            <a:ext cx="1453428" cy="2765208"/>
          </a:xfrm>
          <a:prstGeom prst="rect">
            <a:avLst/>
          </a:prstGeom>
        </p:spPr>
      </p:pic>
      <p:sp>
        <p:nvSpPr>
          <p:cNvPr id="14" name="Callout: Left Arrow 13">
            <a:extLst>
              <a:ext uri="{FF2B5EF4-FFF2-40B4-BE49-F238E27FC236}">
                <a16:creationId xmlns:a16="http://schemas.microsoft.com/office/drawing/2014/main" id="{40C5A7B6-4740-4F6D-9DF9-9D4541390804}"/>
              </a:ext>
            </a:extLst>
          </p:cNvPr>
          <p:cNvSpPr/>
          <p:nvPr/>
        </p:nvSpPr>
        <p:spPr>
          <a:xfrm>
            <a:off x="7750206" y="4030462"/>
            <a:ext cx="2962039" cy="1793289"/>
          </a:xfrm>
          <a:prstGeom prst="left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The </a:t>
            </a:r>
            <a:r>
              <a:rPr lang="en-GB" err="1">
                <a:solidFill>
                  <a:schemeClr val="tx1"/>
                </a:solidFill>
              </a:rPr>
              <a:t>Articolo</a:t>
            </a:r>
            <a:r>
              <a:rPr lang="en-GB">
                <a:solidFill>
                  <a:schemeClr val="tx1"/>
                </a:solidFill>
              </a:rPr>
              <a:t> 6000 vase</a:t>
            </a:r>
          </a:p>
        </p:txBody>
      </p:sp>
      <p:sp>
        <p:nvSpPr>
          <p:cNvPr id="15" name="Callout: Up Arrow 14">
            <a:extLst>
              <a:ext uri="{FF2B5EF4-FFF2-40B4-BE49-F238E27FC236}">
                <a16:creationId xmlns:a16="http://schemas.microsoft.com/office/drawing/2014/main" id="{C717A4F7-F550-408B-9883-A0668B6E6D36}"/>
              </a:ext>
            </a:extLst>
          </p:cNvPr>
          <p:cNvSpPr/>
          <p:nvPr/>
        </p:nvSpPr>
        <p:spPr>
          <a:xfrm>
            <a:off x="3668988" y="3503222"/>
            <a:ext cx="2200424" cy="1157555"/>
          </a:xfrm>
          <a:prstGeom prst="upArrow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Westside lounge chair</a:t>
            </a:r>
          </a:p>
        </p:txBody>
      </p:sp>
    </p:spTree>
    <p:extLst>
      <p:ext uri="{BB962C8B-B14F-4D97-AF65-F5344CB8AC3E}">
        <p14:creationId xmlns:p14="http://schemas.microsoft.com/office/powerpoint/2010/main" val="1496494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1F64BD-D88C-BE76-F2B0-F879BBAA5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Designer recall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84E1584-FBB9-BBCA-6C20-1C4E62BE7C57}"/>
              </a:ext>
            </a:extLst>
          </p:cNvPr>
          <p:cNvSpPr/>
          <p:nvPr/>
        </p:nvSpPr>
        <p:spPr>
          <a:xfrm>
            <a:off x="6096000" y="484632"/>
            <a:ext cx="3038168" cy="28172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>
                <a:solidFill>
                  <a:schemeClr val="tx1"/>
                </a:solidFill>
              </a:rPr>
              <a:t>Product analysis- what can we learn?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FD496C0-2FC9-CA21-B04E-FC9E7AD23AD7}"/>
              </a:ext>
            </a:extLst>
          </p:cNvPr>
          <p:cNvSpPr/>
          <p:nvPr/>
        </p:nvSpPr>
        <p:spPr>
          <a:xfrm>
            <a:off x="8441288" y="3556132"/>
            <a:ext cx="3038168" cy="28172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>
                <a:solidFill>
                  <a:schemeClr val="tx1"/>
                </a:solidFill>
              </a:rPr>
              <a:t>Why do we look at other designers?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FBD061-52CB-2DC5-BF72-6182D3FEC974}"/>
              </a:ext>
            </a:extLst>
          </p:cNvPr>
          <p:cNvSpPr/>
          <p:nvPr/>
        </p:nvSpPr>
        <p:spPr>
          <a:xfrm>
            <a:off x="3807836" y="3956895"/>
            <a:ext cx="3038168" cy="28172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>
                <a:solidFill>
                  <a:schemeClr val="tx1"/>
                </a:solidFill>
              </a:rPr>
              <a:t>Can you tell me an iconic designer?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AD1896F-1131-8170-8FA0-75D10F8F32A8}"/>
              </a:ext>
            </a:extLst>
          </p:cNvPr>
          <p:cNvSpPr/>
          <p:nvPr/>
        </p:nvSpPr>
        <p:spPr>
          <a:xfrm>
            <a:off x="646470" y="2020382"/>
            <a:ext cx="3038168" cy="281723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800">
                <a:solidFill>
                  <a:schemeClr val="tx1"/>
                </a:solidFill>
              </a:rPr>
              <a:t>Can you tell me what inspired their work?</a:t>
            </a:r>
          </a:p>
        </p:txBody>
      </p:sp>
    </p:spTree>
    <p:extLst>
      <p:ext uri="{BB962C8B-B14F-4D97-AF65-F5344CB8AC3E}">
        <p14:creationId xmlns:p14="http://schemas.microsoft.com/office/powerpoint/2010/main" val="526293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F6672-C249-266A-A5F2-95E397C76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Studying the work of others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43470B-976E-D007-D41B-9757CEA53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sz="2800"/>
              <a:t>Why do we look at other designers?</a:t>
            </a:r>
          </a:p>
          <a:p>
            <a:pPr lvl="1"/>
            <a:r>
              <a:rPr lang="en-GB" sz="2600"/>
              <a:t>Inspiration</a:t>
            </a:r>
          </a:p>
          <a:p>
            <a:pPr lvl="1"/>
            <a:r>
              <a:rPr lang="en-GB" sz="2600"/>
              <a:t>What’s popular</a:t>
            </a:r>
          </a:p>
          <a:p>
            <a:pPr lvl="1"/>
            <a:r>
              <a:rPr lang="en-GB" sz="2600"/>
              <a:t>What is selling</a:t>
            </a:r>
          </a:p>
          <a:p>
            <a:pPr lvl="1"/>
            <a:r>
              <a:rPr lang="en-GB" sz="2600"/>
              <a:t>What works/what doesn’t</a:t>
            </a:r>
            <a:endParaRPr lang="en-GB" sz="2800"/>
          </a:p>
          <a:p>
            <a:r>
              <a:rPr lang="en-GB" sz="2800"/>
              <a:t>Product analysis- what can we learn?</a:t>
            </a:r>
          </a:p>
          <a:p>
            <a:pPr lvl="1"/>
            <a:r>
              <a:rPr lang="en-GB" sz="2600"/>
              <a:t>Many of the above answers apply</a:t>
            </a:r>
          </a:p>
          <a:p>
            <a:pPr lvl="1"/>
            <a:r>
              <a:rPr lang="en-GB" sz="2600"/>
              <a:t>Materials available</a:t>
            </a:r>
          </a:p>
          <a:p>
            <a:pPr lvl="1"/>
            <a:r>
              <a:rPr lang="en-GB" sz="2600"/>
              <a:t>Manufacturing processes available</a:t>
            </a:r>
          </a:p>
          <a:p>
            <a:pPr lvl="1"/>
            <a:r>
              <a:rPr lang="en-GB" sz="2600"/>
              <a:t>Solutions to technical probelms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0775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5753E-F3E7-4304-B459-B8CCCDA85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Evaluate (</a:t>
            </a:r>
            <a:r>
              <a:rPr lang="en-GB" err="1"/>
              <a:t>pg</a:t>
            </a:r>
            <a:r>
              <a:rPr lang="en-GB"/>
              <a:t> 135,138,147)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46DB0-012C-401E-90AF-6AC40CC2FA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What does it mean to evaluate a product? </a:t>
            </a:r>
          </a:p>
          <a:p>
            <a:r>
              <a:rPr lang="en-GB"/>
              <a:t>Discuss the pros and cons of the product.</a:t>
            </a:r>
          </a:p>
          <a:p>
            <a:r>
              <a:rPr lang="en-GB"/>
              <a:t>Justify your opinions.</a:t>
            </a:r>
          </a:p>
          <a:p>
            <a:r>
              <a:rPr lang="en-GB"/>
              <a:t>Discuss its suitability.</a:t>
            </a:r>
          </a:p>
          <a:p>
            <a:r>
              <a:rPr lang="en-GB"/>
              <a:t>What has inspired the work of the designer. </a:t>
            </a:r>
          </a:p>
        </p:txBody>
      </p:sp>
    </p:spTree>
    <p:extLst>
      <p:ext uri="{BB962C8B-B14F-4D97-AF65-F5344CB8AC3E}">
        <p14:creationId xmlns:p14="http://schemas.microsoft.com/office/powerpoint/2010/main" val="14540107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688B7D-B6DB-22D7-9D11-D6326C180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5706" y="492369"/>
            <a:ext cx="4982542" cy="5679831"/>
          </a:xfrm>
        </p:spPr>
        <p:txBody>
          <a:bodyPr/>
          <a:lstStyle/>
          <a:p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hydration version is sold in Blue Raspberry, Grape, Ice Pop, Lemon Lime, Meta Moon, Orange, Strawberry Watermelon and Tropical Punch.</a:t>
            </a:r>
            <a:endParaRPr lang="en-GB" b="0" i="0" baseline="3000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energy version, launched in 2023, is sold in Blue Raspberry, Lemon Lime, Orange Mango, Strawberry Watermelon, and Tropical Punch.</a:t>
            </a:r>
            <a:endParaRPr lang="en-GB" b="0" i="0" baseline="3000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Prime is made up of 10 percent </a:t>
            </a:r>
            <a:r>
              <a:rPr lang="en-GB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2" tooltip="Coconut water"/>
              </a:rPr>
              <a:t>coconut water</a:t>
            </a: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 contains </a:t>
            </a:r>
            <a:r>
              <a:rPr lang="en-GB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3" tooltip="Electrolyte"/>
              </a:rPr>
              <a:t>electrolytes</a:t>
            </a: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 </a:t>
            </a:r>
            <a:r>
              <a:rPr lang="en-GB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4" tooltip="B vitamin"/>
              </a:rPr>
              <a:t>B vitamins</a:t>
            </a: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and </a:t>
            </a:r>
            <a:r>
              <a:rPr lang="en-GB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5" tooltip="Branched-chain amino acid"/>
              </a:rPr>
              <a:t>BCAAs</a:t>
            </a: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en-GB" b="0" i="0" baseline="3000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The manufacturers also state that it has zero sugar or caffeine and has around 20 calories per bottle.</a:t>
            </a:r>
            <a:endParaRPr lang="en-GB" b="0" i="0" baseline="3000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The drink is sweetened with </a:t>
            </a:r>
            <a:r>
              <a:rPr lang="en-GB" b="0" i="0" u="none" strike="noStrike">
                <a:solidFill>
                  <a:srgbClr val="0645AD"/>
                </a:solidFill>
                <a:effectLst/>
                <a:latin typeface="Arial" panose="020B0604020202020204" pitchFamily="34" charset="0"/>
                <a:hlinkClick r:id="rId6" tooltip="Aspartame"/>
              </a:rPr>
              <a:t>aspartame</a:t>
            </a:r>
            <a:r>
              <a:rPr lang="en-GB" b="0" i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like many other no sugar beverages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AFD318-23D0-F9FD-CFCE-C89B8AA4C4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5451" y="791307"/>
            <a:ext cx="5081954" cy="508195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1689141-C5ED-FE66-712E-B431AB0C0BE4}"/>
              </a:ext>
            </a:extLst>
          </p:cNvPr>
          <p:cNvSpPr/>
          <p:nvPr/>
        </p:nvSpPr>
        <p:spPr>
          <a:xfrm>
            <a:off x="253218" y="140678"/>
            <a:ext cx="2672862" cy="2152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Evaluate how effective prime would be to a professional sports player.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27F0BA-50EF-2512-B305-EC7BD8D4EEFA}"/>
              </a:ext>
            </a:extLst>
          </p:cNvPr>
          <p:cNvSpPr/>
          <p:nvPr/>
        </p:nvSpPr>
        <p:spPr>
          <a:xfrm>
            <a:off x="3373433" y="4597792"/>
            <a:ext cx="2672862" cy="2152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Evaluate how effective prime would be to a teenager going about their normal day to day.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D89B5E-22D5-6964-392E-BBB731DE0D6B}"/>
              </a:ext>
            </a:extLst>
          </p:cNvPr>
          <p:cNvSpPr/>
          <p:nvPr/>
        </p:nvSpPr>
        <p:spPr>
          <a:xfrm>
            <a:off x="4147624" y="1276643"/>
            <a:ext cx="2672862" cy="21523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/>
              <a:t>Evaluate the aesthetics of the prime product.</a:t>
            </a:r>
          </a:p>
        </p:txBody>
      </p:sp>
    </p:spTree>
    <p:extLst>
      <p:ext uri="{BB962C8B-B14F-4D97-AF65-F5344CB8AC3E}">
        <p14:creationId xmlns:p14="http://schemas.microsoft.com/office/powerpoint/2010/main" val="3102887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7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6940" y="2089209"/>
            <a:ext cx="2144827" cy="2147511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372960" y="-69330"/>
            <a:ext cx="10676040" cy="3498331"/>
            <a:chOff x="3885408" y="3303607"/>
            <a:chExt cx="8007030" cy="2623748"/>
          </a:xfrm>
        </p:grpSpPr>
        <p:sp>
          <p:nvSpPr>
            <p:cNvPr id="25" name="TextBox 24"/>
            <p:cNvSpPr txBox="1"/>
            <p:nvPr/>
          </p:nvSpPr>
          <p:spPr>
            <a:xfrm>
              <a:off x="3885408" y="3303607"/>
              <a:ext cx="8007030" cy="262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133">
                  <a:solidFill>
                    <a:srgbClr val="D34A44"/>
                  </a:solidFill>
                </a:rPr>
                <a:t>“</a:t>
              </a:r>
              <a:r>
                <a:rPr lang="en-GB" sz="1400">
                  <a:solidFill>
                    <a:srgbClr val="D34A44"/>
                  </a:solidFill>
                </a:rPr>
                <a:t>        </a:t>
              </a:r>
              <a:r>
                <a:rPr lang="en-GB" sz="22133">
                  <a:solidFill>
                    <a:srgbClr val="D34A44"/>
                  </a:solidFill>
                </a:rPr>
                <a:t>    ”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137732" y="3902826"/>
              <a:ext cx="4356774" cy="761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000">
                  <a:latin typeface="Varela Round" panose="020B0604020202020204" charset="-79"/>
                  <a:cs typeface="Varela Round" panose="020B0604020202020204" charset="-79"/>
                </a:rPr>
                <a:t>INTRO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38200" y="1745292"/>
            <a:ext cx="83972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/>
              <a:t>All </a:t>
            </a:r>
            <a:r>
              <a:rPr lang="en-GB" sz="2400">
                <a:solidFill>
                  <a:srgbClr val="DA3433"/>
                </a:solidFill>
              </a:rPr>
              <a:t>mechanisms involve moving parts</a:t>
            </a:r>
            <a:r>
              <a:rPr lang="en-GB" sz="2400"/>
              <a:t>. They have been used by mankind for thousands of years to help make tasks easier. </a:t>
            </a:r>
          </a:p>
          <a:p>
            <a:endParaRPr lang="en-GB" sz="2400"/>
          </a:p>
          <a:p>
            <a:r>
              <a:rPr lang="en-GB" sz="2400"/>
              <a:t>Most of the mechanisms you use are so familiar that you never think about them. Simple things like </a:t>
            </a:r>
            <a:r>
              <a:rPr lang="en-GB" sz="2400">
                <a:solidFill>
                  <a:srgbClr val="DA3433"/>
                </a:solidFill>
              </a:rPr>
              <a:t>light switches, door handles </a:t>
            </a:r>
            <a:r>
              <a:rPr lang="en-GB" sz="2400"/>
              <a:t>and tin openers are just some of the mechanisms you use every day. </a:t>
            </a:r>
          </a:p>
          <a:p>
            <a:endParaRPr lang="en-GB" sz="2400"/>
          </a:p>
          <a:p>
            <a:r>
              <a:rPr lang="en-GB" sz="2400"/>
              <a:t>These mechanisms have been designed to make tasks easier, and most of the time we never think about how they do it until they go wrong!</a:t>
            </a:r>
          </a:p>
          <a:p>
            <a:endParaRPr lang="en-GB" sz="2400"/>
          </a:p>
          <a:p>
            <a:r>
              <a:rPr lang="en-GB" sz="2400"/>
              <a:t>There are </a:t>
            </a:r>
            <a:r>
              <a:rPr lang="en-GB" sz="2400">
                <a:solidFill>
                  <a:srgbClr val="DA3433"/>
                </a:solidFill>
              </a:rPr>
              <a:t>4 main types </a:t>
            </a:r>
            <a:r>
              <a:rPr lang="en-GB" sz="2400"/>
              <a:t>of motion that you need to know.</a:t>
            </a:r>
          </a:p>
        </p:txBody>
      </p:sp>
    </p:spTree>
    <p:extLst>
      <p:ext uri="{BB962C8B-B14F-4D97-AF65-F5344CB8AC3E}">
        <p14:creationId xmlns:p14="http://schemas.microsoft.com/office/powerpoint/2010/main" val="20848308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" y="-1683"/>
            <a:ext cx="12237927" cy="6859684"/>
            <a:chOff x="0" y="-1263"/>
            <a:chExt cx="9178445" cy="5144763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78445" cy="5143500"/>
            </a:xfrm>
            <a:prstGeom prst="rect">
              <a:avLst/>
            </a:prstGeom>
            <a:solidFill>
              <a:srgbClr val="EBDAD4"/>
            </a:solidFill>
            <a:ln>
              <a:solidFill>
                <a:srgbClr val="EBDAD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400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8520" y="-1263"/>
              <a:ext cx="6859685" cy="5144763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46" y="5947329"/>
            <a:ext cx="742639" cy="748047"/>
          </a:xfrm>
          <a:prstGeom prst="rect">
            <a:avLst/>
          </a:prstGeom>
        </p:spPr>
      </p:pic>
      <p:sp>
        <p:nvSpPr>
          <p:cNvPr id="10" name="Shape 178"/>
          <p:cNvSpPr/>
          <p:nvPr/>
        </p:nvSpPr>
        <p:spPr>
          <a:xfrm rot="2758864">
            <a:off x="11094021" y="5781451"/>
            <a:ext cx="332448" cy="332448"/>
          </a:xfrm>
          <a:prstGeom prst="mathMultiply">
            <a:avLst>
              <a:gd name="adj1" fmla="val 23520"/>
            </a:avLst>
          </a:prstGeom>
          <a:solidFill>
            <a:srgbClr val="7BD1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Shape 61"/>
          <p:cNvSpPr/>
          <p:nvPr/>
        </p:nvSpPr>
        <p:spPr>
          <a:xfrm>
            <a:off x="10151816" y="6164015"/>
            <a:ext cx="745600" cy="745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Shape 62"/>
          <p:cNvSpPr/>
          <p:nvPr/>
        </p:nvSpPr>
        <p:spPr>
          <a:xfrm rot="2700000">
            <a:off x="32178" y="3625415"/>
            <a:ext cx="723511" cy="723511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Shape 63"/>
          <p:cNvSpPr/>
          <p:nvPr/>
        </p:nvSpPr>
        <p:spPr>
          <a:xfrm rot="2700000">
            <a:off x="11333493" y="1377782"/>
            <a:ext cx="1074236" cy="1074236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Shape 64"/>
          <p:cNvSpPr/>
          <p:nvPr/>
        </p:nvSpPr>
        <p:spPr>
          <a:xfrm>
            <a:off x="725933" y="1910120"/>
            <a:ext cx="834400" cy="8344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" name="Shape 65"/>
          <p:cNvSpPr/>
          <p:nvPr/>
        </p:nvSpPr>
        <p:spPr>
          <a:xfrm rot="-1799860">
            <a:off x="11296899" y="4140937"/>
            <a:ext cx="809656" cy="809656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Shape 66"/>
          <p:cNvSpPr/>
          <p:nvPr/>
        </p:nvSpPr>
        <p:spPr>
          <a:xfrm rot="-1527899">
            <a:off x="604270" y="5153227"/>
            <a:ext cx="1201973" cy="1201973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Shape 67"/>
          <p:cNvSpPr/>
          <p:nvPr/>
        </p:nvSpPr>
        <p:spPr>
          <a:xfrm>
            <a:off x="2367704" y="4498769"/>
            <a:ext cx="600000" cy="6000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Shape 68"/>
          <p:cNvSpPr/>
          <p:nvPr/>
        </p:nvSpPr>
        <p:spPr>
          <a:xfrm>
            <a:off x="10007488" y="1108033"/>
            <a:ext cx="582400" cy="5824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Shape 69"/>
          <p:cNvSpPr/>
          <p:nvPr/>
        </p:nvSpPr>
        <p:spPr>
          <a:xfrm rot="-722907">
            <a:off x="1978260" y="862968"/>
            <a:ext cx="864237" cy="864237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Shape 70"/>
          <p:cNvSpPr/>
          <p:nvPr/>
        </p:nvSpPr>
        <p:spPr>
          <a:xfrm>
            <a:off x="9030600" y="-48484"/>
            <a:ext cx="530800" cy="5308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Shape 71"/>
          <p:cNvSpPr/>
          <p:nvPr/>
        </p:nvSpPr>
        <p:spPr>
          <a:xfrm rot="1498435">
            <a:off x="738283" y="364679"/>
            <a:ext cx="515388" cy="515388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Shape 72"/>
          <p:cNvSpPr/>
          <p:nvPr/>
        </p:nvSpPr>
        <p:spPr>
          <a:xfrm>
            <a:off x="9387023" y="4416363"/>
            <a:ext cx="764800" cy="76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Shape 73"/>
          <p:cNvSpPr/>
          <p:nvPr/>
        </p:nvSpPr>
        <p:spPr>
          <a:xfrm>
            <a:off x="1799699" y="-298108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Shape 74"/>
          <p:cNvSpPr/>
          <p:nvPr/>
        </p:nvSpPr>
        <p:spPr>
          <a:xfrm>
            <a:off x="2433583" y="5827173"/>
            <a:ext cx="346800" cy="3468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Shape 75"/>
          <p:cNvSpPr/>
          <p:nvPr/>
        </p:nvSpPr>
        <p:spPr>
          <a:xfrm>
            <a:off x="2527135" y="111755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Shape 76"/>
          <p:cNvSpPr/>
          <p:nvPr/>
        </p:nvSpPr>
        <p:spPr>
          <a:xfrm>
            <a:off x="10268367" y="2864665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4" name="Shape 77"/>
          <p:cNvSpPr/>
          <p:nvPr/>
        </p:nvSpPr>
        <p:spPr>
          <a:xfrm>
            <a:off x="4553633" y="6513851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" name="Shape 78"/>
          <p:cNvSpPr/>
          <p:nvPr/>
        </p:nvSpPr>
        <p:spPr>
          <a:xfrm>
            <a:off x="1972319" y="2960771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Shape 79"/>
          <p:cNvSpPr/>
          <p:nvPr/>
        </p:nvSpPr>
        <p:spPr>
          <a:xfrm>
            <a:off x="7161685" y="6139000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" name="Shape 80"/>
          <p:cNvSpPr/>
          <p:nvPr/>
        </p:nvSpPr>
        <p:spPr>
          <a:xfrm rot="-2700000">
            <a:off x="9110659" y="5797963"/>
            <a:ext cx="346764" cy="346764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" name="Shape 81"/>
          <p:cNvSpPr/>
          <p:nvPr/>
        </p:nvSpPr>
        <p:spPr>
          <a:xfrm>
            <a:off x="10625967" y="124472"/>
            <a:ext cx="346800" cy="3468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9" name="Group 38"/>
          <p:cNvGrpSpPr/>
          <p:nvPr/>
        </p:nvGrpSpPr>
        <p:grpSpPr>
          <a:xfrm>
            <a:off x="-151424" y="-23852"/>
            <a:ext cx="10676040" cy="3498331"/>
            <a:chOff x="5521736" y="4189204"/>
            <a:chExt cx="8007030" cy="2623748"/>
          </a:xfrm>
        </p:grpSpPr>
        <p:sp>
          <p:nvSpPr>
            <p:cNvPr id="40" name="TextBox 39"/>
            <p:cNvSpPr txBox="1"/>
            <p:nvPr/>
          </p:nvSpPr>
          <p:spPr>
            <a:xfrm>
              <a:off x="5521736" y="4189204"/>
              <a:ext cx="8007030" cy="2623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2133">
                  <a:solidFill>
                    <a:srgbClr val="D34A44"/>
                  </a:solidFill>
                </a:rPr>
                <a:t>“</a:t>
              </a:r>
              <a:r>
                <a:rPr lang="en-GB" sz="1400">
                  <a:solidFill>
                    <a:srgbClr val="D34A44"/>
                  </a:solidFill>
                </a:rPr>
                <a:t>        </a:t>
              </a:r>
              <a:r>
                <a:rPr lang="en-GB" sz="22133">
                  <a:solidFill>
                    <a:srgbClr val="D34A44"/>
                  </a:solidFill>
                </a:rPr>
                <a:t>   ”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296337" y="4524654"/>
              <a:ext cx="4071453" cy="9002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>
                  <a:latin typeface="Varela Round" panose="020B0604020202020204" charset="-79"/>
                  <a:cs typeface="Varela Round" panose="020B0604020202020204" charset="-79"/>
                </a:rPr>
                <a:t>rotary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8689572" y="2783530"/>
            <a:ext cx="3313313" cy="10770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solidFill>
                  <a:srgbClr val="DA3433"/>
                </a:solidFill>
                <a:latin typeface="Varela Round" panose="020B0604020202020204" charset="-79"/>
                <a:cs typeface="Varela Round" panose="020B0604020202020204" charset="-79"/>
              </a:rPr>
              <a:t>This is a turning round in a circle motion, such as a washing machine drum.</a:t>
            </a:r>
            <a:endParaRPr lang="en-GB" sz="2133"/>
          </a:p>
        </p:txBody>
      </p:sp>
    </p:spTree>
    <p:extLst>
      <p:ext uri="{BB962C8B-B14F-4D97-AF65-F5344CB8AC3E}">
        <p14:creationId xmlns:p14="http://schemas.microsoft.com/office/powerpoint/2010/main" val="232812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38417" y="6273225"/>
            <a:ext cx="590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2">
                    <a:lumMod val="10000"/>
                  </a:schemeClr>
                </a:solidFill>
                <a:latin typeface="Varela Round" panose="020B0604020202020204" charset="-79"/>
                <a:cs typeface="Varela Round" panose="020B0604020202020204" charset="-79"/>
              </a:rPr>
              <a:t>examples of rotary motion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2" b="18286"/>
          <a:stretch/>
        </p:blipFill>
        <p:spPr>
          <a:xfrm>
            <a:off x="161300" y="324712"/>
            <a:ext cx="3966585" cy="24633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51" y="2808269"/>
            <a:ext cx="4592548" cy="30616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026" y="3311161"/>
            <a:ext cx="2328788" cy="243523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451" y="0"/>
            <a:ext cx="4592549" cy="287034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31"/>
          <a:stretch/>
        </p:blipFill>
        <p:spPr>
          <a:xfrm>
            <a:off x="3438417" y="-764892"/>
            <a:ext cx="4049731" cy="365567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152" y="2918178"/>
            <a:ext cx="5252297" cy="295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468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5422" y="817828"/>
            <a:ext cx="4174288" cy="430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1807" y="5118031"/>
            <a:ext cx="830151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>
                <a:latin typeface="Varela Round" panose="020B0604020202020204" charset="-79"/>
                <a:cs typeface="Varela Round" panose="020B0604020202020204" charset="-79"/>
              </a:rPr>
              <a:t>Produce a list of </a:t>
            </a:r>
            <a:r>
              <a:rPr lang="en-GB" sz="2667">
                <a:solidFill>
                  <a:srgbClr val="DA3433"/>
                </a:solidFill>
                <a:latin typeface="Varela Round" panose="020B0604020202020204" charset="-79"/>
                <a:cs typeface="Varela Round" panose="020B0604020202020204" charset="-79"/>
              </a:rPr>
              <a:t>3 examples </a:t>
            </a:r>
            <a:r>
              <a:rPr lang="en-GB" sz="2667">
                <a:latin typeface="Varela Round" panose="020B0604020202020204" charset="-79"/>
                <a:cs typeface="Varela Round" panose="020B0604020202020204" charset="-79"/>
              </a:rPr>
              <a:t>of rotary motion other than those already mentioned.</a:t>
            </a:r>
          </a:p>
        </p:txBody>
      </p:sp>
    </p:spTree>
    <p:extLst>
      <p:ext uri="{BB962C8B-B14F-4D97-AF65-F5344CB8AC3E}">
        <p14:creationId xmlns:p14="http://schemas.microsoft.com/office/powerpoint/2010/main" val="35201940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Can you list the tools?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59" y="4095047"/>
            <a:ext cx="1876867" cy="1876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136" y="1759296"/>
            <a:ext cx="1950917" cy="166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5901" y="4095047"/>
            <a:ext cx="1969924" cy="1751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044" y="4630533"/>
            <a:ext cx="2228115" cy="1401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83" y="4275958"/>
            <a:ext cx="1654024" cy="1994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36" y="1500340"/>
            <a:ext cx="1343024" cy="2359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563" y="1998971"/>
            <a:ext cx="2221021" cy="1669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59053" y="4240376"/>
            <a:ext cx="2228114" cy="22281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5947F5-6C80-4D9C-86A6-074029435A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78647" y="2294770"/>
            <a:ext cx="2940818" cy="13255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2ACCC7D-FDAF-0F34-3739-1A49072ACD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9544" y="2132883"/>
            <a:ext cx="1997244" cy="914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89611-37F4-D94C-B40C-26BF593B08B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04697" y="61354"/>
            <a:ext cx="2062732" cy="1539115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D5C4425-5FF4-60AD-B7AE-9FFB40F386DF}"/>
              </a:ext>
            </a:extLst>
          </p:cNvPr>
          <p:cNvSpPr/>
          <p:nvPr/>
        </p:nvSpPr>
        <p:spPr>
          <a:xfrm>
            <a:off x="221226" y="1690688"/>
            <a:ext cx="37771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EE6F50-C38D-2754-AC7F-DF42A79D724B}"/>
              </a:ext>
            </a:extLst>
          </p:cNvPr>
          <p:cNvSpPr/>
          <p:nvPr/>
        </p:nvSpPr>
        <p:spPr>
          <a:xfrm>
            <a:off x="2113596" y="1690688"/>
            <a:ext cx="37771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D57BAC4E-7AB1-7712-FF9E-DA4F432FB0AF}"/>
              </a:ext>
            </a:extLst>
          </p:cNvPr>
          <p:cNvSpPr/>
          <p:nvPr/>
        </p:nvSpPr>
        <p:spPr>
          <a:xfrm>
            <a:off x="6581189" y="3620333"/>
            <a:ext cx="37771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8F3585E-4CAE-4147-8893-8A8F972540CA}"/>
              </a:ext>
            </a:extLst>
          </p:cNvPr>
          <p:cNvSpPr/>
          <p:nvPr/>
        </p:nvSpPr>
        <p:spPr>
          <a:xfrm>
            <a:off x="4454436" y="3638608"/>
            <a:ext cx="37771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6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3E7070F-54AB-6CF8-D21A-96718BF614A2}"/>
              </a:ext>
            </a:extLst>
          </p:cNvPr>
          <p:cNvSpPr/>
          <p:nvPr/>
        </p:nvSpPr>
        <p:spPr>
          <a:xfrm>
            <a:off x="2113227" y="3668675"/>
            <a:ext cx="37771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8424723-0F23-99FE-CEEC-BC7A13DCD1CC}"/>
              </a:ext>
            </a:extLst>
          </p:cNvPr>
          <p:cNvSpPr/>
          <p:nvPr/>
        </p:nvSpPr>
        <p:spPr>
          <a:xfrm>
            <a:off x="300716" y="3693808"/>
            <a:ext cx="37771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9F1AABE8-0815-2523-6B14-C292855B878E}"/>
              </a:ext>
            </a:extLst>
          </p:cNvPr>
          <p:cNvSpPr/>
          <p:nvPr/>
        </p:nvSpPr>
        <p:spPr>
          <a:xfrm>
            <a:off x="6581189" y="1698190"/>
            <a:ext cx="37771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7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2F365F0-DDCF-3269-40A5-E04BD96BC9B0}"/>
              </a:ext>
            </a:extLst>
          </p:cNvPr>
          <p:cNvSpPr/>
          <p:nvPr/>
        </p:nvSpPr>
        <p:spPr>
          <a:xfrm>
            <a:off x="4267245" y="1705693"/>
            <a:ext cx="37771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E9D9B6A-A6AF-ECC3-A777-3E868196F8EB}"/>
              </a:ext>
            </a:extLst>
          </p:cNvPr>
          <p:cNvSpPr/>
          <p:nvPr/>
        </p:nvSpPr>
        <p:spPr>
          <a:xfrm>
            <a:off x="9078647" y="56842"/>
            <a:ext cx="37771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9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27A52C4-C50C-A536-F9F3-4C4EB8ECD07C}"/>
              </a:ext>
            </a:extLst>
          </p:cNvPr>
          <p:cNvSpPr/>
          <p:nvPr/>
        </p:nvSpPr>
        <p:spPr>
          <a:xfrm>
            <a:off x="9081288" y="1759296"/>
            <a:ext cx="534660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10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1C0D751-D635-0681-BC53-32FE3778B0DB}"/>
              </a:ext>
            </a:extLst>
          </p:cNvPr>
          <p:cNvSpPr/>
          <p:nvPr/>
        </p:nvSpPr>
        <p:spPr>
          <a:xfrm>
            <a:off x="9440489" y="4409435"/>
            <a:ext cx="499924" cy="44219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977650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9656" y="-229740"/>
            <a:ext cx="12237927" cy="7084637"/>
          </a:xfrm>
          <a:prstGeom prst="rect">
            <a:avLst/>
          </a:prstGeom>
          <a:solidFill>
            <a:srgbClr val="69BDEE"/>
          </a:solidFill>
          <a:ln>
            <a:solidFill>
              <a:srgbClr val="69BD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474" y="-75300"/>
            <a:ext cx="9261549" cy="6946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46" y="5947329"/>
            <a:ext cx="742639" cy="748047"/>
          </a:xfrm>
          <a:prstGeom prst="rect">
            <a:avLst/>
          </a:prstGeom>
        </p:spPr>
      </p:pic>
      <p:sp>
        <p:nvSpPr>
          <p:cNvPr id="10" name="Shape 178"/>
          <p:cNvSpPr/>
          <p:nvPr/>
        </p:nvSpPr>
        <p:spPr>
          <a:xfrm rot="2758864">
            <a:off x="11094021" y="5781451"/>
            <a:ext cx="332448" cy="332448"/>
          </a:xfrm>
          <a:prstGeom prst="mathMultiply">
            <a:avLst>
              <a:gd name="adj1" fmla="val 23520"/>
            </a:avLst>
          </a:prstGeom>
          <a:solidFill>
            <a:srgbClr val="7BD1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Shape 61"/>
          <p:cNvSpPr/>
          <p:nvPr/>
        </p:nvSpPr>
        <p:spPr>
          <a:xfrm>
            <a:off x="10151816" y="6164015"/>
            <a:ext cx="745600" cy="745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Shape 62"/>
          <p:cNvSpPr/>
          <p:nvPr/>
        </p:nvSpPr>
        <p:spPr>
          <a:xfrm rot="2700000">
            <a:off x="32178" y="3625415"/>
            <a:ext cx="723511" cy="723511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Shape 63"/>
          <p:cNvSpPr/>
          <p:nvPr/>
        </p:nvSpPr>
        <p:spPr>
          <a:xfrm rot="2700000">
            <a:off x="11333493" y="1377782"/>
            <a:ext cx="1074236" cy="1074236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Shape 64"/>
          <p:cNvSpPr/>
          <p:nvPr/>
        </p:nvSpPr>
        <p:spPr>
          <a:xfrm>
            <a:off x="725933" y="1910120"/>
            <a:ext cx="834400" cy="8344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" name="Shape 65"/>
          <p:cNvSpPr/>
          <p:nvPr/>
        </p:nvSpPr>
        <p:spPr>
          <a:xfrm rot="-1799860">
            <a:off x="11296899" y="4140937"/>
            <a:ext cx="809656" cy="809656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Shape 66"/>
          <p:cNvSpPr/>
          <p:nvPr/>
        </p:nvSpPr>
        <p:spPr>
          <a:xfrm rot="-1527899">
            <a:off x="604270" y="5153227"/>
            <a:ext cx="1201973" cy="1201973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Shape 67"/>
          <p:cNvSpPr/>
          <p:nvPr/>
        </p:nvSpPr>
        <p:spPr>
          <a:xfrm>
            <a:off x="2367704" y="4498769"/>
            <a:ext cx="600000" cy="6000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Shape 68"/>
          <p:cNvSpPr/>
          <p:nvPr/>
        </p:nvSpPr>
        <p:spPr>
          <a:xfrm>
            <a:off x="10007488" y="1108033"/>
            <a:ext cx="582400" cy="5824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Shape 69"/>
          <p:cNvSpPr/>
          <p:nvPr/>
        </p:nvSpPr>
        <p:spPr>
          <a:xfrm rot="-722907">
            <a:off x="1589491" y="675914"/>
            <a:ext cx="864237" cy="864237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Shape 70"/>
          <p:cNvSpPr/>
          <p:nvPr/>
        </p:nvSpPr>
        <p:spPr>
          <a:xfrm>
            <a:off x="9030600" y="-48484"/>
            <a:ext cx="530800" cy="5308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Shape 71"/>
          <p:cNvSpPr/>
          <p:nvPr/>
        </p:nvSpPr>
        <p:spPr>
          <a:xfrm rot="1498435">
            <a:off x="738283" y="364679"/>
            <a:ext cx="515388" cy="515388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Shape 72"/>
          <p:cNvSpPr/>
          <p:nvPr/>
        </p:nvSpPr>
        <p:spPr>
          <a:xfrm>
            <a:off x="9387023" y="4416363"/>
            <a:ext cx="764800" cy="76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Shape 73"/>
          <p:cNvSpPr/>
          <p:nvPr/>
        </p:nvSpPr>
        <p:spPr>
          <a:xfrm>
            <a:off x="1799699" y="-298108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Shape 74"/>
          <p:cNvSpPr/>
          <p:nvPr/>
        </p:nvSpPr>
        <p:spPr>
          <a:xfrm>
            <a:off x="2433583" y="5827173"/>
            <a:ext cx="346800" cy="3468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Shape 75"/>
          <p:cNvSpPr/>
          <p:nvPr/>
        </p:nvSpPr>
        <p:spPr>
          <a:xfrm>
            <a:off x="2527135" y="111755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Shape 76"/>
          <p:cNvSpPr/>
          <p:nvPr/>
        </p:nvSpPr>
        <p:spPr>
          <a:xfrm>
            <a:off x="10268367" y="2864665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4" name="Shape 77"/>
          <p:cNvSpPr/>
          <p:nvPr/>
        </p:nvSpPr>
        <p:spPr>
          <a:xfrm>
            <a:off x="4553633" y="6513851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" name="Shape 78"/>
          <p:cNvSpPr/>
          <p:nvPr/>
        </p:nvSpPr>
        <p:spPr>
          <a:xfrm>
            <a:off x="1972319" y="2960771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Shape 79"/>
          <p:cNvSpPr/>
          <p:nvPr/>
        </p:nvSpPr>
        <p:spPr>
          <a:xfrm>
            <a:off x="7161685" y="6139000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" name="Shape 80"/>
          <p:cNvSpPr/>
          <p:nvPr/>
        </p:nvSpPr>
        <p:spPr>
          <a:xfrm rot="-2700000">
            <a:off x="9110659" y="5797963"/>
            <a:ext cx="346764" cy="346764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" name="Shape 81"/>
          <p:cNvSpPr/>
          <p:nvPr/>
        </p:nvSpPr>
        <p:spPr>
          <a:xfrm>
            <a:off x="10625967" y="124472"/>
            <a:ext cx="346800" cy="3468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9" name="Group 38"/>
          <p:cNvGrpSpPr/>
          <p:nvPr/>
        </p:nvGrpSpPr>
        <p:grpSpPr>
          <a:xfrm>
            <a:off x="8086967" y="2498002"/>
            <a:ext cx="10676040" cy="2923878"/>
            <a:chOff x="8286389" y="3945653"/>
            <a:chExt cx="8007030" cy="2192908"/>
          </a:xfrm>
        </p:grpSpPr>
        <p:sp>
          <p:nvSpPr>
            <p:cNvPr id="40" name="TextBox 39"/>
            <p:cNvSpPr txBox="1"/>
            <p:nvPr/>
          </p:nvSpPr>
          <p:spPr>
            <a:xfrm>
              <a:off x="8286389" y="3945653"/>
              <a:ext cx="8007030" cy="2192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400">
                  <a:solidFill>
                    <a:srgbClr val="D34A44"/>
                  </a:solidFill>
                </a:rPr>
                <a:t>“ </a:t>
              </a:r>
              <a:r>
                <a:rPr lang="en-GB" sz="3200">
                  <a:solidFill>
                    <a:srgbClr val="D34A44"/>
                  </a:solidFill>
                </a:rPr>
                <a:t>  </a:t>
              </a:r>
              <a:r>
                <a:rPr lang="en-GB" sz="1333">
                  <a:solidFill>
                    <a:srgbClr val="D34A44"/>
                  </a:solidFill>
                </a:rPr>
                <a:t>    </a:t>
              </a:r>
              <a:r>
                <a:rPr lang="en-GB" sz="18400">
                  <a:solidFill>
                    <a:srgbClr val="D34A44"/>
                  </a:solidFill>
                </a:rPr>
                <a:t>  ”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981478" y="4410585"/>
              <a:ext cx="4071453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400">
                  <a:latin typeface="Varela Round" panose="020B0604020202020204" charset="-79"/>
                  <a:cs typeface="Varela Round" panose="020B0604020202020204" charset="-79"/>
                </a:rPr>
                <a:t>linear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11048" y="3498226"/>
            <a:ext cx="3313313" cy="195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solidFill>
                  <a:srgbClr val="DA3433"/>
                </a:solidFill>
                <a:latin typeface="Varela Round" panose="020B0604020202020204" charset="-79"/>
                <a:cs typeface="Varela Round" panose="020B0604020202020204" charset="-79"/>
              </a:rPr>
              <a:t>This is a moving in a straight line motion, such as zip on a jacket.</a:t>
            </a:r>
          </a:p>
          <a:p>
            <a:endParaRPr lang="en-GB" sz="2133">
              <a:solidFill>
                <a:srgbClr val="DA3433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endParaRPr lang="en-GB" sz="2133">
              <a:solidFill>
                <a:srgbClr val="DA3433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r>
              <a:rPr lang="en-GB" sz="1467">
                <a:latin typeface="Varela Round" panose="020B0604020202020204" charset="-79"/>
                <a:cs typeface="Varela Round" panose="020B0604020202020204" charset="-79"/>
              </a:rPr>
              <a:t>NOTE: </a:t>
            </a:r>
            <a:r>
              <a:rPr lang="en-GB" sz="1467">
                <a:solidFill>
                  <a:srgbClr val="DA3433"/>
                </a:solidFill>
                <a:latin typeface="Varela Round" panose="020B0604020202020204" charset="-79"/>
                <a:cs typeface="Varela Round" panose="020B0604020202020204" charset="-79"/>
              </a:rPr>
              <a:t>only in one direction</a:t>
            </a:r>
            <a:endParaRPr lang="en-GB" sz="1467">
              <a:solidFill>
                <a:srgbClr val="DA34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7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12562" y="6273224"/>
            <a:ext cx="5904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2">
                    <a:lumMod val="10000"/>
                  </a:schemeClr>
                </a:solidFill>
                <a:latin typeface="Varela Round" panose="020B0604020202020204" charset="-79"/>
                <a:cs typeface="Varela Round" panose="020B0604020202020204" charset="-79"/>
              </a:rPr>
              <a:t>examples of linear motion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7817492" cy="58631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493" y="3125524"/>
            <a:ext cx="4374508" cy="27375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667" y="849318"/>
            <a:ext cx="4178157" cy="2139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0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2102" y="857250"/>
            <a:ext cx="4174288" cy="430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08487" y="5087551"/>
            <a:ext cx="830151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>
                <a:latin typeface="Varela Round" panose="020B0604020202020204" charset="-79"/>
                <a:cs typeface="Varela Round" panose="020B0604020202020204" charset="-79"/>
              </a:rPr>
              <a:t>Produce a list of </a:t>
            </a:r>
            <a:r>
              <a:rPr lang="en-GB" sz="2667">
                <a:solidFill>
                  <a:srgbClr val="DA3433"/>
                </a:solidFill>
                <a:latin typeface="Varela Round" panose="020B0604020202020204" charset="-79"/>
                <a:cs typeface="Varela Round" panose="020B0604020202020204" charset="-79"/>
              </a:rPr>
              <a:t>3 examples </a:t>
            </a:r>
            <a:r>
              <a:rPr lang="en-GB" sz="2667">
                <a:latin typeface="Varela Round" panose="020B0604020202020204" charset="-79"/>
                <a:cs typeface="Varela Round" panose="020B0604020202020204" charset="-79"/>
              </a:rPr>
              <a:t>of linear motion other than those already mentioned.</a:t>
            </a:r>
          </a:p>
        </p:txBody>
      </p:sp>
    </p:spTree>
    <p:extLst>
      <p:ext uri="{BB962C8B-B14F-4D97-AF65-F5344CB8AC3E}">
        <p14:creationId xmlns:p14="http://schemas.microsoft.com/office/powerpoint/2010/main" val="3029775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29656" y="-229740"/>
            <a:ext cx="12237927" cy="7084637"/>
          </a:xfrm>
          <a:prstGeom prst="rect">
            <a:avLst/>
          </a:prstGeom>
          <a:solidFill>
            <a:srgbClr val="335778"/>
          </a:solidFill>
          <a:ln>
            <a:solidFill>
              <a:srgbClr val="3357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0" y="-318968"/>
            <a:ext cx="9569289" cy="71769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46" y="5947329"/>
            <a:ext cx="742639" cy="748047"/>
          </a:xfrm>
          <a:prstGeom prst="rect">
            <a:avLst/>
          </a:prstGeom>
        </p:spPr>
      </p:pic>
      <p:sp>
        <p:nvSpPr>
          <p:cNvPr id="10" name="Shape 178"/>
          <p:cNvSpPr/>
          <p:nvPr/>
        </p:nvSpPr>
        <p:spPr>
          <a:xfrm rot="2758864">
            <a:off x="11094021" y="5781451"/>
            <a:ext cx="332448" cy="332448"/>
          </a:xfrm>
          <a:prstGeom prst="mathMultiply">
            <a:avLst>
              <a:gd name="adj1" fmla="val 23520"/>
            </a:avLst>
          </a:prstGeom>
          <a:solidFill>
            <a:srgbClr val="7BD1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Shape 61"/>
          <p:cNvSpPr/>
          <p:nvPr/>
        </p:nvSpPr>
        <p:spPr>
          <a:xfrm>
            <a:off x="10151816" y="6164015"/>
            <a:ext cx="745600" cy="745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Shape 62"/>
          <p:cNvSpPr/>
          <p:nvPr/>
        </p:nvSpPr>
        <p:spPr>
          <a:xfrm rot="2700000">
            <a:off x="32178" y="3625415"/>
            <a:ext cx="723511" cy="723511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Shape 63"/>
          <p:cNvSpPr/>
          <p:nvPr/>
        </p:nvSpPr>
        <p:spPr>
          <a:xfrm rot="2700000">
            <a:off x="11333493" y="1377782"/>
            <a:ext cx="1074236" cy="1074236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Shape 64"/>
          <p:cNvSpPr/>
          <p:nvPr/>
        </p:nvSpPr>
        <p:spPr>
          <a:xfrm>
            <a:off x="725933" y="1910120"/>
            <a:ext cx="834400" cy="8344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" name="Shape 65"/>
          <p:cNvSpPr/>
          <p:nvPr/>
        </p:nvSpPr>
        <p:spPr>
          <a:xfrm rot="-1799860">
            <a:off x="11296899" y="4140937"/>
            <a:ext cx="809656" cy="809656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Shape 66"/>
          <p:cNvSpPr/>
          <p:nvPr/>
        </p:nvSpPr>
        <p:spPr>
          <a:xfrm rot="-1527899">
            <a:off x="604270" y="5153227"/>
            <a:ext cx="1201973" cy="1201973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Shape 67"/>
          <p:cNvSpPr/>
          <p:nvPr/>
        </p:nvSpPr>
        <p:spPr>
          <a:xfrm>
            <a:off x="2367704" y="4498769"/>
            <a:ext cx="600000" cy="6000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Shape 68"/>
          <p:cNvSpPr/>
          <p:nvPr/>
        </p:nvSpPr>
        <p:spPr>
          <a:xfrm>
            <a:off x="10007488" y="1108033"/>
            <a:ext cx="582400" cy="5824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Shape 69"/>
          <p:cNvSpPr/>
          <p:nvPr/>
        </p:nvSpPr>
        <p:spPr>
          <a:xfrm rot="-722907">
            <a:off x="1589491" y="675914"/>
            <a:ext cx="864237" cy="864237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Shape 70"/>
          <p:cNvSpPr/>
          <p:nvPr/>
        </p:nvSpPr>
        <p:spPr>
          <a:xfrm>
            <a:off x="9030600" y="-48484"/>
            <a:ext cx="530800" cy="5308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Shape 71"/>
          <p:cNvSpPr/>
          <p:nvPr/>
        </p:nvSpPr>
        <p:spPr>
          <a:xfrm rot="1498435">
            <a:off x="738283" y="364679"/>
            <a:ext cx="515388" cy="515388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Shape 72"/>
          <p:cNvSpPr/>
          <p:nvPr/>
        </p:nvSpPr>
        <p:spPr>
          <a:xfrm>
            <a:off x="9387023" y="4416363"/>
            <a:ext cx="764800" cy="76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Shape 73"/>
          <p:cNvSpPr/>
          <p:nvPr/>
        </p:nvSpPr>
        <p:spPr>
          <a:xfrm>
            <a:off x="1799699" y="-298108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Shape 74"/>
          <p:cNvSpPr/>
          <p:nvPr/>
        </p:nvSpPr>
        <p:spPr>
          <a:xfrm>
            <a:off x="2433583" y="5827173"/>
            <a:ext cx="346800" cy="3468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Shape 75"/>
          <p:cNvSpPr/>
          <p:nvPr/>
        </p:nvSpPr>
        <p:spPr>
          <a:xfrm>
            <a:off x="2527135" y="111755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Shape 76"/>
          <p:cNvSpPr/>
          <p:nvPr/>
        </p:nvSpPr>
        <p:spPr>
          <a:xfrm>
            <a:off x="10268367" y="2864665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4" name="Shape 77"/>
          <p:cNvSpPr/>
          <p:nvPr/>
        </p:nvSpPr>
        <p:spPr>
          <a:xfrm>
            <a:off x="4553633" y="6513851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" name="Shape 78"/>
          <p:cNvSpPr/>
          <p:nvPr/>
        </p:nvSpPr>
        <p:spPr>
          <a:xfrm>
            <a:off x="1972319" y="2960771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Shape 79"/>
          <p:cNvSpPr/>
          <p:nvPr/>
        </p:nvSpPr>
        <p:spPr>
          <a:xfrm>
            <a:off x="7161685" y="6139000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" name="Shape 80"/>
          <p:cNvSpPr/>
          <p:nvPr/>
        </p:nvSpPr>
        <p:spPr>
          <a:xfrm rot="-2700000">
            <a:off x="9110659" y="5797963"/>
            <a:ext cx="346764" cy="346764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" name="Shape 81"/>
          <p:cNvSpPr/>
          <p:nvPr/>
        </p:nvSpPr>
        <p:spPr>
          <a:xfrm>
            <a:off x="10625967" y="124472"/>
            <a:ext cx="346800" cy="3468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9" name="Group 38"/>
          <p:cNvGrpSpPr/>
          <p:nvPr/>
        </p:nvGrpSpPr>
        <p:grpSpPr>
          <a:xfrm>
            <a:off x="6134479" y="-158361"/>
            <a:ext cx="10676040" cy="2923878"/>
            <a:chOff x="8269297" y="3945653"/>
            <a:chExt cx="8007030" cy="2192908"/>
          </a:xfrm>
        </p:grpSpPr>
        <p:sp>
          <p:nvSpPr>
            <p:cNvPr id="40" name="TextBox 39"/>
            <p:cNvSpPr txBox="1"/>
            <p:nvPr/>
          </p:nvSpPr>
          <p:spPr>
            <a:xfrm>
              <a:off x="8269297" y="3945653"/>
              <a:ext cx="8007030" cy="2192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400">
                  <a:solidFill>
                    <a:srgbClr val="7BD100"/>
                  </a:solidFill>
                </a:rPr>
                <a:t>“  </a:t>
              </a:r>
              <a:r>
                <a:rPr lang="en-GB" sz="3200">
                  <a:solidFill>
                    <a:srgbClr val="7BD100"/>
                  </a:solidFill>
                </a:rPr>
                <a:t>    </a:t>
              </a:r>
              <a:r>
                <a:rPr lang="en-GB" sz="18400">
                  <a:solidFill>
                    <a:srgbClr val="7BD100"/>
                  </a:solidFill>
                </a:rPr>
                <a:t> </a:t>
              </a:r>
              <a:r>
                <a:rPr lang="en-GB" sz="3200">
                  <a:solidFill>
                    <a:srgbClr val="7BD100"/>
                  </a:solidFill>
                </a:rPr>
                <a:t>  </a:t>
              </a:r>
              <a:r>
                <a:rPr lang="en-GB" sz="1333">
                  <a:solidFill>
                    <a:srgbClr val="7BD100"/>
                  </a:solidFill>
                </a:rPr>
                <a:t>    </a:t>
              </a:r>
              <a:r>
                <a:rPr lang="en-GB" sz="18400">
                  <a:solidFill>
                    <a:srgbClr val="7BD100"/>
                  </a:solidFill>
                </a:rPr>
                <a:t>  ”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788030" y="4421865"/>
              <a:ext cx="4071453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333">
                  <a:solidFill>
                    <a:schemeClr val="bg1"/>
                  </a:solidFill>
                  <a:latin typeface="Varela Round" panose="020B0604020202020204" charset="-79"/>
                  <a:cs typeface="Varela Round" panose="020B0604020202020204" charset="-79"/>
                </a:rPr>
                <a:t>reciprocating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7676486" y="2540155"/>
            <a:ext cx="3313313" cy="1959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This is a constantly alternating in a straight line motion, as in strumming a guitar</a:t>
            </a:r>
          </a:p>
          <a:p>
            <a:endParaRPr lang="en-GB" sz="2133">
              <a:solidFill>
                <a:srgbClr val="DA3433"/>
              </a:solidFill>
              <a:latin typeface="Varela Round" panose="020B0604020202020204" charset="-79"/>
              <a:cs typeface="Varela Round" panose="020B0604020202020204" charset="-79"/>
            </a:endParaRPr>
          </a:p>
          <a:p>
            <a:r>
              <a:rPr lang="en-GB" sz="1467">
                <a:solidFill>
                  <a:srgbClr val="7BD100"/>
                </a:solidFill>
                <a:latin typeface="Varela Round" panose="020B0604020202020204" charset="-79"/>
                <a:cs typeface="Varela Round" panose="020B0604020202020204" charset="-79"/>
              </a:rPr>
              <a:t>NOTE: </a:t>
            </a:r>
            <a:r>
              <a:rPr lang="en-GB" sz="1467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from only one input</a:t>
            </a:r>
            <a:endParaRPr lang="en-GB" sz="1467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7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9636" y="6285555"/>
            <a:ext cx="6972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solidFill>
                  <a:schemeClr val="bg2">
                    <a:lumMod val="10000"/>
                  </a:schemeClr>
                </a:solidFill>
                <a:latin typeface="Varela Round" panose="020B0604020202020204" charset="-79"/>
                <a:cs typeface="Varela Round" panose="020B0604020202020204" charset="-79"/>
              </a:rPr>
              <a:t>examples of reciprocating  motion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434" y="2797000"/>
            <a:ext cx="4068567" cy="3051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24396"/>
            <a:ext cx="4595520" cy="3051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653" y="280057"/>
            <a:ext cx="3397772" cy="33977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635" y="310492"/>
            <a:ext cx="3367336" cy="336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5405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11143" y="833068"/>
            <a:ext cx="4174288" cy="430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45240" y="5133271"/>
            <a:ext cx="830151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>
                <a:latin typeface="Varela Round" panose="020B0604020202020204" charset="-79"/>
                <a:cs typeface="Varela Round" panose="020B0604020202020204" charset="-79"/>
              </a:rPr>
              <a:t>Produce a list of </a:t>
            </a:r>
            <a:r>
              <a:rPr lang="en-GB" sz="2667">
                <a:solidFill>
                  <a:srgbClr val="DA3433"/>
                </a:solidFill>
                <a:latin typeface="Varela Round" panose="020B0604020202020204" charset="-79"/>
                <a:cs typeface="Varela Round" panose="020B0604020202020204" charset="-79"/>
              </a:rPr>
              <a:t>3 examples </a:t>
            </a:r>
            <a:r>
              <a:rPr lang="en-GB" sz="2667">
                <a:latin typeface="Varela Round" panose="020B0604020202020204" charset="-79"/>
                <a:cs typeface="Varela Round" panose="020B0604020202020204" charset="-79"/>
              </a:rPr>
              <a:t>of reciprocating motion other than those already mentioned.</a:t>
            </a:r>
          </a:p>
        </p:txBody>
      </p:sp>
    </p:spTree>
    <p:extLst>
      <p:ext uri="{BB962C8B-B14F-4D97-AF65-F5344CB8AC3E}">
        <p14:creationId xmlns:p14="http://schemas.microsoft.com/office/powerpoint/2010/main" val="960247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63840" y="-229740"/>
            <a:ext cx="12237927" cy="7139355"/>
          </a:xfrm>
          <a:prstGeom prst="rect">
            <a:avLst/>
          </a:prstGeom>
          <a:solidFill>
            <a:srgbClr val="E12C4F"/>
          </a:solidFill>
          <a:ln>
            <a:solidFill>
              <a:srgbClr val="E12C4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31" y="-284457"/>
            <a:ext cx="9592096" cy="7194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0246" y="5947329"/>
            <a:ext cx="742639" cy="748047"/>
          </a:xfrm>
          <a:prstGeom prst="rect">
            <a:avLst/>
          </a:prstGeom>
        </p:spPr>
      </p:pic>
      <p:sp>
        <p:nvSpPr>
          <p:cNvPr id="10" name="Shape 178"/>
          <p:cNvSpPr/>
          <p:nvPr/>
        </p:nvSpPr>
        <p:spPr>
          <a:xfrm rot="2758864">
            <a:off x="11094021" y="5781451"/>
            <a:ext cx="332448" cy="332448"/>
          </a:xfrm>
          <a:prstGeom prst="mathMultiply">
            <a:avLst>
              <a:gd name="adj1" fmla="val 23520"/>
            </a:avLst>
          </a:prstGeom>
          <a:solidFill>
            <a:srgbClr val="7BD1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8" name="Shape 61"/>
          <p:cNvSpPr/>
          <p:nvPr/>
        </p:nvSpPr>
        <p:spPr>
          <a:xfrm>
            <a:off x="10151816" y="6164015"/>
            <a:ext cx="745600" cy="745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9" name="Shape 62"/>
          <p:cNvSpPr/>
          <p:nvPr/>
        </p:nvSpPr>
        <p:spPr>
          <a:xfrm rot="2700000">
            <a:off x="32178" y="3625415"/>
            <a:ext cx="723511" cy="723511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0" name="Shape 63"/>
          <p:cNvSpPr/>
          <p:nvPr/>
        </p:nvSpPr>
        <p:spPr>
          <a:xfrm rot="2700000">
            <a:off x="11333493" y="1377782"/>
            <a:ext cx="1074236" cy="1074236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1" name="Shape 64"/>
          <p:cNvSpPr/>
          <p:nvPr/>
        </p:nvSpPr>
        <p:spPr>
          <a:xfrm>
            <a:off x="725933" y="1910120"/>
            <a:ext cx="834400" cy="8344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2" name="Shape 65"/>
          <p:cNvSpPr/>
          <p:nvPr/>
        </p:nvSpPr>
        <p:spPr>
          <a:xfrm rot="-1799860">
            <a:off x="11296899" y="4140937"/>
            <a:ext cx="809656" cy="809656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3" name="Shape 66"/>
          <p:cNvSpPr/>
          <p:nvPr/>
        </p:nvSpPr>
        <p:spPr>
          <a:xfrm rot="-1527899">
            <a:off x="604270" y="5153227"/>
            <a:ext cx="1201973" cy="1201973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4" name="Shape 67"/>
          <p:cNvSpPr/>
          <p:nvPr/>
        </p:nvSpPr>
        <p:spPr>
          <a:xfrm>
            <a:off x="2367704" y="4498769"/>
            <a:ext cx="600000" cy="6000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5" name="Shape 68"/>
          <p:cNvSpPr/>
          <p:nvPr/>
        </p:nvSpPr>
        <p:spPr>
          <a:xfrm>
            <a:off x="10007488" y="1108033"/>
            <a:ext cx="582400" cy="5824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6" name="Shape 69"/>
          <p:cNvSpPr/>
          <p:nvPr/>
        </p:nvSpPr>
        <p:spPr>
          <a:xfrm rot="-722907">
            <a:off x="1589491" y="675914"/>
            <a:ext cx="864237" cy="864237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7" name="Shape 70"/>
          <p:cNvSpPr/>
          <p:nvPr/>
        </p:nvSpPr>
        <p:spPr>
          <a:xfrm>
            <a:off x="9030600" y="-48484"/>
            <a:ext cx="530800" cy="5308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8" name="Shape 71"/>
          <p:cNvSpPr/>
          <p:nvPr/>
        </p:nvSpPr>
        <p:spPr>
          <a:xfrm rot="1498435">
            <a:off x="738283" y="364679"/>
            <a:ext cx="515388" cy="515388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29" name="Shape 72"/>
          <p:cNvSpPr/>
          <p:nvPr/>
        </p:nvSpPr>
        <p:spPr>
          <a:xfrm>
            <a:off x="9387023" y="4416363"/>
            <a:ext cx="764800" cy="76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0" name="Shape 73"/>
          <p:cNvSpPr/>
          <p:nvPr/>
        </p:nvSpPr>
        <p:spPr>
          <a:xfrm>
            <a:off x="1799699" y="-298108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1" name="Shape 74"/>
          <p:cNvSpPr/>
          <p:nvPr/>
        </p:nvSpPr>
        <p:spPr>
          <a:xfrm>
            <a:off x="2433583" y="5827173"/>
            <a:ext cx="346800" cy="3468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2" name="Shape 75"/>
          <p:cNvSpPr/>
          <p:nvPr/>
        </p:nvSpPr>
        <p:spPr>
          <a:xfrm>
            <a:off x="2527135" y="111755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3" name="Shape 76"/>
          <p:cNvSpPr/>
          <p:nvPr/>
        </p:nvSpPr>
        <p:spPr>
          <a:xfrm>
            <a:off x="10268367" y="2864665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4" name="Shape 77"/>
          <p:cNvSpPr/>
          <p:nvPr/>
        </p:nvSpPr>
        <p:spPr>
          <a:xfrm>
            <a:off x="4553633" y="6513851"/>
            <a:ext cx="357600" cy="357600"/>
          </a:xfrm>
          <a:prstGeom prst="donut">
            <a:avLst>
              <a:gd name="adj" fmla="val 3104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5" name="Shape 78"/>
          <p:cNvSpPr/>
          <p:nvPr/>
        </p:nvSpPr>
        <p:spPr>
          <a:xfrm>
            <a:off x="1972319" y="2960771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6" name="Shape 79"/>
          <p:cNvSpPr/>
          <p:nvPr/>
        </p:nvSpPr>
        <p:spPr>
          <a:xfrm>
            <a:off x="7161685" y="6139000"/>
            <a:ext cx="514800" cy="514800"/>
          </a:xfrm>
          <a:prstGeom prst="mathMultiply">
            <a:avLst>
              <a:gd name="adj1" fmla="val 23520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7" name="Shape 80"/>
          <p:cNvSpPr/>
          <p:nvPr/>
        </p:nvSpPr>
        <p:spPr>
          <a:xfrm rot="-2700000">
            <a:off x="9110659" y="5797963"/>
            <a:ext cx="346764" cy="346764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38" name="Shape 81"/>
          <p:cNvSpPr/>
          <p:nvPr/>
        </p:nvSpPr>
        <p:spPr>
          <a:xfrm>
            <a:off x="10625967" y="124472"/>
            <a:ext cx="346800" cy="346800"/>
          </a:xfrm>
          <a:prstGeom prst="frame">
            <a:avLst>
              <a:gd name="adj1" fmla="val 28897"/>
            </a:avLst>
          </a:prstGeom>
          <a:solidFill>
            <a:srgbClr val="000000">
              <a:alpha val="15000"/>
            </a:srgbClr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39" name="Group 38"/>
          <p:cNvGrpSpPr/>
          <p:nvPr/>
        </p:nvGrpSpPr>
        <p:grpSpPr>
          <a:xfrm>
            <a:off x="134607" y="-376595"/>
            <a:ext cx="10676040" cy="2923878"/>
            <a:chOff x="3769393" y="3890045"/>
            <a:chExt cx="8007030" cy="2192908"/>
          </a:xfrm>
        </p:grpSpPr>
        <p:sp>
          <p:nvSpPr>
            <p:cNvPr id="40" name="TextBox 39"/>
            <p:cNvSpPr txBox="1"/>
            <p:nvPr/>
          </p:nvSpPr>
          <p:spPr>
            <a:xfrm>
              <a:off x="3769393" y="3890045"/>
              <a:ext cx="8007030" cy="2192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8400">
                  <a:solidFill>
                    <a:srgbClr val="3F0560"/>
                  </a:solidFill>
                </a:rPr>
                <a:t>“</a:t>
              </a:r>
              <a:r>
                <a:rPr lang="en-GB" sz="2400">
                  <a:solidFill>
                    <a:srgbClr val="3F0560"/>
                  </a:solidFill>
                </a:rPr>
                <a:t>     </a:t>
              </a:r>
              <a:r>
                <a:rPr lang="en-GB" sz="3200">
                  <a:solidFill>
                    <a:srgbClr val="3F0560"/>
                  </a:solidFill>
                </a:rPr>
                <a:t>    </a:t>
              </a:r>
              <a:r>
                <a:rPr lang="en-GB" sz="18400">
                  <a:solidFill>
                    <a:srgbClr val="3F0560"/>
                  </a:solidFill>
                </a:rPr>
                <a:t> </a:t>
              </a:r>
              <a:r>
                <a:rPr lang="en-GB" sz="3200">
                  <a:solidFill>
                    <a:srgbClr val="3F0560"/>
                  </a:solidFill>
                </a:rPr>
                <a:t>  </a:t>
              </a:r>
              <a:r>
                <a:rPr lang="en-GB" sz="1333">
                  <a:solidFill>
                    <a:srgbClr val="3F0560"/>
                  </a:solidFill>
                </a:rPr>
                <a:t>    </a:t>
              </a:r>
              <a:r>
                <a:rPr lang="en-GB" sz="18400">
                  <a:solidFill>
                    <a:srgbClr val="3F0560"/>
                  </a:solidFill>
                </a:rPr>
                <a:t>  ”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327411" y="4293902"/>
              <a:ext cx="4071453" cy="684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333">
                  <a:solidFill>
                    <a:schemeClr val="bg1"/>
                  </a:solidFill>
                  <a:latin typeface="Varela Round" panose="020B0604020202020204" charset="-79"/>
                  <a:cs typeface="Varela Round" panose="020B0604020202020204" charset="-79"/>
                </a:rPr>
                <a:t>oscillating 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27002" y="4325900"/>
            <a:ext cx="3313313" cy="1405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133">
                <a:solidFill>
                  <a:schemeClr val="bg1"/>
                </a:solidFill>
                <a:latin typeface="Varela Round" panose="020B0604020202020204" charset="-79"/>
                <a:cs typeface="Varela Round" panose="020B0604020202020204" charset="-79"/>
              </a:rPr>
              <a:t>This is a arcing from side to side around a point type of motion, like a swing. </a:t>
            </a:r>
            <a:endParaRPr lang="en-GB" sz="1467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87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09636" y="6311798"/>
            <a:ext cx="6972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>
                <a:latin typeface="Varela Round" panose="020B0604020202020204" charset="-79"/>
                <a:cs typeface="Varela Round" panose="020B0604020202020204" charset="-79"/>
              </a:rPr>
              <a:t>examples of oscillating motion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7397"/>
            <a:ext cx="3895759" cy="58905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934" y="2301411"/>
            <a:ext cx="4311479" cy="3219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76"/>
          <a:stretch/>
        </p:blipFill>
        <p:spPr>
          <a:xfrm>
            <a:off x="8288770" y="678785"/>
            <a:ext cx="4438436" cy="506530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145" y="268081"/>
            <a:ext cx="2600884" cy="260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24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65422" y="909268"/>
            <a:ext cx="4174288" cy="4300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01807" y="5209471"/>
            <a:ext cx="830151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667">
                <a:latin typeface="Varela Round" panose="020B0604020202020204" charset="-79"/>
                <a:cs typeface="Varela Round" panose="020B0604020202020204" charset="-79"/>
              </a:rPr>
              <a:t>Produce a list of </a:t>
            </a:r>
            <a:r>
              <a:rPr lang="en-GB" sz="2667">
                <a:solidFill>
                  <a:srgbClr val="DA3433"/>
                </a:solidFill>
                <a:latin typeface="Varela Round" panose="020B0604020202020204" charset="-79"/>
                <a:cs typeface="Varela Round" panose="020B0604020202020204" charset="-79"/>
              </a:rPr>
              <a:t>3 examples </a:t>
            </a:r>
            <a:r>
              <a:rPr lang="en-GB" sz="2667">
                <a:latin typeface="Varela Round" panose="020B0604020202020204" charset="-79"/>
                <a:cs typeface="Varela Round" panose="020B0604020202020204" charset="-79"/>
              </a:rPr>
              <a:t>of </a:t>
            </a:r>
            <a:r>
              <a:rPr lang="en-GB" sz="2667" err="1">
                <a:latin typeface="Varela Round" panose="020B0604020202020204" charset="-79"/>
                <a:cs typeface="Varela Round" panose="020B0604020202020204" charset="-79"/>
              </a:rPr>
              <a:t>osciallating</a:t>
            </a:r>
            <a:r>
              <a:rPr lang="en-GB" sz="2667">
                <a:latin typeface="Varela Round" panose="020B0604020202020204" charset="-79"/>
                <a:cs typeface="Varela Round" panose="020B0604020202020204" charset="-79"/>
              </a:rPr>
              <a:t> motion other than those already mentioned.</a:t>
            </a:r>
          </a:p>
        </p:txBody>
      </p:sp>
    </p:spTree>
    <p:extLst>
      <p:ext uri="{BB962C8B-B14F-4D97-AF65-F5344CB8AC3E}">
        <p14:creationId xmlns:p14="http://schemas.microsoft.com/office/powerpoint/2010/main" val="1572823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64A2B-C050-B8E2-8425-7A300BF30B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E54C08-CB17-AB85-F672-1DAB85C238C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FF7D11-56B9-12CF-DAF0-6851E555E5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999" y="181360"/>
            <a:ext cx="10384082" cy="586060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3AD131F-B73D-9FA9-3BA5-0A68D05B476E}"/>
              </a:ext>
            </a:extLst>
          </p:cNvPr>
          <p:cNvSpPr/>
          <p:nvPr/>
        </p:nvSpPr>
        <p:spPr>
          <a:xfrm>
            <a:off x="842998" y="2947164"/>
            <a:ext cx="7503203" cy="3035808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4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is market pull?</a:t>
            </a:r>
          </a:p>
          <a:p>
            <a:endParaRPr lang="en-GB" sz="240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r>
              <a:rPr lang="en-GB" sz="2400">
                <a:latin typeface="Dreaming Outloud Pro" panose="03050502040302030504" pitchFamily="66" charset="0"/>
                <a:cs typeface="Dreaming Outloud Pro" panose="03050502040302030504" pitchFamily="66" charset="0"/>
              </a:rPr>
              <a:t>What is technology push?</a:t>
            </a:r>
          </a:p>
          <a:p>
            <a:endParaRPr lang="en-GB" sz="2400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  <a:p>
            <a:endParaRPr lang="en-GB" sz="1714">
              <a:latin typeface="Dreaming Outloud Pro" panose="03050502040302030504" pitchFamily="66" charset="0"/>
              <a:cs typeface="Dreaming Outloud Pro" panose="030505020403020305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11187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F544A-F997-444E-76A9-A54E49EBCC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5233D-4DA0-2FC8-858C-12153D688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120205"/>
            <a:ext cx="7707756" cy="2379700"/>
          </a:xfrm>
        </p:spPr>
        <p:txBody>
          <a:bodyPr>
            <a:normAutofit fontScale="90000"/>
          </a:bodyPr>
          <a:lstStyle/>
          <a:p>
            <a:pPr defTabSz="685800">
              <a:spcBef>
                <a:spcPts val="0"/>
              </a:spcBef>
              <a:defRPr/>
            </a:pPr>
            <a:r>
              <a:rPr lang="en-GB" sz="2800" u="sng">
                <a:solidFill>
                  <a:schemeClr val="tx1">
                    <a:lumMod val="95000"/>
                    <a:lumOff val="5000"/>
                  </a:schemeClr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Lesson Entrance</a:t>
            </a:r>
            <a:br>
              <a:rPr lang="en-GB" sz="28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GB" sz="28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 </a:t>
            </a:r>
            <a: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Straight to your seat and sit down in silence</a:t>
            </a:r>
            <a:b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 Get desk ready</a:t>
            </a:r>
            <a:b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 Write title and date</a:t>
            </a:r>
            <a:b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</a:br>
            <a:r>
              <a:rPr lang="en-GB" sz="2800" kern="100">
                <a:solidFill>
                  <a:prstClr val="black"/>
                </a:solidFill>
                <a:latin typeface="ADLaM Display" panose="02010000000000000000" pitchFamily="2" charset="0"/>
                <a:ea typeface="ADLaM Display" panose="02010000000000000000" pitchFamily="2" charset="0"/>
                <a:cs typeface="ADLaM Display" panose="02010000000000000000" pitchFamily="2" charset="0"/>
              </a:rPr>
              <a:t>- Prepare for retrieval activity</a:t>
            </a:r>
            <a:br>
              <a:rPr lang="en-GB" sz="2800" kern="100">
                <a:solidFill>
                  <a:prstClr val="black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800">
              <a:latin typeface="Apple Boy BTN" panose="020C0904040107040205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1F2842-B932-A910-D380-673CBEAB3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9160" y="1073541"/>
            <a:ext cx="1441338" cy="14263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B845AC-9C2D-A981-C260-B8C93417E5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2343" y="2959791"/>
            <a:ext cx="1225207" cy="1073717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D0BC682-E683-8324-8501-CBE9EFC0507E}"/>
              </a:ext>
            </a:extLst>
          </p:cNvPr>
          <p:cNvSpPr/>
          <p:nvPr/>
        </p:nvSpPr>
        <p:spPr>
          <a:xfrm>
            <a:off x="211015" y="2700997"/>
            <a:ext cx="8190919" cy="36400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2100" u="sng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algn="ctr"/>
            <a:endParaRPr lang="en-GB" sz="135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135AF-3BF8-5E46-FFB7-638185750A94}"/>
              </a:ext>
            </a:extLst>
          </p:cNvPr>
          <p:cNvSpPr txBox="1"/>
          <p:nvPr/>
        </p:nvSpPr>
        <p:spPr>
          <a:xfrm>
            <a:off x="747692" y="2795327"/>
            <a:ext cx="7168976" cy="46243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685800">
              <a:defRPr/>
            </a:pPr>
            <a:r>
              <a:rPr lang="en-GB" sz="2800" u="sng">
                <a:solidFill>
                  <a:schemeClr val="tx1">
                    <a:lumMod val="95000"/>
                    <a:lumOff val="5000"/>
                  </a:schemeClr>
                </a:solidFill>
                <a:latin typeface="ADLaM Display"/>
                <a:ea typeface="ADLaM Display"/>
                <a:cs typeface="ADLaM Display"/>
              </a:rPr>
              <a:t>Do now - retrieval activity</a:t>
            </a:r>
          </a:p>
          <a:p>
            <a:pPr defTabSz="685800">
              <a:defRPr/>
            </a:pPr>
            <a:r>
              <a:rPr lang="en-GB" sz="2800" u="sng">
                <a:solidFill>
                  <a:schemeClr val="tx1">
                    <a:lumMod val="95000"/>
                    <a:lumOff val="5000"/>
                  </a:schemeClr>
                </a:solidFill>
                <a:latin typeface="ADLaM Display"/>
                <a:ea typeface="ADLaM Display"/>
                <a:cs typeface="ADLaM Display"/>
              </a:rPr>
              <a:t>What  is the definition of these key terms?</a:t>
            </a:r>
            <a:endParaRPr lang="en-GB" sz="2800" u="sng">
              <a:solidFill>
                <a:schemeClr val="tx1">
                  <a:lumMod val="95000"/>
                  <a:lumOff val="5000"/>
                </a:schemeClr>
              </a:solidFill>
              <a:latin typeface="ADLaM Display" panose="02010000000000000000" pitchFamily="2" charset="0"/>
              <a:ea typeface="ADLaM Display" panose="02010000000000000000" pitchFamily="2" charset="0"/>
              <a:cs typeface="ADLaM Display" panose="02010000000000000000" pitchFamily="2" charset="0"/>
            </a:endParaRPr>
          </a:p>
          <a:p>
            <a:pPr marL="285750" indent="-285750" defTabSz="685800">
              <a:lnSpc>
                <a:spcPct val="9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000">
                <a:solidFill>
                  <a:prstClr val="black"/>
                </a:solidFill>
                <a:latin typeface="Rockwell"/>
                <a:ea typeface="Calibri"/>
                <a:cs typeface="Calibri"/>
              </a:rPr>
              <a:t>Specifications</a:t>
            </a:r>
            <a:endParaRPr lang="en-US" sz="2000">
              <a:solidFill>
                <a:prstClr val="black"/>
              </a:solidFill>
              <a:latin typeface="Rockwell"/>
              <a:ea typeface="Calibri"/>
              <a:cs typeface="Calibri"/>
            </a:endParaRPr>
          </a:p>
          <a:p>
            <a:pPr marL="285750" indent="-285750" defTabSz="685800">
              <a:lnSpc>
                <a:spcPct val="9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000">
                <a:solidFill>
                  <a:prstClr val="black"/>
                </a:solidFill>
                <a:latin typeface="Rockwell"/>
                <a:ea typeface="Calibri"/>
                <a:cs typeface="Calibri"/>
              </a:rPr>
              <a:t>Ergonomics</a:t>
            </a:r>
            <a:endParaRPr lang="en-US" sz="2000">
              <a:solidFill>
                <a:prstClr val="black"/>
              </a:solidFill>
              <a:latin typeface="Rockwell"/>
              <a:ea typeface="Calibri"/>
              <a:cs typeface="Calibri"/>
            </a:endParaRPr>
          </a:p>
          <a:p>
            <a:pPr marL="285750" indent="-285750" defTabSz="685800">
              <a:lnSpc>
                <a:spcPct val="90000"/>
              </a:lnSpc>
              <a:spcBef>
                <a:spcPts val="1200"/>
              </a:spcBef>
              <a:buFont typeface="Arial"/>
              <a:buChar char="•"/>
              <a:defRPr/>
            </a:pPr>
            <a:r>
              <a:rPr lang="en-GB" sz="2000">
                <a:solidFill>
                  <a:prstClr val="black"/>
                </a:solidFill>
                <a:latin typeface="Rockwell"/>
                <a:ea typeface="Calibri"/>
                <a:cs typeface="Calibri"/>
              </a:rPr>
              <a:t>Anthropometrics </a:t>
            </a:r>
            <a:endParaRPr lang="en-GB"/>
          </a:p>
          <a:p>
            <a:pPr defTabSz="685800">
              <a:defRPr/>
            </a:pPr>
            <a:endParaRPr lang="en-GB" sz="2400" b="1">
              <a:solidFill>
                <a:prstClr val="black"/>
              </a:solidFill>
              <a:latin typeface="Calibri" panose="020F0502020204030204"/>
              <a:ea typeface="Calibri"/>
              <a:cs typeface="Calibri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</a:endParaRPr>
          </a:p>
          <a:p>
            <a:pPr defTabSz="685800">
              <a:defRPr/>
            </a:pPr>
            <a:endParaRPr lang="en-GB" sz="1350" b="1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defTabSz="685800">
              <a:defRPr/>
            </a:pPr>
            <a:endParaRPr lang="en-GB" sz="1350">
              <a:solidFill>
                <a:prstClr val="black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ACA819-92F6-27F0-373F-2E9EF2D3B6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2050" y="4328452"/>
            <a:ext cx="1778794" cy="144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78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EDF5073-7BBE-54A1-BBE7-73E2B44AF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Market pull</a:t>
            </a:r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E3D2C30C-1908-9D6F-4202-8CAEA48761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2800"/>
              <a:t>Its all about what the consumers want.</a:t>
            </a:r>
          </a:p>
          <a:p>
            <a:pPr eaLnBrk="1" hangingPunct="1"/>
            <a:r>
              <a:rPr lang="en-GB" altLang="en-US" sz="2800"/>
              <a:t>We design and make products to satisfy the consumers.  </a:t>
            </a:r>
          </a:p>
          <a:p>
            <a:pPr eaLnBrk="1" hangingPunct="1"/>
            <a:r>
              <a:rPr lang="en-GB" altLang="en-US" sz="2800"/>
              <a:t>Changing fashions can have a big influence.</a:t>
            </a:r>
          </a:p>
          <a:p>
            <a:pPr eaLnBrk="1" hangingPunct="1"/>
            <a:r>
              <a:rPr lang="en-GB" altLang="en-US" sz="2800"/>
              <a:t>E.g. take a look at your mobile phones and the changes they have made.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  <p:bldP spid="6147" grpId="1" build="p"/>
      <p:bldP spid="6147" grpId="2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744A0F71-0077-34C1-AB2B-776AD17978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/>
              <a:t>Technology push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7116A806-39DB-389A-30B0-31F38A7286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altLang="en-US" sz="2800"/>
              <a:t>New materials, products and technologies allow designers to meet the market pull.</a:t>
            </a:r>
          </a:p>
          <a:p>
            <a:pPr eaLnBrk="1" hangingPunct="1"/>
            <a:endParaRPr lang="en-GB" altLang="en-US" sz="2800"/>
          </a:p>
          <a:p>
            <a:pPr eaLnBrk="1" hangingPunct="1"/>
            <a:r>
              <a:rPr lang="en-GB" altLang="en-US" sz="2800"/>
              <a:t>E.g. the </a:t>
            </a:r>
            <a:r>
              <a:rPr lang="en-GB" altLang="en-US" sz="2800" err="1"/>
              <a:t>i</a:t>
            </a:r>
            <a:r>
              <a:rPr lang="en-GB" altLang="en-US" sz="2800"/>
              <a:t>-phone 4, touch screen, wi-fi etc</a:t>
            </a:r>
          </a:p>
          <a:p>
            <a:pPr eaLnBrk="1" hangingPunct="1">
              <a:buFontTx/>
              <a:buNone/>
            </a:pPr>
            <a:endParaRPr lang="en-GB" altLang="en-US" sz="2800"/>
          </a:p>
          <a:p>
            <a:pPr eaLnBrk="1" hangingPunct="1">
              <a:buFontTx/>
              <a:buNone/>
            </a:pPr>
            <a:r>
              <a:rPr lang="en-GB" altLang="en-US" sz="2800"/>
              <a:t>A good example of technology push are computers. They used to take up an entire room.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3A342D9-12F8-CE12-C840-9D40BFF8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61" y="1240880"/>
            <a:ext cx="7855090" cy="3139095"/>
          </a:xfrm>
        </p:spPr>
        <p:txBody>
          <a:bodyPr>
            <a:normAutofit/>
          </a:bodyPr>
          <a:lstStyle/>
          <a:p>
            <a:pPr defTabSz="514360">
              <a:spcBef>
                <a:spcPts val="0"/>
              </a:spcBef>
              <a:defRPr/>
            </a:pPr>
            <a:r>
              <a:rPr lang="en-GB" sz="2700" b="1">
                <a:solidFill>
                  <a:srgbClr val="FF000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Lesson Intention</a:t>
            </a:r>
            <a:br>
              <a:rPr lang="en-GB" sz="2700" b="1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br>
              <a:rPr lang="en-GB" sz="270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r>
              <a:rPr lang="en-GB" sz="270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- </a:t>
            </a:r>
            <a:r>
              <a:rPr lang="en-GB" sz="290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To understand orthographic projection</a:t>
            </a:r>
            <a:br>
              <a:rPr lang="en-GB" sz="290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br>
              <a:rPr lang="en-GB" sz="290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r>
              <a:rPr lang="en-GB" sz="290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- To Remember the key points of a 3</a:t>
            </a:r>
            <a:r>
              <a:rPr lang="en-GB" sz="2900" baseline="3000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rd</a:t>
            </a:r>
            <a:r>
              <a:rPr lang="en-GB" sz="290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  <a:t> Orthographic projection</a:t>
            </a:r>
            <a:br>
              <a:rPr lang="en-GB" sz="2700">
                <a:solidFill>
                  <a:srgbClr val="002060"/>
                </a:solidFill>
                <a:latin typeface="Dreaming Outloud Pro" panose="03050502040302030504" pitchFamily="66" charset="0"/>
                <a:ea typeface="+mn-ea"/>
                <a:cs typeface="Dreaming Outloud Pro" panose="03050502040302030504" pitchFamily="66" charset="0"/>
              </a:rPr>
            </a:br>
            <a:br>
              <a:rPr lang="en-GB" sz="1013" kern="100">
                <a:solidFill>
                  <a:srgbClr val="00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GB" sz="1013" kern="100">
                <a:solidFill>
                  <a:srgbClr val="00FF00"/>
                </a:solidFill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en-GB" sz="1125">
              <a:solidFill>
                <a:srgbClr val="00FF00"/>
              </a:solidFill>
              <a:latin typeface="Apple Boy BTN" panose="020C0904040107040205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C9C44B4-B586-1C47-E2F5-3BD8C1E75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755" y="497246"/>
            <a:ext cx="1177021" cy="12092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0401C76-E692-52F1-118D-7743238DB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557" y="5383503"/>
            <a:ext cx="6858000" cy="1330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342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CB35-A8E9-064F-F26B-EB6E5818F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39E2B-F0C3-3BEE-386C-B326C67D9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91B8B8-D466-361A-F2DA-39607E1284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2562" y="51916"/>
            <a:ext cx="6687483" cy="6754168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410378-2EB5-6EB8-1E0A-EE316EFAC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916" y="365125"/>
            <a:ext cx="1493856" cy="11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8154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F7C8F0-1B1F-4161-826F-2F2B3EFF9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EAA70-99BA-FAB7-DB64-A2691162E0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3B5FB-9886-8CE5-051E-E40F9708C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5436"/>
            <a:ext cx="3987800" cy="58496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18A452-B553-C541-72B3-CA3057ED59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7842" y="2252669"/>
            <a:ext cx="6490527" cy="349724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70D90056-97E3-CF9A-63C1-418A31116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4156" y="154363"/>
            <a:ext cx="1493856" cy="114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36864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01218-ABDD-7AA5-D691-A6CA7C863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93EB10-81F9-3DE8-60FB-EC2700E64E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386F8-C619-559C-497F-C7B1D151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92" t="2796" b="43226"/>
          <a:stretch/>
        </p:blipFill>
        <p:spPr>
          <a:xfrm rot="244171">
            <a:off x="2092718" y="675962"/>
            <a:ext cx="7857269" cy="5719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6871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8C535E-C8E6-98EF-116D-EDF4B0EC7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671" y="1238394"/>
            <a:ext cx="5227843" cy="34788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8BD04D7-41A7-BB93-225D-22F786AE7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818" y="1380616"/>
            <a:ext cx="4923843" cy="333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135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1974E-ADDB-8563-CA8F-234B5D662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Smart materials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CB5BB-6E05-22C7-2B36-B1D01E5F94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192436" cy="4050792"/>
          </a:xfrm>
        </p:spPr>
        <p:txBody>
          <a:bodyPr/>
          <a:lstStyle/>
          <a:p>
            <a:r>
              <a:rPr lang="en-GB"/>
              <a:t>Change their properties in response to stimuli </a:t>
            </a:r>
            <a:r>
              <a:rPr lang="en-GB" err="1"/>
              <a:t>e.g</a:t>
            </a:r>
            <a:r>
              <a:rPr lang="en-GB"/>
              <a:t> temperature, light and then they return to their original state</a:t>
            </a:r>
          </a:p>
          <a:p>
            <a:endParaRPr lang="en-GB"/>
          </a:p>
          <a:p>
            <a:r>
              <a:rPr lang="en-GB"/>
              <a:t>Pg 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777A04-9C5A-E49E-A826-201ADFDC33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667" t="63364" r="56667" b="18325"/>
          <a:stretch/>
        </p:blipFill>
        <p:spPr>
          <a:xfrm>
            <a:off x="7718381" y="473374"/>
            <a:ext cx="3923397" cy="2955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957CD8-2DA8-2EFC-1406-99EDDA14ACB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3186" t="46019" r="43145" b="36122"/>
          <a:stretch/>
        </p:blipFill>
        <p:spPr>
          <a:xfrm>
            <a:off x="4549907" y="2492775"/>
            <a:ext cx="3092185" cy="2271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90F007-AE10-726D-93BD-A07A9767C5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855" t="63663" r="29355" b="18694"/>
          <a:stretch/>
        </p:blipFill>
        <p:spPr>
          <a:xfrm>
            <a:off x="7929715" y="3760839"/>
            <a:ext cx="3632054" cy="2612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0145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4E321-2C80-0EFA-A3D0-BF617DAE6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74C007-5CD4-7830-CD23-876C05C88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996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21922B1-C9B3-65D2-C363-62FE3C521FFF}"/>
              </a:ext>
            </a:extLst>
          </p:cNvPr>
          <p:cNvCxnSpPr/>
          <p:nvPr/>
        </p:nvCxnSpPr>
        <p:spPr>
          <a:xfrm>
            <a:off x="0" y="0"/>
            <a:ext cx="1219200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B3F19C-A5F4-D70C-7206-2AE2AC711533}"/>
              </a:ext>
            </a:extLst>
          </p:cNvPr>
          <p:cNvCxnSpPr>
            <a:cxnSpLocks/>
          </p:cNvCxnSpPr>
          <p:nvPr/>
        </p:nvCxnSpPr>
        <p:spPr>
          <a:xfrm flipV="1">
            <a:off x="0" y="0"/>
            <a:ext cx="1219200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8CB2CD97-8E05-31E5-9DF0-104CDADD1B9C}"/>
              </a:ext>
            </a:extLst>
          </p:cNvPr>
          <p:cNvSpPr/>
          <p:nvPr/>
        </p:nvSpPr>
        <p:spPr>
          <a:xfrm>
            <a:off x="5073445" y="2569906"/>
            <a:ext cx="2045110" cy="1718187"/>
          </a:xfrm>
          <a:prstGeom prst="ellipse">
            <a:avLst/>
          </a:prstGeom>
          <a:solidFill>
            <a:schemeClr val="bg1"/>
          </a:solidFill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tx1"/>
                </a:solidFill>
              </a:rPr>
              <a:t>Scales of production</a:t>
            </a:r>
          </a:p>
          <a:p>
            <a:pPr algn="ctr"/>
            <a:r>
              <a:rPr lang="en-GB">
                <a:solidFill>
                  <a:schemeClr val="tx1"/>
                </a:solidFill>
              </a:rPr>
              <a:t>Pg 47-48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7B0369-37AC-0C69-8AD8-5CC4BB713FBA}"/>
              </a:ext>
            </a:extLst>
          </p:cNvPr>
          <p:cNvSpPr txBox="1"/>
          <p:nvPr/>
        </p:nvSpPr>
        <p:spPr>
          <a:xfrm>
            <a:off x="4866968" y="147484"/>
            <a:ext cx="244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Batch production- making a certain number of products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E04792-31F6-FE0F-5AC2-3D8B080B6858}"/>
              </a:ext>
            </a:extLst>
          </p:cNvPr>
          <p:cNvSpPr txBox="1"/>
          <p:nvPr/>
        </p:nvSpPr>
        <p:spPr>
          <a:xfrm>
            <a:off x="88491" y="3059667"/>
            <a:ext cx="244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One off production- making one product at a time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730527-207E-B503-771D-CA3BF860B7CA}"/>
              </a:ext>
            </a:extLst>
          </p:cNvPr>
          <p:cNvSpPr txBox="1"/>
          <p:nvPr/>
        </p:nvSpPr>
        <p:spPr>
          <a:xfrm>
            <a:off x="4866968" y="5787185"/>
            <a:ext cx="2448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Mass production- making loads of the same product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8E0857-4CEE-C594-444D-7142548699F1}"/>
              </a:ext>
            </a:extLst>
          </p:cNvPr>
          <p:cNvSpPr txBox="1"/>
          <p:nvPr/>
        </p:nvSpPr>
        <p:spPr>
          <a:xfrm>
            <a:off x="9547123" y="3059667"/>
            <a:ext cx="2448232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/>
              <a:t>Continuous production-  non-stop</a:t>
            </a:r>
          </a:p>
          <a:p>
            <a:endParaRPr lang="en-GB"/>
          </a:p>
          <a:p>
            <a:r>
              <a:rPr lang="en-GB"/>
              <a:t>Just in time production</a:t>
            </a:r>
          </a:p>
        </p:txBody>
      </p:sp>
    </p:spTree>
    <p:extLst>
      <p:ext uri="{BB962C8B-B14F-4D97-AF65-F5344CB8AC3E}">
        <p14:creationId xmlns:p14="http://schemas.microsoft.com/office/powerpoint/2010/main" val="16927366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B8EA8CC-7150-421D-ABDE-79A61EF22B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465248"/>
              </p:ext>
            </p:extLst>
          </p:nvPr>
        </p:nvGraphicFramePr>
        <p:xfrm>
          <a:off x="516193" y="353960"/>
          <a:ext cx="11090788" cy="62385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697">
                  <a:extLst>
                    <a:ext uri="{9D8B030D-6E8A-4147-A177-3AD203B41FA5}">
                      <a16:colId xmlns:a16="http://schemas.microsoft.com/office/drawing/2014/main" val="3143073845"/>
                    </a:ext>
                  </a:extLst>
                </a:gridCol>
                <a:gridCol w="2772697">
                  <a:extLst>
                    <a:ext uri="{9D8B030D-6E8A-4147-A177-3AD203B41FA5}">
                      <a16:colId xmlns:a16="http://schemas.microsoft.com/office/drawing/2014/main" val="2291955431"/>
                    </a:ext>
                  </a:extLst>
                </a:gridCol>
                <a:gridCol w="2772697">
                  <a:extLst>
                    <a:ext uri="{9D8B030D-6E8A-4147-A177-3AD203B41FA5}">
                      <a16:colId xmlns:a16="http://schemas.microsoft.com/office/drawing/2014/main" val="3134898090"/>
                    </a:ext>
                  </a:extLst>
                </a:gridCol>
                <a:gridCol w="2772697">
                  <a:extLst>
                    <a:ext uri="{9D8B030D-6E8A-4147-A177-3AD203B41FA5}">
                      <a16:colId xmlns:a16="http://schemas.microsoft.com/office/drawing/2014/main" val="3839923671"/>
                    </a:ext>
                  </a:extLst>
                </a:gridCol>
              </a:tblGrid>
              <a:tr h="1039762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Planned obsolescence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Fossil fuels 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Composite materials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Smart materials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992825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Fair trade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Global warming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Jigs/moulds/templates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Ergonomics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494696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Rotary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Reciprocating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Oscillating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235407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Prototypes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Modelling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Health and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Natural timbers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961343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Aesthetics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User centre design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Manufactured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Polymers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165781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Anthropometrics</a:t>
                      </a:r>
                    </a:p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Crowd funding </a:t>
                      </a:r>
                    </a:p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Market pull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>
                          <a:solidFill>
                            <a:schemeClr val="tx1"/>
                          </a:solidFill>
                        </a:rPr>
                        <a:t>Technology push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507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5905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A40A7-5460-0B4C-6557-2041D8C10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5F331D5-6558-7C28-A107-CA699BB232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121925"/>
              </p:ext>
            </p:extLst>
          </p:nvPr>
        </p:nvGraphicFramePr>
        <p:xfrm>
          <a:off x="516193" y="353960"/>
          <a:ext cx="11090788" cy="6070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72697">
                  <a:extLst>
                    <a:ext uri="{9D8B030D-6E8A-4147-A177-3AD203B41FA5}">
                      <a16:colId xmlns:a16="http://schemas.microsoft.com/office/drawing/2014/main" val="3143073845"/>
                    </a:ext>
                  </a:extLst>
                </a:gridCol>
                <a:gridCol w="2772697">
                  <a:extLst>
                    <a:ext uri="{9D8B030D-6E8A-4147-A177-3AD203B41FA5}">
                      <a16:colId xmlns:a16="http://schemas.microsoft.com/office/drawing/2014/main" val="2291955431"/>
                    </a:ext>
                  </a:extLst>
                </a:gridCol>
                <a:gridCol w="2772697">
                  <a:extLst>
                    <a:ext uri="{9D8B030D-6E8A-4147-A177-3AD203B41FA5}">
                      <a16:colId xmlns:a16="http://schemas.microsoft.com/office/drawing/2014/main" val="3134898090"/>
                    </a:ext>
                  </a:extLst>
                </a:gridCol>
                <a:gridCol w="2772697">
                  <a:extLst>
                    <a:ext uri="{9D8B030D-6E8A-4147-A177-3AD203B41FA5}">
                      <a16:colId xmlns:a16="http://schemas.microsoft.com/office/drawing/2014/main" val="3839923671"/>
                    </a:ext>
                  </a:extLst>
                </a:gridCol>
              </a:tblGrid>
              <a:tr h="871537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Planned obsolescence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Fossil fuels 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Composite materials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Smart materials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9992825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Fair trade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Global warming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Jigs/moulds/templates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Ergonomics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97494696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Rotary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Linear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Reciprocating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Oscillating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9235407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Prototypes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Modelling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Health and safety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Natural timbers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961343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Aesthetics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User centre design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Manufactured board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Polymers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2165781"/>
                  </a:ext>
                </a:extLst>
              </a:tr>
              <a:tr h="103976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Anthropometrics</a:t>
                      </a:r>
                    </a:p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Crowd funding </a:t>
                      </a:r>
                    </a:p>
                    <a:p>
                      <a:endParaRPr lang="en-GB" sz="140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Market pull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400" dirty="0">
                          <a:solidFill>
                            <a:schemeClr val="tx1"/>
                          </a:solidFill>
                        </a:rPr>
                        <a:t>Technology push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0507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29338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404F2-7202-4736-9B07-D41AC48719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Exam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CF170-3997-4CE6-AD1D-A691BC466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/>
              <a:t>The first section of the exam is multiple choice- this will test all areas of knowledge </a:t>
            </a:r>
          </a:p>
          <a:p>
            <a:r>
              <a:rPr lang="en-GB" sz="2800"/>
              <a:t>Maths related questions- don’t be thrown by the fact maths is crossing over with technology!</a:t>
            </a:r>
          </a:p>
          <a:p>
            <a:r>
              <a:rPr lang="en-GB" sz="2800"/>
              <a:t>Written response questions. Look at the marks awarded to each question. </a:t>
            </a:r>
          </a:p>
        </p:txBody>
      </p:sp>
    </p:spTree>
    <p:extLst>
      <p:ext uri="{BB962C8B-B14F-4D97-AF65-F5344CB8AC3E}">
        <p14:creationId xmlns:p14="http://schemas.microsoft.com/office/powerpoint/2010/main" val="17231011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ABE54-151D-4E15-8DC2-40C7B8132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Topics to cover- all previous work from KS4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2D1994-0F9B-4BCD-90CA-641BD121CB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121408"/>
            <a:ext cx="3321177" cy="4050792"/>
          </a:xfrm>
        </p:spPr>
        <p:txBody>
          <a:bodyPr>
            <a:normAutofit lnSpcReduction="10000"/>
          </a:bodyPr>
          <a:lstStyle/>
          <a:p>
            <a:r>
              <a:rPr lang="en-GB"/>
              <a:t>Finite energy</a:t>
            </a:r>
          </a:p>
          <a:p>
            <a:r>
              <a:rPr lang="en-GB"/>
              <a:t>Composite materials</a:t>
            </a:r>
          </a:p>
          <a:p>
            <a:r>
              <a:rPr lang="en-GB"/>
              <a:t>Gears </a:t>
            </a:r>
          </a:p>
          <a:p>
            <a:r>
              <a:rPr lang="en-GB"/>
              <a:t>Manufactured boards</a:t>
            </a:r>
          </a:p>
          <a:p>
            <a:r>
              <a:rPr lang="en-GB"/>
              <a:t>Motions </a:t>
            </a:r>
          </a:p>
          <a:p>
            <a:r>
              <a:rPr lang="en-GB"/>
              <a:t>Planned obsolescence</a:t>
            </a:r>
          </a:p>
          <a:p>
            <a:r>
              <a:rPr lang="en-GB"/>
              <a:t>Fair trade</a:t>
            </a:r>
          </a:p>
          <a:p>
            <a:r>
              <a:rPr lang="en-GB"/>
              <a:t>Global warming</a:t>
            </a:r>
          </a:p>
          <a:p>
            <a:r>
              <a:rPr lang="en-GB"/>
              <a:t>Health and safety</a:t>
            </a:r>
          </a:p>
          <a:p>
            <a:r>
              <a:rPr lang="en-GB"/>
              <a:t>Smart materials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22D99E-EF4E-44CE-9458-A173048C8F44}"/>
              </a:ext>
            </a:extLst>
          </p:cNvPr>
          <p:cNvSpPr txBox="1">
            <a:spLocks/>
          </p:cNvSpPr>
          <p:nvPr/>
        </p:nvSpPr>
        <p:spPr>
          <a:xfrm>
            <a:off x="4671162" y="2093976"/>
            <a:ext cx="5126531" cy="45909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1">
                  <a:lumMod val="75000"/>
                </a:schemeClr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Aesthetics-material selection </a:t>
            </a:r>
          </a:p>
          <a:p>
            <a:r>
              <a:rPr lang="en-GB"/>
              <a:t>Design influence </a:t>
            </a:r>
          </a:p>
          <a:p>
            <a:r>
              <a:rPr lang="en-GB"/>
              <a:t>Specifications</a:t>
            </a:r>
          </a:p>
          <a:p>
            <a:r>
              <a:rPr lang="en-GB"/>
              <a:t>Ergonomics</a:t>
            </a:r>
          </a:p>
          <a:p>
            <a:r>
              <a:rPr lang="en-GB"/>
              <a:t>Anthropometrics </a:t>
            </a:r>
          </a:p>
          <a:p>
            <a:r>
              <a:rPr lang="en-GB"/>
              <a:t>Modelling</a:t>
            </a:r>
          </a:p>
          <a:p>
            <a:r>
              <a:rPr lang="en-GB"/>
              <a:t>Use of CAD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50115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147561AB51DF428788596ACB76AD16" ma:contentTypeVersion="" ma:contentTypeDescription="Create a new document." ma:contentTypeScope="" ma:versionID="fd2bf89815a3d08e1333e865a571437c">
  <xsd:schema xmlns:xsd="http://www.w3.org/2001/XMLSchema" xmlns:xs="http://www.w3.org/2001/XMLSchema" xmlns:p="http://schemas.microsoft.com/office/2006/metadata/properties" xmlns:ns2="82762546-134f-435b-a3d8-01776a5e047b" xmlns:ns3="67fdbd2b-1973-427c-bffa-6d718ee9b636" xmlns:ns4="3c6552ff-e203-492b-9a4a-86c2b1ce869f" targetNamespace="http://schemas.microsoft.com/office/2006/metadata/properties" ma:root="true" ma:fieldsID="00672294dec573198491a2eeb19b4524" ns2:_="" ns3:_="" ns4:_="">
    <xsd:import namespace="82762546-134f-435b-a3d8-01776a5e047b"/>
    <xsd:import namespace="67fdbd2b-1973-427c-bffa-6d718ee9b636"/>
    <xsd:import namespace="3c6552ff-e203-492b-9a4a-86c2b1ce869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762546-134f-435b-a3d8-01776a5e04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c470fb7-5308-496a-a12b-188b66d4a6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fdbd2b-1973-427c-bffa-6d718ee9b63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6552ff-e203-492b-9a4a-86c2b1ce869f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69F64BCF-503F-4F2E-86A0-989497ECA44D}" ma:internalName="TaxCatchAll" ma:showField="CatchAllData" ma:web="{67fdbd2b-1973-427c-bffa-6d718ee9b636}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2762546-134f-435b-a3d8-01776a5e047b">
      <Terms xmlns="http://schemas.microsoft.com/office/infopath/2007/PartnerControls"/>
    </lcf76f155ced4ddcb4097134ff3c332f>
    <TaxCatchAll xmlns="3c6552ff-e203-492b-9a4a-86c2b1ce869f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70787FA-9B52-48D6-A470-188D04326182}"/>
</file>

<file path=customXml/itemProps2.xml><?xml version="1.0" encoding="utf-8"?>
<ds:datastoreItem xmlns:ds="http://schemas.openxmlformats.org/officeDocument/2006/customXml" ds:itemID="{FA857AD2-13E4-4EFA-A5B4-A8C2EE9A27DE}">
  <ds:schemaRefs>
    <ds:schemaRef ds:uri="67fdbd2b-1973-427c-bffa-6d718ee9b636"/>
    <ds:schemaRef ds:uri="82762546-134f-435b-a3d8-01776a5e047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2279B51-A6A1-40DD-BC9F-40602CA99E6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Wood Type</Template>
  <TotalTime>0</TotalTime>
  <Words>1357</Words>
  <Application>Microsoft Office PowerPoint</Application>
  <PresentationFormat>Widescreen</PresentationFormat>
  <Paragraphs>262</Paragraphs>
  <Slides>48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9" baseType="lpstr">
      <vt:lpstr>ADLaM Display</vt:lpstr>
      <vt:lpstr>Apple Boy BTN</vt:lpstr>
      <vt:lpstr>Aptos</vt:lpstr>
      <vt:lpstr>Arial</vt:lpstr>
      <vt:lpstr>Calibri</vt:lpstr>
      <vt:lpstr>Dreaming Outloud Pro</vt:lpstr>
      <vt:lpstr>Rockwell</vt:lpstr>
      <vt:lpstr>Rockwell Condensed</vt:lpstr>
      <vt:lpstr>Varela Round</vt:lpstr>
      <vt:lpstr>Wingdings</vt:lpstr>
      <vt:lpstr>Wood Type</vt:lpstr>
      <vt:lpstr>Year 11 mock revision</vt:lpstr>
      <vt:lpstr>Lesson Entrance - Straight to your seat and sit down in silence - Get desk ready - Write title and date - Prepare for retrieval activity </vt:lpstr>
      <vt:lpstr>Can you list the tools?</vt:lpstr>
      <vt:lpstr>Lesson Entrance - Straight to your seat and sit down in silence - Get desk ready - Write title and date - Prepare for retrieval activity </vt:lpstr>
      <vt:lpstr>PowerPoint Presentation</vt:lpstr>
      <vt:lpstr>PowerPoint Presentation</vt:lpstr>
      <vt:lpstr>PowerPoint Presentation</vt:lpstr>
      <vt:lpstr>Exam layout</vt:lpstr>
      <vt:lpstr>Topics to cover- all previous work from KS4</vt:lpstr>
      <vt:lpstr>PowerPoint Presentation</vt:lpstr>
      <vt:lpstr>Production aids (pg53)</vt:lpstr>
      <vt:lpstr>Modelling/prototyping</vt:lpstr>
      <vt:lpstr>Reason to model/prototype… </vt:lpstr>
      <vt:lpstr>Exam practice</vt:lpstr>
      <vt:lpstr>PowerPoint Presentation</vt:lpstr>
      <vt:lpstr>Key words </vt:lpstr>
      <vt:lpstr>PowerPoint Presentation</vt:lpstr>
      <vt:lpstr>The work of iconic designers (pg 123)</vt:lpstr>
      <vt:lpstr>The work of iconic designers (pg 123)</vt:lpstr>
      <vt:lpstr>The work of iconic designers (pg 123)</vt:lpstr>
      <vt:lpstr>The work of iconic designers (pg 123)</vt:lpstr>
      <vt:lpstr>Designer recall</vt:lpstr>
      <vt:lpstr>Studying the work of others </vt:lpstr>
      <vt:lpstr>Evaluate (pg 135,138,147)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Market pull</vt:lpstr>
      <vt:lpstr>Technology push</vt:lpstr>
      <vt:lpstr>Lesson Intention  - To understand orthographic projection  - To Remember the key points of a 3rd Orthographic projection   </vt:lpstr>
      <vt:lpstr>PowerPoint Presentation</vt:lpstr>
      <vt:lpstr>PowerPoint Presentation</vt:lpstr>
      <vt:lpstr>PowerPoint Presentation</vt:lpstr>
      <vt:lpstr>PowerPoint Presentation</vt:lpstr>
      <vt:lpstr>Smart materials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11 mock revision</dc:title>
  <dc:creator>Kettle, Lauren</dc:creator>
  <cp:lastModifiedBy>Bird, Rhiannon</cp:lastModifiedBy>
  <cp:revision>4</cp:revision>
  <dcterms:created xsi:type="dcterms:W3CDTF">2020-01-28T21:03:36Z</dcterms:created>
  <dcterms:modified xsi:type="dcterms:W3CDTF">2025-10-20T16:33:58Z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0x01010002147561AB51DF428788596ACB76AD16</vt:lpwstr>
  </property>
</Properties>
</file>