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62" r:id="rId6"/>
    <p:sldId id="258"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40D268-C141-448D-B0A8-827E08A87A1C}" v="17" dt="2025-02-27T10:49:42.6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3" autoAdjust="0"/>
    <p:restoredTop sz="94660"/>
  </p:normalViewPr>
  <p:slideViewPr>
    <p:cSldViewPr snapToGrid="0">
      <p:cViewPr>
        <p:scale>
          <a:sx n="77" d="100"/>
          <a:sy n="77" d="100"/>
        </p:scale>
        <p:origin x="26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rd, Rhiannon" userId="70411b3b-d6df-47f7-9d8a-70bb93a1d69a" providerId="ADAL" clId="{F246DB9B-9305-4E3A-BF32-51338F2856A0}"/>
    <pc:docChg chg="delSld">
      <pc:chgData name="Bird, Rhiannon" userId="70411b3b-d6df-47f7-9d8a-70bb93a1d69a" providerId="ADAL" clId="{F246DB9B-9305-4E3A-BF32-51338F2856A0}" dt="2023-01-12T11:43:00.258" v="0" actId="47"/>
      <pc:docMkLst>
        <pc:docMk/>
      </pc:docMkLst>
      <pc:sldChg chg="del">
        <pc:chgData name="Bird, Rhiannon" userId="70411b3b-d6df-47f7-9d8a-70bb93a1d69a" providerId="ADAL" clId="{F246DB9B-9305-4E3A-BF32-51338F2856A0}" dt="2023-01-12T11:43:00.258" v="0" actId="47"/>
        <pc:sldMkLst>
          <pc:docMk/>
          <pc:sldMk cId="2265583883" sldId="259"/>
        </pc:sldMkLst>
      </pc:sldChg>
    </pc:docChg>
  </pc:docChgLst>
  <pc:docChgLst>
    <pc:chgData name="Bird, Rhiannon" userId="70411b3b-d6df-47f7-9d8a-70bb93a1d69a" providerId="ADAL" clId="{7940D268-C141-448D-B0A8-827E08A87A1C}"/>
    <pc:docChg chg="addSld modSld">
      <pc:chgData name="Bird, Rhiannon" userId="70411b3b-d6df-47f7-9d8a-70bb93a1d69a" providerId="ADAL" clId="{7940D268-C141-448D-B0A8-827E08A87A1C}" dt="2025-02-27T10:49:51.989" v="73" actId="1076"/>
      <pc:docMkLst>
        <pc:docMk/>
      </pc:docMkLst>
      <pc:sldChg chg="addSp modSp">
        <pc:chgData name="Bird, Rhiannon" userId="70411b3b-d6df-47f7-9d8a-70bb93a1d69a" providerId="ADAL" clId="{7940D268-C141-448D-B0A8-827E08A87A1C}" dt="2025-02-26T21:00:03.102" v="2" actId="1076"/>
        <pc:sldMkLst>
          <pc:docMk/>
          <pc:sldMk cId="4015531222" sldId="256"/>
        </pc:sldMkLst>
        <pc:picChg chg="add mod">
          <ac:chgData name="Bird, Rhiannon" userId="70411b3b-d6df-47f7-9d8a-70bb93a1d69a" providerId="ADAL" clId="{7940D268-C141-448D-B0A8-827E08A87A1C}" dt="2025-02-26T21:00:03.102" v="2" actId="1076"/>
          <ac:picMkLst>
            <pc:docMk/>
            <pc:sldMk cId="4015531222" sldId="256"/>
            <ac:picMk id="4" creationId="{FA24C434-0828-680C-AD21-CE107C511089}"/>
          </ac:picMkLst>
        </pc:picChg>
      </pc:sldChg>
      <pc:sldChg chg="addSp modSp">
        <pc:chgData name="Bird, Rhiannon" userId="70411b3b-d6df-47f7-9d8a-70bb93a1d69a" providerId="ADAL" clId="{7940D268-C141-448D-B0A8-827E08A87A1C}" dt="2025-02-26T21:00:11.903" v="3"/>
        <pc:sldMkLst>
          <pc:docMk/>
          <pc:sldMk cId="3503220279" sldId="257"/>
        </pc:sldMkLst>
        <pc:picChg chg="add mod">
          <ac:chgData name="Bird, Rhiannon" userId="70411b3b-d6df-47f7-9d8a-70bb93a1d69a" providerId="ADAL" clId="{7940D268-C141-448D-B0A8-827E08A87A1C}" dt="2025-02-26T21:00:11.903" v="3"/>
          <ac:picMkLst>
            <pc:docMk/>
            <pc:sldMk cId="3503220279" sldId="257"/>
            <ac:picMk id="4" creationId="{426B8FB6-9E07-A3DF-FD14-9462306E520D}"/>
          </ac:picMkLst>
        </pc:picChg>
      </pc:sldChg>
      <pc:sldChg chg="addSp modSp">
        <pc:chgData name="Bird, Rhiannon" userId="70411b3b-d6df-47f7-9d8a-70bb93a1d69a" providerId="ADAL" clId="{7940D268-C141-448D-B0A8-827E08A87A1C}" dt="2025-02-26T21:00:24.778" v="7"/>
        <pc:sldMkLst>
          <pc:docMk/>
          <pc:sldMk cId="786872199" sldId="258"/>
        </pc:sldMkLst>
        <pc:picChg chg="add mod">
          <ac:chgData name="Bird, Rhiannon" userId="70411b3b-d6df-47f7-9d8a-70bb93a1d69a" providerId="ADAL" clId="{7940D268-C141-448D-B0A8-827E08A87A1C}" dt="2025-02-26T21:00:24.778" v="7"/>
          <ac:picMkLst>
            <pc:docMk/>
            <pc:sldMk cId="786872199" sldId="258"/>
            <ac:picMk id="2" creationId="{BDA3F168-7E5C-5E17-5D19-FBC89BBC1BB7}"/>
          </ac:picMkLst>
        </pc:picChg>
      </pc:sldChg>
      <pc:sldChg chg="addSp modSp">
        <pc:chgData name="Bird, Rhiannon" userId="70411b3b-d6df-47f7-9d8a-70bb93a1d69a" providerId="ADAL" clId="{7940D268-C141-448D-B0A8-827E08A87A1C}" dt="2025-02-26T21:00:16.507" v="4"/>
        <pc:sldMkLst>
          <pc:docMk/>
          <pc:sldMk cId="2964137789" sldId="260"/>
        </pc:sldMkLst>
        <pc:picChg chg="add mod">
          <ac:chgData name="Bird, Rhiannon" userId="70411b3b-d6df-47f7-9d8a-70bb93a1d69a" providerId="ADAL" clId="{7940D268-C141-448D-B0A8-827E08A87A1C}" dt="2025-02-26T21:00:16.507" v="4"/>
          <ac:picMkLst>
            <pc:docMk/>
            <pc:sldMk cId="2964137789" sldId="260"/>
            <ac:picMk id="2" creationId="{68A4444F-4DA0-CF6C-AE42-475B0C69AC08}"/>
          </ac:picMkLst>
        </pc:picChg>
      </pc:sldChg>
      <pc:sldChg chg="addSp modSp">
        <pc:chgData name="Bird, Rhiannon" userId="70411b3b-d6df-47f7-9d8a-70bb93a1d69a" providerId="ADAL" clId="{7940D268-C141-448D-B0A8-827E08A87A1C}" dt="2025-02-26T21:00:19.805" v="5"/>
        <pc:sldMkLst>
          <pc:docMk/>
          <pc:sldMk cId="1624031326" sldId="261"/>
        </pc:sldMkLst>
        <pc:picChg chg="add mod">
          <ac:chgData name="Bird, Rhiannon" userId="70411b3b-d6df-47f7-9d8a-70bb93a1d69a" providerId="ADAL" clId="{7940D268-C141-448D-B0A8-827E08A87A1C}" dt="2025-02-26T21:00:19.805" v="5"/>
          <ac:picMkLst>
            <pc:docMk/>
            <pc:sldMk cId="1624031326" sldId="261"/>
            <ac:picMk id="2" creationId="{224E835D-222A-09D1-5F98-E5A409991450}"/>
          </ac:picMkLst>
        </pc:picChg>
      </pc:sldChg>
      <pc:sldChg chg="addSp modSp">
        <pc:chgData name="Bird, Rhiannon" userId="70411b3b-d6df-47f7-9d8a-70bb93a1d69a" providerId="ADAL" clId="{7940D268-C141-448D-B0A8-827E08A87A1C}" dt="2025-02-26T21:00:22.169" v="6"/>
        <pc:sldMkLst>
          <pc:docMk/>
          <pc:sldMk cId="3479779364" sldId="262"/>
        </pc:sldMkLst>
        <pc:picChg chg="add mod">
          <ac:chgData name="Bird, Rhiannon" userId="70411b3b-d6df-47f7-9d8a-70bb93a1d69a" providerId="ADAL" clId="{7940D268-C141-448D-B0A8-827E08A87A1C}" dt="2025-02-26T21:00:22.169" v="6"/>
          <ac:picMkLst>
            <pc:docMk/>
            <pc:sldMk cId="3479779364" sldId="262"/>
            <ac:picMk id="2" creationId="{5FCDBA66-D3F6-792D-F865-8C9AA4D9A8B8}"/>
          </ac:picMkLst>
        </pc:picChg>
      </pc:sldChg>
      <pc:sldChg chg="addSp delSp modSp new mod">
        <pc:chgData name="Bird, Rhiannon" userId="70411b3b-d6df-47f7-9d8a-70bb93a1d69a" providerId="ADAL" clId="{7940D268-C141-448D-B0A8-827E08A87A1C}" dt="2025-02-27T10:49:51.989" v="73" actId="1076"/>
        <pc:sldMkLst>
          <pc:docMk/>
          <pc:sldMk cId="610568437" sldId="263"/>
        </pc:sldMkLst>
        <pc:spChg chg="mod">
          <ac:chgData name="Bird, Rhiannon" userId="70411b3b-d6df-47f7-9d8a-70bb93a1d69a" providerId="ADAL" clId="{7940D268-C141-448D-B0A8-827E08A87A1C}" dt="2025-02-27T10:49:48.720" v="72" actId="1076"/>
          <ac:spMkLst>
            <pc:docMk/>
            <pc:sldMk cId="610568437" sldId="263"/>
            <ac:spMk id="2" creationId="{64237690-FF82-F124-A026-853D9D5FE1A6}"/>
          </ac:spMkLst>
        </pc:spChg>
        <pc:spChg chg="del">
          <ac:chgData name="Bird, Rhiannon" userId="70411b3b-d6df-47f7-9d8a-70bb93a1d69a" providerId="ADAL" clId="{7940D268-C141-448D-B0A8-827E08A87A1C}" dt="2025-02-27T10:45:57.926" v="27"/>
          <ac:spMkLst>
            <pc:docMk/>
            <pc:sldMk cId="610568437" sldId="263"/>
            <ac:spMk id="3" creationId="{C0510A9A-001E-14A3-1D08-2E0830AB02EE}"/>
          </ac:spMkLst>
        </pc:spChg>
        <pc:spChg chg="add mod">
          <ac:chgData name="Bird, Rhiannon" userId="70411b3b-d6df-47f7-9d8a-70bb93a1d69a" providerId="ADAL" clId="{7940D268-C141-448D-B0A8-827E08A87A1C}" dt="2025-02-27T10:49:51.989" v="73" actId="1076"/>
          <ac:spMkLst>
            <pc:docMk/>
            <pc:sldMk cId="610568437" sldId="263"/>
            <ac:spMk id="4" creationId="{DDC44D9C-59E7-E331-97DB-ED1443964DC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BD6F3F2-2581-4558-BBD4-77480060EE69}" type="datetimeFigureOut">
              <a:rPr lang="en-GB" smtClean="0"/>
              <a:t>26/02/2025</a:t>
            </a:fld>
            <a:endParaRPr lang="en-GB"/>
          </a:p>
        </p:txBody>
      </p:sp>
      <p:sp>
        <p:nvSpPr>
          <p:cNvPr id="5" name="Footer Placeholder 4"/>
          <p:cNvSpPr>
            <a:spLocks noGrp="1"/>
          </p:cNvSpPr>
          <p:nvPr>
            <p:ph type="ftr" sz="quarter" idx="11"/>
          </p:nvPr>
        </p:nvSpPr>
        <p:spPr>
          <a:xfrm>
            <a:off x="2416500" y="329307"/>
            <a:ext cx="4973915" cy="309201"/>
          </a:xfrm>
        </p:spPr>
        <p:txBody>
          <a:bodyPr/>
          <a:lstStyle/>
          <a:p>
            <a:endParaRPr lang="en-GB"/>
          </a:p>
        </p:txBody>
      </p:sp>
      <p:sp>
        <p:nvSpPr>
          <p:cNvPr id="6" name="Slide Number Placeholder 5"/>
          <p:cNvSpPr>
            <a:spLocks noGrp="1"/>
          </p:cNvSpPr>
          <p:nvPr>
            <p:ph type="sldNum" sz="quarter" idx="12"/>
          </p:nvPr>
        </p:nvSpPr>
        <p:spPr>
          <a:xfrm>
            <a:off x="1437664" y="798973"/>
            <a:ext cx="811019" cy="503578"/>
          </a:xfrm>
        </p:spPr>
        <p:txBody>
          <a:bodyPr/>
          <a:lstStyle/>
          <a:p>
            <a:fld id="{4F0E7E04-BFBE-4B25-A187-051C50127385}" type="slidenum">
              <a:rPr lang="en-GB" smtClean="0"/>
              <a:t>‹#›</a:t>
            </a:fld>
            <a:endParaRPr lang="en-GB"/>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4930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D6F3F2-2581-4558-BBD4-77480060EE69}" type="datetimeFigureOut">
              <a:rPr lang="en-GB" smtClean="0"/>
              <a:t>26/02/2025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0E7E04-BFBE-4B25-A187-051C50127385}" type="slidenum">
              <a:rPr lang="en-GB" smtClean="0"/>
              <a:t>‹#›</a:t>
            </a:fld>
            <a:endParaRPr lang="en-GB"/>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28049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D6F3F2-2581-4558-BBD4-77480060EE69}" type="datetimeFigureOut">
              <a:rPr lang="en-GB" smtClean="0"/>
              <a:t>26/02/2025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0E7E04-BFBE-4B25-A187-051C50127385}" type="slidenum">
              <a:rPr lang="en-GB" smtClean="0"/>
              <a:t>‹#›</a:t>
            </a:fld>
            <a:endParaRPr lang="en-GB"/>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05494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D6F3F2-2581-4558-BBD4-77480060EE69}" type="datetimeFigureOut">
              <a:rPr lang="en-GB" smtClean="0"/>
              <a:t>26/02/2025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0E7E04-BFBE-4B25-A187-051C50127385}" type="slidenum">
              <a:rPr lang="en-GB" smtClean="0"/>
              <a:t>‹#›</a:t>
            </a:fld>
            <a:endParaRPr lang="en-GB"/>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37304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BD6F3F2-2581-4558-BBD4-77480060EE69}" type="datetimeFigureOut">
              <a:rPr lang="en-GB" smtClean="0"/>
              <a:t>26/02/2025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0E7E04-BFBE-4B25-A187-051C50127385}" type="slidenum">
              <a:rPr lang="en-GB" smtClean="0"/>
              <a:t>‹#›</a:t>
            </a:fld>
            <a:endParaRPr lang="en-GB"/>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02585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BD6F3F2-2581-4558-BBD4-77480060EE69}" type="datetimeFigureOut">
              <a:rPr lang="en-GB" smtClean="0"/>
              <a:t>26/02/2025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0E7E04-BFBE-4B25-A187-051C50127385}" type="slidenum">
              <a:rPr lang="en-GB" smtClean="0"/>
              <a:t>‹#›</a:t>
            </a:fld>
            <a:endParaRPr lang="en-GB"/>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29255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BD6F3F2-2581-4558-BBD4-77480060EE69}" type="datetimeFigureOut">
              <a:rPr lang="en-GB" smtClean="0"/>
              <a:t>26/02/2025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0E7E04-BFBE-4B25-A187-051C50127385}" type="slidenum">
              <a:rPr lang="en-GB" smtClean="0"/>
              <a:t>‹#›</a:t>
            </a:fld>
            <a:endParaRPr lang="en-GB"/>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65306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BD6F3F2-2581-4558-BBD4-77480060EE69}" type="datetimeFigureOut">
              <a:rPr lang="en-GB" smtClean="0"/>
              <a:t>26/02/2025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0E7E04-BFBE-4B25-A187-051C50127385}" type="slidenum">
              <a:rPr lang="en-GB" smtClean="0"/>
              <a:t>‹#›</a:t>
            </a:fld>
            <a:endParaRPr lang="en-GB"/>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3583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D6F3F2-2581-4558-BBD4-77480060EE69}" type="datetimeFigureOut">
              <a:rPr lang="en-GB" smtClean="0"/>
              <a:t>26/02/2025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0E7E04-BFBE-4B25-A187-051C50127385}" type="slidenum">
              <a:rPr lang="en-GB" smtClean="0"/>
              <a:t>‹#›</a:t>
            </a:fld>
            <a:endParaRPr lang="en-GB"/>
          </a:p>
        </p:txBody>
      </p:sp>
    </p:spTree>
    <p:extLst>
      <p:ext uri="{BB962C8B-B14F-4D97-AF65-F5344CB8AC3E}">
        <p14:creationId xmlns:p14="http://schemas.microsoft.com/office/powerpoint/2010/main" val="2044769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BD6F3F2-2581-4558-BBD4-77480060EE69}" type="datetimeFigureOut">
              <a:rPr lang="en-GB" smtClean="0"/>
              <a:t>26/02/2025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0E7E04-BFBE-4B25-A187-051C50127385}" type="slidenum">
              <a:rPr lang="en-GB" smtClean="0"/>
              <a:t>‹#›</a:t>
            </a:fld>
            <a:endParaRPr lang="en-GB"/>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46022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1BD6F3F2-2581-4558-BBD4-77480060EE69}" type="datetimeFigureOut">
              <a:rPr lang="en-GB" smtClean="0"/>
              <a:t>26/02/2025</a:t>
            </a:fld>
            <a:endParaRPr lang="en-GB"/>
          </a:p>
        </p:txBody>
      </p:sp>
      <p:sp>
        <p:nvSpPr>
          <p:cNvPr id="6" name="Footer Placeholder 5"/>
          <p:cNvSpPr>
            <a:spLocks noGrp="1"/>
          </p:cNvSpPr>
          <p:nvPr>
            <p:ph type="ftr" sz="quarter" idx="11"/>
          </p:nvPr>
        </p:nvSpPr>
        <p:spPr>
          <a:xfrm>
            <a:off x="1447382" y="318640"/>
            <a:ext cx="5541004" cy="320931"/>
          </a:xfrm>
        </p:spPr>
        <p:txBody>
          <a:bodyPr/>
          <a:lstStyle/>
          <a:p>
            <a:endParaRPr lang="en-GB"/>
          </a:p>
        </p:txBody>
      </p:sp>
      <p:sp>
        <p:nvSpPr>
          <p:cNvPr id="7" name="Slide Number Placeholder 6"/>
          <p:cNvSpPr>
            <a:spLocks noGrp="1"/>
          </p:cNvSpPr>
          <p:nvPr>
            <p:ph type="sldNum" sz="quarter" idx="12"/>
          </p:nvPr>
        </p:nvSpPr>
        <p:spPr/>
        <p:txBody>
          <a:bodyPr/>
          <a:lstStyle/>
          <a:p>
            <a:fld id="{4F0E7E04-BFBE-4B25-A187-051C50127385}" type="slidenum">
              <a:rPr lang="en-GB" smtClean="0"/>
              <a:t>‹#›</a:t>
            </a:fld>
            <a:endParaRPr lang="en-GB"/>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5475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1BD6F3F2-2581-4558-BBD4-77480060EE69}" type="datetimeFigureOut">
              <a:rPr lang="en-GB" smtClean="0"/>
              <a:t>26/02/2025</a:t>
            </a:fld>
            <a:endParaRPr lang="en-GB"/>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4F0E7E04-BFBE-4B25-A187-051C50127385}" type="slidenum">
              <a:rPr lang="en-GB" smtClean="0"/>
              <a:t>‹#›</a:t>
            </a:fld>
            <a:endParaRPr lang="en-GB"/>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59004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wikipedia.org/wiki/Alternative_Finance" TargetMode="External"/><Relationship Id="rId2" Type="http://schemas.openxmlformats.org/officeDocument/2006/relationships/hyperlink" Target="https://en.wikipedia.org/wiki/Crowdsourcing" TargetMode="Externa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17780" y="1549431"/>
            <a:ext cx="8637073" cy="1628668"/>
          </a:xfrm>
        </p:spPr>
        <p:txBody>
          <a:bodyPr/>
          <a:lstStyle/>
          <a:p>
            <a:r>
              <a:rPr lang="en-GB" dirty="0"/>
              <a:t>crowdfunding</a:t>
            </a:r>
          </a:p>
        </p:txBody>
      </p:sp>
      <p:sp>
        <p:nvSpPr>
          <p:cNvPr id="3" name="Subtitle 2"/>
          <p:cNvSpPr>
            <a:spLocks noGrp="1"/>
          </p:cNvSpPr>
          <p:nvPr>
            <p:ph type="subTitle" idx="1"/>
          </p:nvPr>
        </p:nvSpPr>
        <p:spPr>
          <a:xfrm>
            <a:off x="2417780" y="3531203"/>
            <a:ext cx="8833800" cy="1375333"/>
          </a:xfrm>
        </p:spPr>
        <p:txBody>
          <a:bodyPr>
            <a:noAutofit/>
          </a:bodyPr>
          <a:lstStyle/>
          <a:p>
            <a:r>
              <a:rPr lang="en-GB" b="1" cap="none" dirty="0">
                <a:latin typeface="Century Gothic" panose="020B0502020202020204" pitchFamily="34" charset="0"/>
              </a:rPr>
              <a:t>Crowdfunding</a:t>
            </a:r>
            <a:r>
              <a:rPr lang="en-GB" cap="none" dirty="0">
                <a:latin typeface="Century Gothic" panose="020B0502020202020204" pitchFamily="34" charset="0"/>
              </a:rPr>
              <a:t> is the practice of funding a project or venture by raising many small amounts of money from a large number of people, typically via the internet.</a:t>
            </a:r>
            <a:r>
              <a:rPr lang="en-GB" cap="none" baseline="30000" dirty="0">
                <a:latin typeface="Century Gothic" panose="020B0502020202020204" pitchFamily="34" charset="0"/>
              </a:rPr>
              <a:t> </a:t>
            </a:r>
            <a:r>
              <a:rPr lang="en-GB" cap="none" dirty="0">
                <a:latin typeface="Century Gothic" panose="020B0502020202020204" pitchFamily="34" charset="0"/>
              </a:rPr>
              <a:t> Crowdfunding is a form of </a:t>
            </a:r>
            <a:r>
              <a:rPr lang="en-GB" cap="none" dirty="0">
                <a:latin typeface="Century Gothic" panose="020B0502020202020204" pitchFamily="34" charset="0"/>
                <a:hlinkClick r:id="rId2" tooltip="Crowdsourcing"/>
              </a:rPr>
              <a:t>crowdsourcing</a:t>
            </a:r>
            <a:r>
              <a:rPr lang="en-GB" cap="none" dirty="0">
                <a:latin typeface="Century Gothic" panose="020B0502020202020204" pitchFamily="34" charset="0"/>
              </a:rPr>
              <a:t> and of </a:t>
            </a:r>
            <a:r>
              <a:rPr lang="en-GB" cap="none" dirty="0">
                <a:latin typeface="Century Gothic" panose="020B0502020202020204" pitchFamily="34" charset="0"/>
                <a:hlinkClick r:id="rId3" tooltip="Alternative Finance"/>
              </a:rPr>
              <a:t>alternative finance</a:t>
            </a:r>
            <a:r>
              <a:rPr lang="en-GB" cap="none" dirty="0">
                <a:latin typeface="Century Gothic" panose="020B0502020202020204" pitchFamily="34" charset="0"/>
              </a:rPr>
              <a:t>. in 2015, it was estimated that worldwide over $34 billion was raised this way. People who invest in crowd funding are called </a:t>
            </a:r>
            <a:r>
              <a:rPr lang="en-GB" b="1" cap="none" dirty="0">
                <a:latin typeface="Century Gothic" panose="020B0502020202020204" pitchFamily="34" charset="0"/>
              </a:rPr>
              <a:t>backers</a:t>
            </a:r>
            <a:r>
              <a:rPr lang="en-GB" cap="none" dirty="0">
                <a:latin typeface="Century Gothic" panose="020B0502020202020204" pitchFamily="34" charset="0"/>
              </a:rPr>
              <a:t>.</a:t>
            </a:r>
          </a:p>
        </p:txBody>
      </p:sp>
      <p:pic>
        <p:nvPicPr>
          <p:cNvPr id="4" name="Picture 2">
            <a:extLst>
              <a:ext uri="{FF2B5EF4-FFF2-40B4-BE49-F238E27FC236}">
                <a16:creationId xmlns:a16="http://schemas.microsoft.com/office/drawing/2014/main" id="{FA24C434-0828-680C-AD21-CE107C51108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953373" y="206828"/>
            <a:ext cx="1095438" cy="8404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5531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804520"/>
            <a:ext cx="9603275" cy="700896"/>
          </a:xfrm>
        </p:spPr>
        <p:txBody>
          <a:bodyPr/>
          <a:lstStyle/>
          <a:p>
            <a:r>
              <a:rPr lang="en-GB" cap="none" dirty="0">
                <a:latin typeface="Century Gothic" panose="020B0502020202020204" pitchFamily="34" charset="0"/>
              </a:rPr>
              <a:t>Why?</a:t>
            </a:r>
          </a:p>
        </p:txBody>
      </p:sp>
      <p:sp>
        <p:nvSpPr>
          <p:cNvPr id="3" name="Content Placeholder 2"/>
          <p:cNvSpPr>
            <a:spLocks noGrp="1"/>
          </p:cNvSpPr>
          <p:nvPr>
            <p:ph idx="1"/>
          </p:nvPr>
        </p:nvSpPr>
        <p:spPr>
          <a:xfrm>
            <a:off x="1451579" y="2015733"/>
            <a:ext cx="9603275" cy="1385390"/>
          </a:xfrm>
        </p:spPr>
        <p:txBody>
          <a:bodyPr/>
          <a:lstStyle/>
          <a:p>
            <a:r>
              <a:rPr lang="en-GB" dirty="0"/>
              <a:t>To try to raise/fund large business ideas or charities.</a:t>
            </a:r>
          </a:p>
          <a:p>
            <a:r>
              <a:rPr lang="en-GB" dirty="0"/>
              <a:t>Asking a small amount of money from a very large amount of people can generate huge amounts.</a:t>
            </a:r>
          </a:p>
        </p:txBody>
      </p:sp>
      <p:pic>
        <p:nvPicPr>
          <p:cNvPr id="1028" name="Picture 4" descr="Image result for crowdfund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1117" y="3236231"/>
            <a:ext cx="3303228" cy="330322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crowdfunding imag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705" y="3583212"/>
            <a:ext cx="3387778" cy="254083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a:extLst>
              <a:ext uri="{FF2B5EF4-FFF2-40B4-BE49-F238E27FC236}">
                <a16:creationId xmlns:a16="http://schemas.microsoft.com/office/drawing/2014/main" id="{426B8FB6-9E07-A3DF-FD14-9462306E520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23584" y="205946"/>
            <a:ext cx="1493856" cy="11461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3220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sz="2400" dirty="0"/>
              <a:t>Crowdfunding usually uses the internet to promote an idea or venture to thousands of potential investors, who have the option of making much smaller individual investments.  Those looking for funds will typically use a recognised website platform to set up a profile of their project, and then use social media as well as their network of family, friends and business contacts to raise the necessary money.</a:t>
            </a:r>
          </a:p>
          <a:p>
            <a:endParaRPr lang="en-GB" dirty="0"/>
          </a:p>
        </p:txBody>
      </p:sp>
      <p:pic>
        <p:nvPicPr>
          <p:cNvPr id="2" name="Picture 2">
            <a:extLst>
              <a:ext uri="{FF2B5EF4-FFF2-40B4-BE49-F238E27FC236}">
                <a16:creationId xmlns:a16="http://schemas.microsoft.com/office/drawing/2014/main" id="{68A4444F-4DA0-CF6C-AE42-475B0C69AC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23584" y="205946"/>
            <a:ext cx="1493856" cy="11461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4137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indent="0">
              <a:buNone/>
            </a:pPr>
            <a:r>
              <a:rPr lang="en-GB" sz="2400" b="1" dirty="0"/>
              <a:t>The main types of crowdfunding - Donation</a:t>
            </a:r>
            <a:r>
              <a:rPr lang="en-GB" sz="2400" dirty="0"/>
              <a:t> or </a:t>
            </a:r>
            <a:r>
              <a:rPr lang="en-GB" sz="2400" b="1" dirty="0"/>
              <a:t>reward </a:t>
            </a:r>
            <a:r>
              <a:rPr lang="en-GB" sz="2400" dirty="0"/>
              <a:t>crowdfunding relies on people investing in a project or creative process because they believe in the cause; donors have a social or personal motivation for putting their money in, and expect no financial return, although they may receive rewards such as exclusive access to content or material, or tickets to events. Although there is no financial investment potential in donation or reward crowdfunding, it can offer a source of sustainable income, particularly for those in creative fields.</a:t>
            </a:r>
          </a:p>
          <a:p>
            <a:endParaRPr lang="en-GB" sz="2400" dirty="0"/>
          </a:p>
        </p:txBody>
      </p:sp>
      <p:pic>
        <p:nvPicPr>
          <p:cNvPr id="2" name="Picture 2">
            <a:extLst>
              <a:ext uri="{FF2B5EF4-FFF2-40B4-BE49-F238E27FC236}">
                <a16:creationId xmlns:a16="http://schemas.microsoft.com/office/drawing/2014/main" id="{224E835D-222A-09D1-5F98-E5A4099914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23584" y="205946"/>
            <a:ext cx="1493856" cy="11461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4031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sz="2400" b="1" dirty="0"/>
              <a:t>Equity</a:t>
            </a:r>
            <a:r>
              <a:rPr lang="en-GB" sz="2400" dirty="0"/>
              <a:t> crowdfunding offers people the chance to invest in a venture in exchange for equity or shares in the business.  As with most other share investments, the value of the shares can go up or down (and the rise or fall in value can be much larger than traditional share investments). Equity crowdfunding grew significantly in the wake of the global financial crisis, and the resulting reluctance on the part of the banks to offer loans to start-up businesses.</a:t>
            </a:r>
          </a:p>
          <a:p>
            <a:endParaRPr lang="en-GB" dirty="0"/>
          </a:p>
        </p:txBody>
      </p:sp>
      <p:pic>
        <p:nvPicPr>
          <p:cNvPr id="2" name="Picture 2">
            <a:extLst>
              <a:ext uri="{FF2B5EF4-FFF2-40B4-BE49-F238E27FC236}">
                <a16:creationId xmlns:a16="http://schemas.microsoft.com/office/drawing/2014/main" id="{5FCDBA66-D3F6-792D-F865-8C9AA4D9A8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23584" y="205946"/>
            <a:ext cx="1493856" cy="11461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9779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4854" y="1941330"/>
            <a:ext cx="11002779" cy="3450613"/>
          </a:xfrm>
        </p:spPr>
        <p:txBody>
          <a:bodyPr>
            <a:normAutofit fontScale="47500" lnSpcReduction="20000"/>
          </a:bodyPr>
          <a:lstStyle/>
          <a:p>
            <a:r>
              <a:rPr lang="en-GB" sz="6700" dirty="0"/>
              <a:t>Recent high profile examples of successful crowdfunding campaigns include </a:t>
            </a:r>
            <a:r>
              <a:rPr lang="en-GB" sz="6700" dirty="0" err="1"/>
              <a:t>BrewDog</a:t>
            </a:r>
            <a:r>
              <a:rPr lang="en-GB" sz="6700" dirty="0"/>
              <a:t> (craft brewer now valued at over $1bn), the Pebble smart watch, Oculus Rift (a virtual reality </a:t>
            </a:r>
            <a:r>
              <a:rPr lang="en-GB" sz="6700" dirty="0" err="1"/>
              <a:t>startup</a:t>
            </a:r>
            <a:r>
              <a:rPr lang="en-GB" sz="6700" dirty="0"/>
              <a:t> that went on to sell to Facebook for $2bn) and Le Col – a designer and manufacturer of cycling apparel having raised £1m</a:t>
            </a:r>
          </a:p>
          <a:p>
            <a:endParaRPr lang="en-GB" dirty="0"/>
          </a:p>
        </p:txBody>
      </p:sp>
      <p:pic>
        <p:nvPicPr>
          <p:cNvPr id="2" name="Picture 2">
            <a:extLst>
              <a:ext uri="{FF2B5EF4-FFF2-40B4-BE49-F238E27FC236}">
                <a16:creationId xmlns:a16="http://schemas.microsoft.com/office/drawing/2014/main" id="{BDA3F168-7E5C-5E17-5D19-FBC89BBC1B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23584" y="205946"/>
            <a:ext cx="1493856" cy="11461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6872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37690-FF82-F124-A026-853D9D5FE1A6}"/>
              </a:ext>
            </a:extLst>
          </p:cNvPr>
          <p:cNvSpPr>
            <a:spLocks noGrp="1"/>
          </p:cNvSpPr>
          <p:nvPr>
            <p:ph type="title"/>
          </p:nvPr>
        </p:nvSpPr>
        <p:spPr>
          <a:xfrm>
            <a:off x="221295" y="0"/>
            <a:ext cx="9603275" cy="1049235"/>
          </a:xfrm>
        </p:spPr>
        <p:txBody>
          <a:bodyPr>
            <a:normAutofit/>
          </a:bodyPr>
          <a:lstStyle/>
          <a:p>
            <a:r>
              <a:rPr lang="en-GB" sz="4400" dirty="0"/>
              <a:t>Crowdfunding</a:t>
            </a:r>
          </a:p>
        </p:txBody>
      </p:sp>
      <p:sp>
        <p:nvSpPr>
          <p:cNvPr id="4" name="Rectangle 1">
            <a:extLst>
              <a:ext uri="{FF2B5EF4-FFF2-40B4-BE49-F238E27FC236}">
                <a16:creationId xmlns:a16="http://schemas.microsoft.com/office/drawing/2014/main" id="{DDC44D9C-59E7-E331-97DB-ED1443964DC7}"/>
              </a:ext>
            </a:extLst>
          </p:cNvPr>
          <p:cNvSpPr>
            <a:spLocks noGrp="1" noChangeArrowheads="1"/>
          </p:cNvSpPr>
          <p:nvPr>
            <p:ph idx="1"/>
          </p:nvPr>
        </p:nvSpPr>
        <p:spPr bwMode="auto">
          <a:xfrm>
            <a:off x="598516" y="976761"/>
            <a:ext cx="10789920" cy="3416320"/>
          </a:xfrm>
          <a:prstGeom prst="rect">
            <a:avLst/>
          </a:prstGeom>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141414"/>
                </a:solidFill>
                <a:effectLst/>
                <a:latin typeface="Dreaming Outloud Pro" panose="03050502040302030504" pitchFamily="66" charset="0"/>
                <a:cs typeface="Dreaming Outloud Pro" panose="03050502040302030504" pitchFamily="66" charset="0"/>
              </a:rPr>
              <a:t>Traditionally, new businesses would borrow money from a bank to raise enough funds to develop a project.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rgbClr val="141414"/>
              </a:solidFill>
              <a:effectLst/>
              <a:latin typeface="Dreaming Outloud Pro" panose="03050502040302030504" pitchFamily="66" charset="0"/>
              <a:cs typeface="Dreaming Outloud Pro" panose="03050502040302030504"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141414"/>
                </a:solidFill>
                <a:effectLst/>
                <a:latin typeface="Dreaming Outloud Pro" panose="03050502040302030504" pitchFamily="66" charset="0"/>
                <a:cs typeface="Dreaming Outloud Pro" panose="03050502040302030504" pitchFamily="66" charset="0"/>
              </a:rPr>
              <a:t>This is risky and, with </a:t>
            </a:r>
            <a:r>
              <a:rPr kumimoji="0" lang="en-US" altLang="en-US" sz="2400" b="0" i="0" u="none" strike="noStrike" cap="none" normalizeH="0" baseline="0" dirty="0">
                <a:ln>
                  <a:noFill/>
                </a:ln>
                <a:solidFill>
                  <a:srgbClr val="141414"/>
                </a:solidFill>
                <a:effectLst/>
                <a:highlight>
                  <a:srgbClr val="FFFF00"/>
                </a:highlight>
                <a:latin typeface="Dreaming Outloud Pro" panose="03050502040302030504" pitchFamily="66" charset="0"/>
                <a:cs typeface="Dreaming Outloud Pro" panose="03050502040302030504" pitchFamily="66" charset="0"/>
              </a:rPr>
              <a:t>interest</a:t>
            </a:r>
            <a:r>
              <a:rPr kumimoji="0" lang="en-US" altLang="en-US" sz="2400" b="0" i="0" u="none" strike="noStrike" cap="none" normalizeH="0" baseline="0" dirty="0">
                <a:ln>
                  <a:noFill/>
                </a:ln>
                <a:solidFill>
                  <a:srgbClr val="141414"/>
                </a:solidFill>
                <a:effectLst/>
                <a:latin typeface="Dreaming Outloud Pro" panose="03050502040302030504" pitchFamily="66" charset="0"/>
                <a:cs typeface="Dreaming Outloud Pro" panose="03050502040302030504" pitchFamily="66" charset="0"/>
              </a:rPr>
              <a:t> payments, can be expensive. Crowdfunding uses websites to advertise products as investment opportunities, where people can choose to back a project with a financial donation if they think it will be </a:t>
            </a:r>
            <a:r>
              <a:rPr kumimoji="0" lang="en-US" altLang="en-US" sz="2400" b="0" i="0" u="none" strike="noStrike" cap="none" normalizeH="0" baseline="0" dirty="0">
                <a:ln>
                  <a:noFill/>
                </a:ln>
                <a:solidFill>
                  <a:srgbClr val="141414"/>
                </a:solidFill>
                <a:effectLst/>
                <a:highlight>
                  <a:srgbClr val="FFFF00"/>
                </a:highlight>
                <a:latin typeface="Dreaming Outloud Pro" panose="03050502040302030504" pitchFamily="66" charset="0"/>
                <a:cs typeface="Dreaming Outloud Pro" panose="03050502040302030504" pitchFamily="66" charset="0"/>
              </a:rPr>
              <a:t>viable</a:t>
            </a:r>
            <a:r>
              <a:rPr kumimoji="0" lang="en-US" altLang="en-US" sz="2400" b="0" i="0" u="none" strike="noStrike" cap="none" normalizeH="0" baseline="0" dirty="0">
                <a:ln>
                  <a:noFill/>
                </a:ln>
                <a:solidFill>
                  <a:srgbClr val="141414"/>
                </a:solidFill>
                <a:effectLst/>
                <a:latin typeface="Dreaming Outloud Pro" panose="03050502040302030504" pitchFamily="66" charset="0"/>
                <a:cs typeface="Dreaming Outloud Pro" panose="03050502040302030504" pitchFamily="66"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rgbClr val="141414"/>
              </a:solidFill>
              <a:effectLst/>
              <a:latin typeface="Dreaming Outloud Pro" panose="03050502040302030504" pitchFamily="66" charset="0"/>
              <a:cs typeface="Dreaming Outloud Pro" panose="03050502040302030504"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141414"/>
                </a:solidFill>
                <a:effectLst/>
                <a:latin typeface="Dreaming Outloud Pro" panose="03050502040302030504" pitchFamily="66" charset="0"/>
                <a:cs typeface="Dreaming Outloud Pro" panose="03050502040302030504" pitchFamily="66" charset="0"/>
              </a:rPr>
              <a:t>Backers are often rewarded with free gifts, discounts or a pre-agreed part of any </a:t>
            </a:r>
            <a:r>
              <a:rPr kumimoji="0" lang="en-US" altLang="en-US" sz="2400" b="0" i="0" u="none" strike="noStrike" cap="none" normalizeH="0" baseline="0" dirty="0">
                <a:ln>
                  <a:noFill/>
                </a:ln>
                <a:solidFill>
                  <a:srgbClr val="141414"/>
                </a:solidFill>
                <a:effectLst/>
                <a:highlight>
                  <a:srgbClr val="FFFF00"/>
                </a:highlight>
                <a:latin typeface="Dreaming Outloud Pro" panose="03050502040302030504" pitchFamily="66" charset="0"/>
                <a:cs typeface="Dreaming Outloud Pro" panose="03050502040302030504" pitchFamily="66" charset="0"/>
              </a:rPr>
              <a:t>profits </a:t>
            </a:r>
            <a:r>
              <a:rPr kumimoji="0" lang="en-US" altLang="en-US" sz="2400" b="0" i="0" u="none" strike="noStrike" cap="none" normalizeH="0" baseline="0" dirty="0">
                <a:ln>
                  <a:noFill/>
                </a:ln>
                <a:solidFill>
                  <a:srgbClr val="141414"/>
                </a:solidFill>
                <a:effectLst/>
                <a:latin typeface="Dreaming Outloud Pro" panose="03050502040302030504" pitchFamily="66" charset="0"/>
                <a:cs typeface="Dreaming Outloud Pro" panose="03050502040302030504" pitchFamily="66" charset="0"/>
              </a:rPr>
              <a:t> if the product is successful.</a:t>
            </a:r>
            <a:r>
              <a:rPr kumimoji="0" lang="en-US" altLang="en-US" sz="2400" b="0" i="0" u="none" strike="noStrike" cap="none" normalizeH="0" baseline="0" dirty="0">
                <a:ln>
                  <a:noFill/>
                </a:ln>
                <a:solidFill>
                  <a:schemeClr val="tx1"/>
                </a:solidFill>
                <a:effectLst/>
                <a:latin typeface="Dreaming Outloud Pro" panose="03050502040302030504" pitchFamily="66" charset="0"/>
                <a:cs typeface="Dreaming Outloud Pro" panose="03050502040302030504" pitchFamily="66" charset="0"/>
              </a:rPr>
              <a:t> </a:t>
            </a:r>
          </a:p>
        </p:txBody>
      </p:sp>
    </p:spTree>
    <p:extLst>
      <p:ext uri="{BB962C8B-B14F-4D97-AF65-F5344CB8AC3E}">
        <p14:creationId xmlns:p14="http://schemas.microsoft.com/office/powerpoint/2010/main" val="61056843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2147561AB51DF428788596ACB76AD16" ma:contentTypeVersion="" ma:contentTypeDescription="Create a new document." ma:contentTypeScope="" ma:versionID="fd2bf89815a3d08e1333e865a571437c">
  <xsd:schema xmlns:xsd="http://www.w3.org/2001/XMLSchema" xmlns:xs="http://www.w3.org/2001/XMLSchema" xmlns:p="http://schemas.microsoft.com/office/2006/metadata/properties" xmlns:ns2="82762546-134f-435b-a3d8-01776a5e047b" xmlns:ns3="67fdbd2b-1973-427c-bffa-6d718ee9b636" xmlns:ns4="3c6552ff-e203-492b-9a4a-86c2b1ce869f" targetNamespace="http://schemas.microsoft.com/office/2006/metadata/properties" ma:root="true" ma:fieldsID="00672294dec573198491a2eeb19b4524" ns2:_="" ns3:_="" ns4:_="">
    <xsd:import namespace="82762546-134f-435b-a3d8-01776a5e047b"/>
    <xsd:import namespace="67fdbd2b-1973-427c-bffa-6d718ee9b636"/>
    <xsd:import namespace="3c6552ff-e203-492b-9a4a-86c2b1ce869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762546-134f-435b-a3d8-01776a5e04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c470fb7-5308-496a-a12b-188b66d4a6e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fdbd2b-1973-427c-bffa-6d718ee9b63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c6552ff-e203-492b-9a4a-86c2b1ce869f"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69F64BCF-503F-4F2E-86A0-989497ECA44D}" ma:internalName="TaxCatchAll" ma:showField="CatchAllData" ma:web="{67fdbd2b-1973-427c-bffa-6d718ee9b6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2762546-134f-435b-a3d8-01776a5e047b">
      <Terms xmlns="http://schemas.microsoft.com/office/infopath/2007/PartnerControls"/>
    </lcf76f155ced4ddcb4097134ff3c332f>
    <TaxCatchAll xmlns="3c6552ff-e203-492b-9a4a-86c2b1ce869f" xsi:nil="true"/>
  </documentManagement>
</p:properties>
</file>

<file path=customXml/itemProps1.xml><?xml version="1.0" encoding="utf-8"?>
<ds:datastoreItem xmlns:ds="http://schemas.openxmlformats.org/officeDocument/2006/customXml" ds:itemID="{86EB2402-0E2B-42BD-BDE1-F0F0549BB96C}"/>
</file>

<file path=customXml/itemProps2.xml><?xml version="1.0" encoding="utf-8"?>
<ds:datastoreItem xmlns:ds="http://schemas.openxmlformats.org/officeDocument/2006/customXml" ds:itemID="{E7974117-836A-4B41-95EC-F66FD1FDDFCF}"/>
</file>

<file path=customXml/itemProps3.xml><?xml version="1.0" encoding="utf-8"?>
<ds:datastoreItem xmlns:ds="http://schemas.openxmlformats.org/officeDocument/2006/customXml" ds:itemID="{94C9A4DB-74FE-4BF3-BE0F-A0AD581E4167}"/>
</file>

<file path=docProps/app.xml><?xml version="1.0" encoding="utf-8"?>
<Properties xmlns="http://schemas.openxmlformats.org/officeDocument/2006/extended-properties" xmlns:vt="http://schemas.openxmlformats.org/officeDocument/2006/docPropsVTypes">
  <Template>Gallery</Template>
  <TotalTime>1123</TotalTime>
  <Words>493</Words>
  <Application>Microsoft Office PowerPoint</Application>
  <PresentationFormat>Widescreen</PresentationFormat>
  <Paragraphs>15</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Dreaming Outloud Pro</vt:lpstr>
      <vt:lpstr>Gill Sans MT</vt:lpstr>
      <vt:lpstr>Gallery</vt:lpstr>
      <vt:lpstr>crowdfunding</vt:lpstr>
      <vt:lpstr>Why?</vt:lpstr>
      <vt:lpstr>PowerPoint Presentation</vt:lpstr>
      <vt:lpstr>PowerPoint Presentation</vt:lpstr>
      <vt:lpstr>PowerPoint Presentation</vt:lpstr>
      <vt:lpstr>PowerPoint Presentation</vt:lpstr>
      <vt:lpstr>Crowdfunding</vt:lpstr>
    </vt:vector>
  </TitlesOfParts>
  <Company>Lacon Childe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crowdfunding</dc:title>
  <dc:creator>Rhiannon Bird</dc:creator>
  <cp:lastModifiedBy>Bird, Rhiannon</cp:lastModifiedBy>
  <cp:revision>11</cp:revision>
  <dcterms:created xsi:type="dcterms:W3CDTF">2018-01-07T20:38:25Z</dcterms:created>
  <dcterms:modified xsi:type="dcterms:W3CDTF">2025-02-27T10:50:00Z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0x01010002147561AB51DF428788596ACB76AD16</vt:lpwstr>
  </property>
</Properties>
</file>