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3"/>
  </p:notesMasterIdLst>
  <p:sldIdLst>
    <p:sldId id="392" r:id="rId5"/>
    <p:sldId id="332" r:id="rId6"/>
    <p:sldId id="321" r:id="rId7"/>
    <p:sldId id="396" r:id="rId8"/>
    <p:sldId id="397" r:id="rId9"/>
    <p:sldId id="298" r:id="rId10"/>
    <p:sldId id="343" r:id="rId11"/>
    <p:sldId id="296" r:id="rId12"/>
    <p:sldId id="445" r:id="rId13"/>
    <p:sldId id="444" r:id="rId14"/>
    <p:sldId id="297" r:id="rId15"/>
    <p:sldId id="299" r:id="rId16"/>
    <p:sldId id="340" r:id="rId17"/>
    <p:sldId id="341" r:id="rId18"/>
    <p:sldId id="540" r:id="rId19"/>
    <p:sldId id="541" r:id="rId20"/>
    <p:sldId id="543" r:id="rId21"/>
    <p:sldId id="546" r:id="rId22"/>
    <p:sldId id="545" r:id="rId23"/>
    <p:sldId id="257" r:id="rId24"/>
    <p:sldId id="449" r:id="rId25"/>
    <p:sldId id="410" r:id="rId26"/>
    <p:sldId id="310" r:id="rId27"/>
    <p:sldId id="283" r:id="rId28"/>
    <p:sldId id="412" r:id="rId29"/>
    <p:sldId id="414" r:id="rId30"/>
    <p:sldId id="450" r:id="rId31"/>
    <p:sldId id="451" r:id="rId32"/>
    <p:sldId id="452" r:id="rId33"/>
    <p:sldId id="411" r:id="rId34"/>
    <p:sldId id="415" r:id="rId35"/>
    <p:sldId id="437" r:id="rId36"/>
    <p:sldId id="344" r:id="rId37"/>
    <p:sldId id="278" r:id="rId38"/>
    <p:sldId id="542" r:id="rId39"/>
    <p:sldId id="311" r:id="rId40"/>
    <p:sldId id="424" r:id="rId41"/>
    <p:sldId id="537" r:id="rId42"/>
    <p:sldId id="548" r:id="rId43"/>
    <p:sldId id="547" r:id="rId44"/>
    <p:sldId id="303" r:id="rId45"/>
    <p:sldId id="347" r:id="rId46"/>
    <p:sldId id="348" r:id="rId47"/>
    <p:sldId id="349" r:id="rId48"/>
    <p:sldId id="270" r:id="rId49"/>
    <p:sldId id="533" r:id="rId50"/>
    <p:sldId id="549" r:id="rId51"/>
    <p:sldId id="550" r:id="rId52"/>
    <p:sldId id="409" r:id="rId53"/>
    <p:sldId id="304" r:id="rId54"/>
    <p:sldId id="351" r:id="rId55"/>
    <p:sldId id="534" r:id="rId56"/>
    <p:sldId id="453" r:id="rId57"/>
    <p:sldId id="454" r:id="rId58"/>
    <p:sldId id="455" r:id="rId59"/>
    <p:sldId id="456" r:id="rId60"/>
    <p:sldId id="458" r:id="rId61"/>
    <p:sldId id="459" r:id="rId62"/>
    <p:sldId id="460" r:id="rId63"/>
    <p:sldId id="511" r:id="rId64"/>
    <p:sldId id="461" r:id="rId65"/>
    <p:sldId id="462" r:id="rId66"/>
    <p:sldId id="463" r:id="rId67"/>
    <p:sldId id="447" r:id="rId68"/>
    <p:sldId id="448" r:id="rId69"/>
    <p:sldId id="465" r:id="rId70"/>
    <p:sldId id="466" r:id="rId71"/>
    <p:sldId id="467" r:id="rId72"/>
    <p:sldId id="468" r:id="rId73"/>
    <p:sldId id="535" r:id="rId74"/>
    <p:sldId id="469" r:id="rId75"/>
    <p:sldId id="470" r:id="rId76"/>
    <p:sldId id="471" r:id="rId77"/>
    <p:sldId id="472" r:id="rId78"/>
    <p:sldId id="513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490" r:id="rId87"/>
    <p:sldId id="502" r:id="rId88"/>
    <p:sldId id="503" r:id="rId89"/>
    <p:sldId id="528" r:id="rId90"/>
    <p:sldId id="520" r:id="rId91"/>
    <p:sldId id="539" r:id="rId92"/>
    <p:sldId id="521" r:id="rId93"/>
    <p:sldId id="522" r:id="rId94"/>
    <p:sldId id="526" r:id="rId95"/>
    <p:sldId id="525" r:id="rId96"/>
    <p:sldId id="523" r:id="rId97"/>
    <p:sldId id="524" r:id="rId98"/>
    <p:sldId id="518" r:id="rId99"/>
    <p:sldId id="519" r:id="rId100"/>
    <p:sldId id="536" r:id="rId101"/>
    <p:sldId id="517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Strickson" initials="SS" lastIdx="1" clrIdx="0">
    <p:extLst>
      <p:ext uri="{19B8F6BF-5375-455C-9EA6-DF929625EA0E}">
        <p15:presenceInfo xmlns:p15="http://schemas.microsoft.com/office/powerpoint/2012/main" userId="S-1-5-21-525844157-93593471-1196218463-14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01F85-81E7-465F-9156-AA1A52BB8998}" v="43" dt="2025-02-26T20:58:28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92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d, Rhiannon" userId="70411b3b-d6df-47f7-9d8a-70bb93a1d69a" providerId="ADAL" clId="{CB99F446-F9E1-47AF-AFC2-B86A693B8C13}"/>
    <pc:docChg chg="custSel addSld modSld sldOrd">
      <pc:chgData name="Bird, Rhiannon" userId="70411b3b-d6df-47f7-9d8a-70bb93a1d69a" providerId="ADAL" clId="{CB99F446-F9E1-47AF-AFC2-B86A693B8C13}" dt="2025-01-23T08:14:54.674" v="645" actId="20577"/>
      <pc:docMkLst>
        <pc:docMk/>
      </pc:docMkLst>
      <pc:sldChg chg="modSp add mod">
        <pc:chgData name="Bird, Rhiannon" userId="70411b3b-d6df-47f7-9d8a-70bb93a1d69a" providerId="ADAL" clId="{CB99F446-F9E1-47AF-AFC2-B86A693B8C13}" dt="2025-01-23T08:14:33.953" v="614" actId="20577"/>
        <pc:sldMkLst>
          <pc:docMk/>
          <pc:sldMk cId="2420367876" sldId="321"/>
        </pc:sldMkLst>
        <pc:spChg chg="mod">
          <ac:chgData name="Bird, Rhiannon" userId="70411b3b-d6df-47f7-9d8a-70bb93a1d69a" providerId="ADAL" clId="{CB99F446-F9E1-47AF-AFC2-B86A693B8C13}" dt="2025-01-22T21:36:14.872" v="462" actId="20577"/>
          <ac:spMkLst>
            <pc:docMk/>
            <pc:sldMk cId="2420367876" sldId="321"/>
            <ac:spMk id="2" creationId="{169A43FC-53EF-AE07-9F01-3AAC9A505529}"/>
          </ac:spMkLst>
        </pc:spChg>
        <pc:spChg chg="mod">
          <ac:chgData name="Bird, Rhiannon" userId="70411b3b-d6df-47f7-9d8a-70bb93a1d69a" providerId="ADAL" clId="{CB99F446-F9E1-47AF-AFC2-B86A693B8C13}" dt="2025-01-23T08:14:33.953" v="614" actId="20577"/>
          <ac:spMkLst>
            <pc:docMk/>
            <pc:sldMk cId="2420367876" sldId="321"/>
            <ac:spMk id="4" creationId="{23A342D9-12F8-CE12-C840-9D40BFF869F8}"/>
          </ac:spMkLst>
        </pc:spChg>
      </pc:sldChg>
      <pc:sldChg chg="modSp add mod">
        <pc:chgData name="Bird, Rhiannon" userId="70411b3b-d6df-47f7-9d8a-70bb93a1d69a" providerId="ADAL" clId="{CB99F446-F9E1-47AF-AFC2-B86A693B8C13}" dt="2025-01-22T15:16:49.115" v="189" actId="14100"/>
        <pc:sldMkLst>
          <pc:docMk/>
          <pc:sldMk cId="288756475" sldId="332"/>
        </pc:sldMkLst>
        <pc:spChg chg="mod">
          <ac:chgData name="Bird, Rhiannon" userId="70411b3b-d6df-47f7-9d8a-70bb93a1d69a" providerId="ADAL" clId="{CB99F446-F9E1-47AF-AFC2-B86A693B8C13}" dt="2025-01-22T15:16:49.115" v="189" actId="14100"/>
          <ac:spMkLst>
            <pc:docMk/>
            <pc:sldMk cId="288756475" sldId="332"/>
            <ac:spMk id="6" creationId="{E3AD131F-B73D-9FA9-3BA5-0A68D05B476E}"/>
          </ac:spMkLst>
        </pc:spChg>
      </pc:sldChg>
      <pc:sldChg chg="modSp mod">
        <pc:chgData name="Bird, Rhiannon" userId="70411b3b-d6df-47f7-9d8a-70bb93a1d69a" providerId="ADAL" clId="{CB99F446-F9E1-47AF-AFC2-B86A693B8C13}" dt="2025-01-23T08:14:54.674" v="645" actId="20577"/>
        <pc:sldMkLst>
          <pc:docMk/>
          <pc:sldMk cId="304341228" sldId="392"/>
        </pc:sldMkLst>
        <pc:spChg chg="mod">
          <ac:chgData name="Bird, Rhiannon" userId="70411b3b-d6df-47f7-9d8a-70bb93a1d69a" providerId="ADAL" clId="{CB99F446-F9E1-47AF-AFC2-B86A693B8C13}" dt="2025-01-23T08:14:54.674" v="645" actId="20577"/>
          <ac:spMkLst>
            <pc:docMk/>
            <pc:sldMk cId="304341228" sldId="392"/>
            <ac:spMk id="2" creationId="{00000000-0000-0000-0000-000000000000}"/>
          </ac:spMkLst>
        </pc:spChg>
      </pc:sldChg>
      <pc:sldChg chg="modSp mod">
        <pc:chgData name="Bird, Rhiannon" userId="70411b3b-d6df-47f7-9d8a-70bb93a1d69a" providerId="ADAL" clId="{CB99F446-F9E1-47AF-AFC2-B86A693B8C13}" dt="2025-01-22T21:16:03.316" v="313" actId="27636"/>
        <pc:sldMkLst>
          <pc:docMk/>
          <pc:sldMk cId="2187590559" sldId="541"/>
        </pc:sldMkLst>
        <pc:spChg chg="mod">
          <ac:chgData name="Bird, Rhiannon" userId="70411b3b-d6df-47f7-9d8a-70bb93a1d69a" providerId="ADAL" clId="{CB99F446-F9E1-47AF-AFC2-B86A693B8C13}" dt="2025-01-22T21:16:03.316" v="313" actId="27636"/>
          <ac:spMkLst>
            <pc:docMk/>
            <pc:sldMk cId="2187590559" sldId="541"/>
            <ac:spMk id="3" creationId="{B7F2D760-4B49-48C1-8441-58F6294535EC}"/>
          </ac:spMkLst>
        </pc:spChg>
      </pc:sldChg>
      <pc:sldChg chg="modSp mod ord">
        <pc:chgData name="Bird, Rhiannon" userId="70411b3b-d6df-47f7-9d8a-70bb93a1d69a" providerId="ADAL" clId="{CB99F446-F9E1-47AF-AFC2-B86A693B8C13}" dt="2025-01-22T21:23:13.467" v="430" actId="1076"/>
        <pc:sldMkLst>
          <pc:docMk/>
          <pc:sldMk cId="1811321770" sldId="543"/>
        </pc:sldMkLst>
        <pc:spChg chg="mod">
          <ac:chgData name="Bird, Rhiannon" userId="70411b3b-d6df-47f7-9d8a-70bb93a1d69a" providerId="ADAL" clId="{CB99F446-F9E1-47AF-AFC2-B86A693B8C13}" dt="2025-01-22T21:16:31.990" v="315" actId="1076"/>
          <ac:spMkLst>
            <pc:docMk/>
            <pc:sldMk cId="1811321770" sldId="543"/>
            <ac:spMk id="2" creationId="{0572C3B1-6C1A-3E4E-EE8D-28C79C4B092D}"/>
          </ac:spMkLst>
        </pc:spChg>
        <pc:spChg chg="mod">
          <ac:chgData name="Bird, Rhiannon" userId="70411b3b-d6df-47f7-9d8a-70bb93a1d69a" providerId="ADAL" clId="{CB99F446-F9E1-47AF-AFC2-B86A693B8C13}" dt="2025-01-22T21:23:13.467" v="430" actId="1076"/>
          <ac:spMkLst>
            <pc:docMk/>
            <pc:sldMk cId="1811321770" sldId="543"/>
            <ac:spMk id="3" creationId="{0C23D3B5-B4B2-6D1B-D64E-7BE33A480BD6}"/>
          </ac:spMkLst>
        </pc:spChg>
      </pc:sldChg>
      <pc:sldChg chg="modSp add mod">
        <pc:chgData name="Bird, Rhiannon" userId="70411b3b-d6df-47f7-9d8a-70bb93a1d69a" providerId="ADAL" clId="{CB99F446-F9E1-47AF-AFC2-B86A693B8C13}" dt="2025-01-22T21:35:42.514" v="461" actId="6549"/>
        <pc:sldMkLst>
          <pc:docMk/>
          <pc:sldMk cId="1165822577" sldId="545"/>
        </pc:sldMkLst>
        <pc:spChg chg="mod">
          <ac:chgData name="Bird, Rhiannon" userId="70411b3b-d6df-47f7-9d8a-70bb93a1d69a" providerId="ADAL" clId="{CB99F446-F9E1-47AF-AFC2-B86A693B8C13}" dt="2025-01-22T21:35:42.514" v="461" actId="6549"/>
          <ac:spMkLst>
            <pc:docMk/>
            <pc:sldMk cId="1165822577" sldId="545"/>
            <ac:spMk id="2" creationId="{3EE3AAB8-616C-0A7D-700B-0605B2DD854F}"/>
          </ac:spMkLst>
        </pc:spChg>
        <pc:spChg chg="mod">
          <ac:chgData name="Bird, Rhiannon" userId="70411b3b-d6df-47f7-9d8a-70bb93a1d69a" providerId="ADAL" clId="{CB99F446-F9E1-47AF-AFC2-B86A693B8C13}" dt="2025-01-22T21:35:31.313" v="460" actId="14100"/>
          <ac:spMkLst>
            <pc:docMk/>
            <pc:sldMk cId="1165822577" sldId="545"/>
            <ac:spMk id="4" creationId="{6B56CCFA-E6A8-D062-7DD1-FF8C33675C90}"/>
          </ac:spMkLst>
        </pc:spChg>
      </pc:sldChg>
    </pc:docChg>
  </pc:docChgLst>
  <pc:docChgLst>
    <pc:chgData name="Bird, Rhiannon" userId="70411b3b-d6df-47f7-9d8a-70bb93a1d69a" providerId="ADAL" clId="{CAD24B68-2326-40D3-B46B-86557F1E855E}"/>
    <pc:docChg chg="delSld modSld sldOrd">
      <pc:chgData name="Bird, Rhiannon" userId="70411b3b-d6df-47f7-9d8a-70bb93a1d69a" providerId="ADAL" clId="{CAD24B68-2326-40D3-B46B-86557F1E855E}" dt="2024-01-10T12:09:55.551" v="14" actId="1076"/>
      <pc:docMkLst>
        <pc:docMk/>
      </pc:docMkLst>
      <pc:sldChg chg="modSp mod">
        <pc:chgData name="Bird, Rhiannon" userId="70411b3b-d6df-47f7-9d8a-70bb93a1d69a" providerId="ADAL" clId="{CAD24B68-2326-40D3-B46B-86557F1E855E}" dt="2024-01-10T12:09:55.551" v="14" actId="1076"/>
        <pc:sldMkLst>
          <pc:docMk/>
          <pc:sldMk cId="896122315" sldId="340"/>
        </pc:sldMkLst>
      </pc:sldChg>
      <pc:sldChg chg="ord">
        <pc:chgData name="Bird, Rhiannon" userId="70411b3b-d6df-47f7-9d8a-70bb93a1d69a" providerId="ADAL" clId="{CAD24B68-2326-40D3-B46B-86557F1E855E}" dt="2024-01-09T14:45:19.495" v="4"/>
        <pc:sldMkLst>
          <pc:docMk/>
          <pc:sldMk cId="685236478" sldId="517"/>
        </pc:sldMkLst>
      </pc:sldChg>
      <pc:sldChg chg="del">
        <pc:chgData name="Bird, Rhiannon" userId="70411b3b-d6df-47f7-9d8a-70bb93a1d69a" providerId="ADAL" clId="{CAD24B68-2326-40D3-B46B-86557F1E855E}" dt="2024-01-03T17:09:37.358" v="2" actId="47"/>
        <pc:sldMkLst>
          <pc:docMk/>
          <pc:sldMk cId="1725584550" sldId="530"/>
        </pc:sldMkLst>
      </pc:sldChg>
      <pc:sldChg chg="ord">
        <pc:chgData name="Bird, Rhiannon" userId="70411b3b-d6df-47f7-9d8a-70bb93a1d69a" providerId="ADAL" clId="{CAD24B68-2326-40D3-B46B-86557F1E855E}" dt="2024-01-03T17:08:59.024" v="1"/>
        <pc:sldMkLst>
          <pc:docMk/>
          <pc:sldMk cId="1192244271" sldId="536"/>
        </pc:sldMkLst>
      </pc:sldChg>
      <pc:sldChg chg="modSp mod">
        <pc:chgData name="Bird, Rhiannon" userId="70411b3b-d6df-47f7-9d8a-70bb93a1d69a" providerId="ADAL" clId="{CAD24B68-2326-40D3-B46B-86557F1E855E}" dt="2024-01-10T11:33:21.229" v="13" actId="20577"/>
        <pc:sldMkLst>
          <pc:docMk/>
          <pc:sldMk cId="1811321770" sldId="543"/>
        </pc:sldMkLst>
      </pc:sldChg>
    </pc:docChg>
  </pc:docChgLst>
  <pc:docChgLst>
    <pc:chgData name="Bird, Rhiannon" userId="70411b3b-d6df-47f7-9d8a-70bb93a1d69a" providerId="ADAL" clId="{C6201F85-81E7-465F-9156-AA1A52BB8998}"/>
    <pc:docChg chg="undo custSel addSld delSld modSld sldOrd">
      <pc:chgData name="Bird, Rhiannon" userId="70411b3b-d6df-47f7-9d8a-70bb93a1d69a" providerId="ADAL" clId="{C6201F85-81E7-465F-9156-AA1A52BB8998}" dt="2025-02-27T11:01:24.774" v="1274"/>
      <pc:docMkLst>
        <pc:docMk/>
      </pc:docMkLst>
      <pc:sldChg chg="addSp delSp modSp mod delAnim modAnim">
        <pc:chgData name="Bird, Rhiannon" userId="70411b3b-d6df-47f7-9d8a-70bb93a1d69a" providerId="ADAL" clId="{C6201F85-81E7-465F-9156-AA1A52BB8998}" dt="2025-02-06T10:14:13.711" v="397" actId="1076"/>
        <pc:sldMkLst>
          <pc:docMk/>
          <pc:sldMk cId="4118653022" sldId="283"/>
        </pc:sldMkLst>
        <pc:picChg chg="add mod">
          <ac:chgData name="Bird, Rhiannon" userId="70411b3b-d6df-47f7-9d8a-70bb93a1d69a" providerId="ADAL" clId="{C6201F85-81E7-465F-9156-AA1A52BB8998}" dt="2025-02-06T10:14:13.711" v="397" actId="1076"/>
          <ac:picMkLst>
            <pc:docMk/>
            <pc:sldMk cId="4118653022" sldId="283"/>
            <ac:picMk id="2" creationId="{7BBC53CF-77CC-DB0E-05DA-519C1B1FFE8B}"/>
          </ac:picMkLst>
        </pc:picChg>
      </pc:sldChg>
      <pc:sldChg chg="addSp modSp">
        <pc:chgData name="Bird, Rhiannon" userId="70411b3b-d6df-47f7-9d8a-70bb93a1d69a" providerId="ADAL" clId="{C6201F85-81E7-465F-9156-AA1A52BB8998}" dt="2025-02-13T11:38:02.154" v="418"/>
        <pc:sldMkLst>
          <pc:docMk/>
          <pc:sldMk cId="3898147307" sldId="303"/>
        </pc:sldMkLst>
        <pc:picChg chg="add mod">
          <ac:chgData name="Bird, Rhiannon" userId="70411b3b-d6df-47f7-9d8a-70bb93a1d69a" providerId="ADAL" clId="{C6201F85-81E7-465F-9156-AA1A52BB8998}" dt="2025-02-13T11:38:02.154" v="418"/>
          <ac:picMkLst>
            <pc:docMk/>
            <pc:sldMk cId="3898147307" sldId="303"/>
            <ac:picMk id="4" creationId="{E1194C19-8A8C-44E2-9704-FA2AF55D2C2F}"/>
          </ac:picMkLst>
        </pc:picChg>
      </pc:sldChg>
      <pc:sldChg chg="addSp delSp modSp mod">
        <pc:chgData name="Bird, Rhiannon" userId="70411b3b-d6df-47f7-9d8a-70bb93a1d69a" providerId="ADAL" clId="{C6201F85-81E7-465F-9156-AA1A52BB8998}" dt="2025-02-27T11:01:11.602" v="1186" actId="478"/>
        <pc:sldMkLst>
          <pc:docMk/>
          <pc:sldMk cId="3313408371" sldId="304"/>
        </pc:sldMkLst>
        <pc:spChg chg="del">
          <ac:chgData name="Bird, Rhiannon" userId="70411b3b-d6df-47f7-9d8a-70bb93a1d69a" providerId="ADAL" clId="{C6201F85-81E7-465F-9156-AA1A52BB8998}" dt="2025-02-27T11:01:11.602" v="1186" actId="478"/>
          <ac:spMkLst>
            <pc:docMk/>
            <pc:sldMk cId="3313408371" sldId="304"/>
            <ac:spMk id="21" creationId="{00000000-0000-0000-0000-000000000000}"/>
          </ac:spMkLst>
        </pc:spChg>
        <pc:picChg chg="add mod">
          <ac:chgData name="Bird, Rhiannon" userId="70411b3b-d6df-47f7-9d8a-70bb93a1d69a" providerId="ADAL" clId="{C6201F85-81E7-465F-9156-AA1A52BB8998}" dt="2025-02-26T20:58:28.820" v="1078" actId="1076"/>
          <ac:picMkLst>
            <pc:docMk/>
            <pc:sldMk cId="3313408371" sldId="304"/>
            <ac:picMk id="3" creationId="{E7E107C7-CE94-A5EA-2985-91EF9AEE8680}"/>
          </ac:picMkLst>
        </pc:picChg>
      </pc:sldChg>
      <pc:sldChg chg="addSp modSp">
        <pc:chgData name="Bird, Rhiannon" userId="70411b3b-d6df-47f7-9d8a-70bb93a1d69a" providerId="ADAL" clId="{C6201F85-81E7-465F-9156-AA1A52BB8998}" dt="2025-02-06T10:14:07.486" v="395" actId="1076"/>
        <pc:sldMkLst>
          <pc:docMk/>
          <pc:sldMk cId="672175636" sldId="310"/>
        </pc:sldMkLst>
        <pc:picChg chg="add mod">
          <ac:chgData name="Bird, Rhiannon" userId="70411b3b-d6df-47f7-9d8a-70bb93a1d69a" providerId="ADAL" clId="{C6201F85-81E7-465F-9156-AA1A52BB8998}" dt="2025-02-06T10:14:07.486" v="395" actId="1076"/>
          <ac:picMkLst>
            <pc:docMk/>
            <pc:sldMk cId="672175636" sldId="310"/>
            <ac:picMk id="14" creationId="{031FD47C-58A9-AAFF-B963-1EA6D63805DD}"/>
          </ac:picMkLst>
        </pc:picChg>
      </pc:sldChg>
      <pc:sldChg chg="addSp modSp">
        <pc:chgData name="Bird, Rhiannon" userId="70411b3b-d6df-47f7-9d8a-70bb93a1d69a" providerId="ADAL" clId="{C6201F85-81E7-465F-9156-AA1A52BB8998}" dt="2025-02-13T11:38:11.052" v="419"/>
        <pc:sldMkLst>
          <pc:docMk/>
          <pc:sldMk cId="3622512193" sldId="347"/>
        </pc:sldMkLst>
        <pc:picChg chg="add mod">
          <ac:chgData name="Bird, Rhiannon" userId="70411b3b-d6df-47f7-9d8a-70bb93a1d69a" providerId="ADAL" clId="{C6201F85-81E7-465F-9156-AA1A52BB8998}" dt="2025-02-13T11:38:11.052" v="419"/>
          <ac:picMkLst>
            <pc:docMk/>
            <pc:sldMk cId="3622512193" sldId="347"/>
            <ac:picMk id="11" creationId="{D1A139E7-35DE-A647-E47A-709A2DF2FEF7}"/>
          </ac:picMkLst>
        </pc:picChg>
      </pc:sldChg>
      <pc:sldChg chg="addSp modSp">
        <pc:chgData name="Bird, Rhiannon" userId="70411b3b-d6df-47f7-9d8a-70bb93a1d69a" providerId="ADAL" clId="{C6201F85-81E7-465F-9156-AA1A52BB8998}" dt="2025-02-13T11:38:13.385" v="420"/>
        <pc:sldMkLst>
          <pc:docMk/>
          <pc:sldMk cId="3087490104" sldId="348"/>
        </pc:sldMkLst>
        <pc:picChg chg="add mod">
          <ac:chgData name="Bird, Rhiannon" userId="70411b3b-d6df-47f7-9d8a-70bb93a1d69a" providerId="ADAL" clId="{C6201F85-81E7-465F-9156-AA1A52BB8998}" dt="2025-02-13T11:38:13.385" v="420"/>
          <ac:picMkLst>
            <pc:docMk/>
            <pc:sldMk cId="3087490104" sldId="348"/>
            <ac:picMk id="4" creationId="{C881A267-BC08-E2C5-A704-9C494AE648DB}"/>
          </ac:picMkLst>
        </pc:picChg>
      </pc:sldChg>
      <pc:sldChg chg="delSp modSp mod">
        <pc:chgData name="Bird, Rhiannon" userId="70411b3b-d6df-47f7-9d8a-70bb93a1d69a" providerId="ADAL" clId="{C6201F85-81E7-465F-9156-AA1A52BB8998}" dt="2025-02-27T11:01:24.774" v="1274"/>
        <pc:sldMkLst>
          <pc:docMk/>
          <pc:sldMk cId="2170208562" sldId="351"/>
        </pc:sldMkLst>
        <pc:spChg chg="del mod">
          <ac:chgData name="Bird, Rhiannon" userId="70411b3b-d6df-47f7-9d8a-70bb93a1d69a" providerId="ADAL" clId="{C6201F85-81E7-465F-9156-AA1A52BB8998}" dt="2025-02-26T20:15:13.264" v="1069"/>
          <ac:spMkLst>
            <pc:docMk/>
            <pc:sldMk cId="2170208562" sldId="351"/>
            <ac:spMk id="4" creationId="{00000000-0000-0000-0000-000000000000}"/>
          </ac:spMkLst>
        </pc:spChg>
        <pc:spChg chg="del mod">
          <ac:chgData name="Bird, Rhiannon" userId="70411b3b-d6df-47f7-9d8a-70bb93a1d69a" providerId="ADAL" clId="{C6201F85-81E7-465F-9156-AA1A52BB8998}" dt="2025-02-27T11:01:24.774" v="1274"/>
          <ac:spMkLst>
            <pc:docMk/>
            <pc:sldMk cId="2170208562" sldId="351"/>
            <ac:spMk id="5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15:00.913" v="1004" actId="20577"/>
          <ac:spMkLst>
            <pc:docMk/>
            <pc:sldMk cId="2170208562" sldId="351"/>
            <ac:spMk id="6" creationId="{00000000-0000-0000-0000-000000000000}"/>
          </ac:spMkLst>
        </pc:spChg>
      </pc:sldChg>
      <pc:sldChg chg="del">
        <pc:chgData name="Bird, Rhiannon" userId="70411b3b-d6df-47f7-9d8a-70bb93a1d69a" providerId="ADAL" clId="{C6201F85-81E7-465F-9156-AA1A52BB8998}" dt="2025-02-26T20:02:21.818" v="920" actId="47"/>
        <pc:sldMkLst>
          <pc:docMk/>
          <pc:sldMk cId="2370587557" sldId="352"/>
        </pc:sldMkLst>
      </pc:sldChg>
      <pc:sldChg chg="addSp delSp modSp mod">
        <pc:chgData name="Bird, Rhiannon" userId="70411b3b-d6df-47f7-9d8a-70bb93a1d69a" providerId="ADAL" clId="{C6201F85-81E7-465F-9156-AA1A52BB8998}" dt="2025-02-26T20:58:15.638" v="1075" actId="1076"/>
        <pc:sldMkLst>
          <pc:docMk/>
          <pc:sldMk cId="686271593" sldId="409"/>
        </pc:sldMkLst>
        <pc:spChg chg="del mod">
          <ac:chgData name="Bird, Rhiannon" userId="70411b3b-d6df-47f7-9d8a-70bb93a1d69a" providerId="ADAL" clId="{C6201F85-81E7-465F-9156-AA1A52BB8998}" dt="2025-02-26T20:01:34.047" v="918" actId="478"/>
          <ac:spMkLst>
            <pc:docMk/>
            <pc:sldMk cId="686271593" sldId="409"/>
            <ac:spMk id="2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4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5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6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11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12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13" creationId="{00000000-0000-0000-0000-000000000000}"/>
          </ac:spMkLst>
        </pc:spChg>
        <pc:spChg chg="del">
          <ac:chgData name="Bird, Rhiannon" userId="70411b3b-d6df-47f7-9d8a-70bb93a1d69a" providerId="ADAL" clId="{C6201F85-81E7-465F-9156-AA1A52BB8998}" dt="2025-02-26T20:01:42.945" v="919" actId="478"/>
          <ac:spMkLst>
            <pc:docMk/>
            <pc:sldMk cId="686271593" sldId="409"/>
            <ac:spMk id="17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26T20:58:10.053" v="1072" actId="1076"/>
          <ac:spMkLst>
            <pc:docMk/>
            <pc:sldMk cId="686271593" sldId="409"/>
            <ac:spMk id="26" creationId="{00000000-0000-0000-0000-000000000000}"/>
          </ac:spMkLst>
        </pc:spChg>
        <pc:picChg chg="add mod">
          <ac:chgData name="Bird, Rhiannon" userId="70411b3b-d6df-47f7-9d8a-70bb93a1d69a" providerId="ADAL" clId="{C6201F85-81E7-465F-9156-AA1A52BB8998}" dt="2025-02-26T20:58:15.638" v="1075" actId="1076"/>
          <ac:picMkLst>
            <pc:docMk/>
            <pc:sldMk cId="686271593" sldId="409"/>
            <ac:picMk id="2" creationId="{EEFD9BB0-BF52-7BE4-CF77-DD486219815C}"/>
          </ac:picMkLst>
        </pc:picChg>
        <pc:cxnChg chg="mod">
          <ac:chgData name="Bird, Rhiannon" userId="70411b3b-d6df-47f7-9d8a-70bb93a1d69a" providerId="ADAL" clId="{C6201F85-81E7-465F-9156-AA1A52BB8998}" dt="2025-02-26T20:58:10.053" v="1072" actId="1076"/>
          <ac:cxnSpMkLst>
            <pc:docMk/>
            <pc:sldMk cId="686271593" sldId="409"/>
            <ac:cxnSpMk id="8" creationId="{00000000-0000-0000-0000-000000000000}"/>
          </ac:cxnSpMkLst>
        </pc:cxnChg>
        <pc:cxnChg chg="mod">
          <ac:chgData name="Bird, Rhiannon" userId="70411b3b-d6df-47f7-9d8a-70bb93a1d69a" providerId="ADAL" clId="{C6201F85-81E7-465F-9156-AA1A52BB8998}" dt="2025-02-26T20:58:10.053" v="1072" actId="1076"/>
          <ac:cxnSpMkLst>
            <pc:docMk/>
            <pc:sldMk cId="686271593" sldId="409"/>
            <ac:cxnSpMk id="15" creationId="{00000000-0000-0000-0000-000000000000}"/>
          </ac:cxnSpMkLst>
        </pc:cxnChg>
        <pc:cxnChg chg="mod">
          <ac:chgData name="Bird, Rhiannon" userId="70411b3b-d6df-47f7-9d8a-70bb93a1d69a" providerId="ADAL" clId="{C6201F85-81E7-465F-9156-AA1A52BB8998}" dt="2025-02-26T20:58:10.053" v="1072" actId="1076"/>
          <ac:cxnSpMkLst>
            <pc:docMk/>
            <pc:sldMk cId="686271593" sldId="409"/>
            <ac:cxnSpMk id="21" creationId="{00000000-0000-0000-0000-000000000000}"/>
          </ac:cxnSpMkLst>
        </pc:cxnChg>
      </pc:sldChg>
      <pc:sldChg chg="addSp modSp">
        <pc:chgData name="Bird, Rhiannon" userId="70411b3b-d6df-47f7-9d8a-70bb93a1d69a" providerId="ADAL" clId="{C6201F85-81E7-465F-9156-AA1A52BB8998}" dt="2025-02-06T10:14:01.548" v="393" actId="1076"/>
        <pc:sldMkLst>
          <pc:docMk/>
          <pc:sldMk cId="117790617" sldId="410"/>
        </pc:sldMkLst>
        <pc:picChg chg="add mod">
          <ac:chgData name="Bird, Rhiannon" userId="70411b3b-d6df-47f7-9d8a-70bb93a1d69a" providerId="ADAL" clId="{C6201F85-81E7-465F-9156-AA1A52BB8998}" dt="2025-02-06T10:14:01.548" v="393" actId="1076"/>
          <ac:picMkLst>
            <pc:docMk/>
            <pc:sldMk cId="117790617" sldId="410"/>
            <ac:picMk id="3" creationId="{D5A63723-F38E-CF09-EB31-C55A575BCEE2}"/>
          </ac:picMkLst>
        </pc:picChg>
      </pc:sldChg>
      <pc:sldChg chg="addSp modSp mod">
        <pc:chgData name="Bird, Rhiannon" userId="70411b3b-d6df-47f7-9d8a-70bb93a1d69a" providerId="ADAL" clId="{C6201F85-81E7-465F-9156-AA1A52BB8998}" dt="2025-02-06T10:15:44.848" v="409" actId="1076"/>
        <pc:sldMkLst>
          <pc:docMk/>
          <pc:sldMk cId="3717702863" sldId="411"/>
        </pc:sldMkLst>
        <pc:spChg chg="mod">
          <ac:chgData name="Bird, Rhiannon" userId="70411b3b-d6df-47f7-9d8a-70bb93a1d69a" providerId="ADAL" clId="{C6201F85-81E7-465F-9156-AA1A52BB8998}" dt="2025-02-06T10:15:41.793" v="408" actId="27636"/>
          <ac:spMkLst>
            <pc:docMk/>
            <pc:sldMk cId="3717702863" sldId="411"/>
            <ac:spMk id="2" creationId="{00000000-0000-0000-0000-000000000000}"/>
          </ac:spMkLst>
        </pc:spChg>
        <pc:picChg chg="add mod">
          <ac:chgData name="Bird, Rhiannon" userId="70411b3b-d6df-47f7-9d8a-70bb93a1d69a" providerId="ADAL" clId="{C6201F85-81E7-465F-9156-AA1A52BB8998}" dt="2025-02-06T10:15:44.848" v="409" actId="1076"/>
          <ac:picMkLst>
            <pc:docMk/>
            <pc:sldMk cId="3717702863" sldId="411"/>
            <ac:picMk id="3" creationId="{E38C44AF-7A2F-4D29-4713-6128AB6994AD}"/>
          </ac:picMkLst>
        </pc:picChg>
      </pc:sldChg>
      <pc:sldChg chg="addSp modSp">
        <pc:chgData name="Bird, Rhiannon" userId="70411b3b-d6df-47f7-9d8a-70bb93a1d69a" providerId="ADAL" clId="{C6201F85-81E7-465F-9156-AA1A52BB8998}" dt="2025-02-06T10:14:24.179" v="400" actId="1076"/>
        <pc:sldMkLst>
          <pc:docMk/>
          <pc:sldMk cId="2430298605" sldId="412"/>
        </pc:sldMkLst>
        <pc:picChg chg="add mod">
          <ac:chgData name="Bird, Rhiannon" userId="70411b3b-d6df-47f7-9d8a-70bb93a1d69a" providerId="ADAL" clId="{C6201F85-81E7-465F-9156-AA1A52BB8998}" dt="2025-02-06T10:14:24.179" v="400" actId="1076"/>
          <ac:picMkLst>
            <pc:docMk/>
            <pc:sldMk cId="2430298605" sldId="412"/>
            <ac:picMk id="3" creationId="{47BD235F-D4FF-E1FA-E6E1-1E7448C67C7F}"/>
          </ac:picMkLst>
        </pc:picChg>
      </pc:sldChg>
      <pc:sldChg chg="addSp modSp">
        <pc:chgData name="Bird, Rhiannon" userId="70411b3b-d6df-47f7-9d8a-70bb93a1d69a" providerId="ADAL" clId="{C6201F85-81E7-465F-9156-AA1A52BB8998}" dt="2025-02-06T10:14:32.712" v="402" actId="1076"/>
        <pc:sldMkLst>
          <pc:docMk/>
          <pc:sldMk cId="3385670147" sldId="414"/>
        </pc:sldMkLst>
        <pc:picChg chg="add mod">
          <ac:chgData name="Bird, Rhiannon" userId="70411b3b-d6df-47f7-9d8a-70bb93a1d69a" providerId="ADAL" clId="{C6201F85-81E7-465F-9156-AA1A52BB8998}" dt="2025-02-06T10:14:32.712" v="402" actId="1076"/>
          <ac:picMkLst>
            <pc:docMk/>
            <pc:sldMk cId="3385670147" sldId="414"/>
            <ac:picMk id="3" creationId="{A4739F0B-B988-9588-0C82-7410FE89AC17}"/>
          </ac:picMkLst>
        </pc:picChg>
      </pc:sldChg>
      <pc:sldChg chg="ord">
        <pc:chgData name="Bird, Rhiannon" userId="70411b3b-d6df-47f7-9d8a-70bb93a1d69a" providerId="ADAL" clId="{C6201F85-81E7-465F-9156-AA1A52BB8998}" dt="2025-02-06T10:02:42.493" v="192"/>
        <pc:sldMkLst>
          <pc:docMk/>
          <pc:sldMk cId="3136242064" sldId="415"/>
        </pc:sldMkLst>
      </pc:sldChg>
      <pc:sldChg chg="del">
        <pc:chgData name="Bird, Rhiannon" userId="70411b3b-d6df-47f7-9d8a-70bb93a1d69a" providerId="ADAL" clId="{C6201F85-81E7-465F-9156-AA1A52BB8998}" dt="2025-02-06T10:01:53.093" v="184" actId="47"/>
        <pc:sldMkLst>
          <pc:docMk/>
          <pc:sldMk cId="1397139130" sldId="421"/>
        </pc:sldMkLst>
      </pc:sldChg>
      <pc:sldChg chg="del">
        <pc:chgData name="Bird, Rhiannon" userId="70411b3b-d6df-47f7-9d8a-70bb93a1d69a" providerId="ADAL" clId="{C6201F85-81E7-465F-9156-AA1A52BB8998}" dt="2025-02-06T10:11:58.856" v="387" actId="47"/>
        <pc:sldMkLst>
          <pc:docMk/>
          <pc:sldMk cId="3663348292" sldId="422"/>
        </pc:sldMkLst>
      </pc:sldChg>
      <pc:sldChg chg="del">
        <pc:chgData name="Bird, Rhiannon" userId="70411b3b-d6df-47f7-9d8a-70bb93a1d69a" providerId="ADAL" clId="{C6201F85-81E7-465F-9156-AA1A52BB8998}" dt="2025-02-27T10:41:49.671" v="1182" actId="47"/>
        <pc:sldMkLst>
          <pc:docMk/>
          <pc:sldMk cId="1418021103" sldId="425"/>
        </pc:sldMkLst>
      </pc:sldChg>
      <pc:sldChg chg="ord">
        <pc:chgData name="Bird, Rhiannon" userId="70411b3b-d6df-47f7-9d8a-70bb93a1d69a" providerId="ADAL" clId="{C6201F85-81E7-465F-9156-AA1A52BB8998}" dt="2025-02-06T10:02:39.725" v="190"/>
        <pc:sldMkLst>
          <pc:docMk/>
          <pc:sldMk cId="3027436302" sldId="437"/>
        </pc:sldMkLst>
      </pc:sldChg>
      <pc:sldChg chg="del">
        <pc:chgData name="Bird, Rhiannon" userId="70411b3b-d6df-47f7-9d8a-70bb93a1d69a" providerId="ADAL" clId="{C6201F85-81E7-465F-9156-AA1A52BB8998}" dt="2025-02-06T10:11:36.482" v="386" actId="47"/>
        <pc:sldMkLst>
          <pc:docMk/>
          <pc:sldMk cId="2985433478" sldId="446"/>
        </pc:sldMkLst>
      </pc:sldChg>
      <pc:sldChg chg="addSp delSp modSp mod modAnim">
        <pc:chgData name="Bird, Rhiannon" userId="70411b3b-d6df-47f7-9d8a-70bb93a1d69a" providerId="ADAL" clId="{C6201F85-81E7-465F-9156-AA1A52BB8998}" dt="2025-02-06T10:07:07.077" v="382" actId="113"/>
        <pc:sldMkLst>
          <pc:docMk/>
          <pc:sldMk cId="3639155409" sldId="449"/>
        </pc:sldMkLst>
        <pc:spChg chg="mod">
          <ac:chgData name="Bird, Rhiannon" userId="70411b3b-d6df-47f7-9d8a-70bb93a1d69a" providerId="ADAL" clId="{C6201F85-81E7-465F-9156-AA1A52BB8998}" dt="2025-02-06T10:03:40.943" v="201" actId="1076"/>
          <ac:spMkLst>
            <pc:docMk/>
            <pc:sldMk cId="3639155409" sldId="449"/>
            <ac:spMk id="2" creationId="{00000000-0000-0000-0000-000000000000}"/>
          </ac:spMkLst>
        </pc:spChg>
        <pc:spChg chg="mod">
          <ac:chgData name="Bird, Rhiannon" userId="70411b3b-d6df-47f7-9d8a-70bb93a1d69a" providerId="ADAL" clId="{C6201F85-81E7-465F-9156-AA1A52BB8998}" dt="2025-02-06T10:06:12.434" v="367" actId="1076"/>
          <ac:spMkLst>
            <pc:docMk/>
            <pc:sldMk cId="3639155409" sldId="449"/>
            <ac:spMk id="3" creationId="{00000000-0000-0000-0000-000000000000}"/>
          </ac:spMkLst>
        </pc:spChg>
        <pc:spChg chg="add mod">
          <ac:chgData name="Bird, Rhiannon" userId="70411b3b-d6df-47f7-9d8a-70bb93a1d69a" providerId="ADAL" clId="{C6201F85-81E7-465F-9156-AA1A52BB8998}" dt="2025-02-06T10:07:07.077" v="382" actId="113"/>
          <ac:spMkLst>
            <pc:docMk/>
            <pc:sldMk cId="3639155409" sldId="449"/>
            <ac:spMk id="8" creationId="{F8ECF087-2313-1531-CC03-92260827476C}"/>
          </ac:spMkLst>
        </pc:spChg>
        <pc:picChg chg="mod">
          <ac:chgData name="Bird, Rhiannon" userId="70411b3b-d6df-47f7-9d8a-70bb93a1d69a" providerId="ADAL" clId="{C6201F85-81E7-465F-9156-AA1A52BB8998}" dt="2025-02-06T10:06:15.932" v="369" actId="1076"/>
          <ac:picMkLst>
            <pc:docMk/>
            <pc:sldMk cId="3639155409" sldId="449"/>
            <ac:picMk id="4" creationId="{00000000-0000-0000-0000-000000000000}"/>
          </ac:picMkLst>
        </pc:picChg>
        <pc:picChg chg="mod">
          <ac:chgData name="Bird, Rhiannon" userId="70411b3b-d6df-47f7-9d8a-70bb93a1d69a" providerId="ADAL" clId="{C6201F85-81E7-465F-9156-AA1A52BB8998}" dt="2025-02-06T10:06:14.477" v="368" actId="1076"/>
          <ac:picMkLst>
            <pc:docMk/>
            <pc:sldMk cId="3639155409" sldId="449"/>
            <ac:picMk id="5" creationId="{00000000-0000-0000-0000-000000000000}"/>
          </ac:picMkLst>
        </pc:picChg>
      </pc:sldChg>
      <pc:sldChg chg="ord">
        <pc:chgData name="Bird, Rhiannon" userId="70411b3b-d6df-47f7-9d8a-70bb93a1d69a" providerId="ADAL" clId="{C6201F85-81E7-465F-9156-AA1A52BB8998}" dt="2025-02-26T19:58:43.616" v="863"/>
        <pc:sldMkLst>
          <pc:docMk/>
          <pc:sldMk cId="1791449693" sldId="533"/>
        </pc:sldMkLst>
      </pc:sldChg>
      <pc:sldChg chg="modSp mod">
        <pc:chgData name="Bird, Rhiannon" userId="70411b3b-d6df-47f7-9d8a-70bb93a1d69a" providerId="ADAL" clId="{C6201F85-81E7-465F-9156-AA1A52BB8998}" dt="2025-02-27T10:42:13.138" v="1185" actId="14100"/>
        <pc:sldMkLst>
          <pc:docMk/>
          <pc:sldMk cId="717631936" sldId="534"/>
        </pc:sldMkLst>
        <pc:picChg chg="mod">
          <ac:chgData name="Bird, Rhiannon" userId="70411b3b-d6df-47f7-9d8a-70bb93a1d69a" providerId="ADAL" clId="{C6201F85-81E7-465F-9156-AA1A52BB8998}" dt="2025-02-27T10:42:13.138" v="1185" actId="14100"/>
          <ac:picMkLst>
            <pc:docMk/>
            <pc:sldMk cId="717631936" sldId="534"/>
            <ac:picMk id="4" creationId="{00000000-0000-0000-0000-000000000000}"/>
          </ac:picMkLst>
        </pc:picChg>
      </pc:sldChg>
      <pc:sldChg chg="del">
        <pc:chgData name="Bird, Rhiannon" userId="70411b3b-d6df-47f7-9d8a-70bb93a1d69a" providerId="ADAL" clId="{C6201F85-81E7-465F-9156-AA1A52BB8998}" dt="2025-02-26T19:56:08.768" v="688" actId="47"/>
        <pc:sldMkLst>
          <pc:docMk/>
          <pc:sldMk cId="2884286727" sldId="544"/>
        </pc:sldMkLst>
      </pc:sldChg>
      <pc:sldChg chg="modSp mod">
        <pc:chgData name="Bird, Rhiannon" userId="70411b3b-d6df-47f7-9d8a-70bb93a1d69a" providerId="ADAL" clId="{C6201F85-81E7-465F-9156-AA1A52BB8998}" dt="2025-02-06T10:12:37.319" v="391" actId="1076"/>
        <pc:sldMkLst>
          <pc:docMk/>
          <pc:sldMk cId="1165822577" sldId="545"/>
        </pc:sldMkLst>
        <pc:spChg chg="mod">
          <ac:chgData name="Bird, Rhiannon" userId="70411b3b-d6df-47f7-9d8a-70bb93a1d69a" providerId="ADAL" clId="{C6201F85-81E7-465F-9156-AA1A52BB8998}" dt="2025-02-06T10:01:04.481" v="103" actId="20577"/>
          <ac:spMkLst>
            <pc:docMk/>
            <pc:sldMk cId="1165822577" sldId="545"/>
            <ac:spMk id="2" creationId="{3EE3AAB8-616C-0A7D-700B-0605B2DD854F}"/>
          </ac:spMkLst>
        </pc:spChg>
        <pc:spChg chg="mod">
          <ac:chgData name="Bird, Rhiannon" userId="70411b3b-d6df-47f7-9d8a-70bb93a1d69a" providerId="ADAL" clId="{C6201F85-81E7-465F-9156-AA1A52BB8998}" dt="2025-02-06T10:12:37.319" v="391" actId="1076"/>
          <ac:spMkLst>
            <pc:docMk/>
            <pc:sldMk cId="1165822577" sldId="545"/>
            <ac:spMk id="4" creationId="{6B56CCFA-E6A8-D062-7DD1-FF8C33675C90}"/>
          </ac:spMkLst>
        </pc:spChg>
      </pc:sldChg>
      <pc:sldChg chg="addSp modSp add mod">
        <pc:chgData name="Bird, Rhiannon" userId="70411b3b-d6df-47f7-9d8a-70bb93a1d69a" providerId="ADAL" clId="{C6201F85-81E7-465F-9156-AA1A52BB8998}" dt="2025-02-06T10:00:05.048" v="45" actId="255"/>
        <pc:sldMkLst>
          <pc:docMk/>
          <pc:sldMk cId="3051762140" sldId="546"/>
        </pc:sldMkLst>
        <pc:spChg chg="mod">
          <ac:chgData name="Bird, Rhiannon" userId="70411b3b-d6df-47f7-9d8a-70bb93a1d69a" providerId="ADAL" clId="{C6201F85-81E7-465F-9156-AA1A52BB8998}" dt="2025-02-06T09:59:23.413" v="1" actId="6549"/>
          <ac:spMkLst>
            <pc:docMk/>
            <pc:sldMk cId="3051762140" sldId="546"/>
            <ac:spMk id="6" creationId="{B43F744E-9977-6D20-22B5-8D6517859CD9}"/>
          </ac:spMkLst>
        </pc:spChg>
        <pc:spChg chg="add mod">
          <ac:chgData name="Bird, Rhiannon" userId="70411b3b-d6df-47f7-9d8a-70bb93a1d69a" providerId="ADAL" clId="{C6201F85-81E7-465F-9156-AA1A52BB8998}" dt="2025-02-06T10:00:05.048" v="45" actId="255"/>
          <ac:spMkLst>
            <pc:docMk/>
            <pc:sldMk cId="3051762140" sldId="546"/>
            <ac:spMk id="7" creationId="{1C6A395F-68C8-2AB7-EDB3-C1C3563E59E3}"/>
          </ac:spMkLst>
        </pc:spChg>
      </pc:sldChg>
      <pc:sldChg chg="addSp new mod">
        <pc:chgData name="Bird, Rhiannon" userId="70411b3b-d6df-47f7-9d8a-70bb93a1d69a" providerId="ADAL" clId="{C6201F85-81E7-465F-9156-AA1A52BB8998}" dt="2025-02-13T10:07:19.521" v="411" actId="22"/>
        <pc:sldMkLst>
          <pc:docMk/>
          <pc:sldMk cId="2152956640" sldId="547"/>
        </pc:sldMkLst>
        <pc:picChg chg="add">
          <ac:chgData name="Bird, Rhiannon" userId="70411b3b-d6df-47f7-9d8a-70bb93a1d69a" providerId="ADAL" clId="{C6201F85-81E7-465F-9156-AA1A52BB8998}" dt="2025-02-13T10:07:19.521" v="411" actId="22"/>
          <ac:picMkLst>
            <pc:docMk/>
            <pc:sldMk cId="2152956640" sldId="547"/>
            <ac:picMk id="5" creationId="{EB030D12-7C77-3BF3-B2CD-93C9BED787D2}"/>
          </ac:picMkLst>
        </pc:picChg>
      </pc:sldChg>
      <pc:sldChg chg="addSp delSp modSp add mod">
        <pc:chgData name="Bird, Rhiannon" userId="70411b3b-d6df-47f7-9d8a-70bb93a1d69a" providerId="ADAL" clId="{C6201F85-81E7-465F-9156-AA1A52BB8998}" dt="2025-02-13T10:07:51.922" v="417" actId="1076"/>
        <pc:sldMkLst>
          <pc:docMk/>
          <pc:sldMk cId="145795138" sldId="548"/>
        </pc:sldMkLst>
        <pc:picChg chg="add mod">
          <ac:chgData name="Bird, Rhiannon" userId="70411b3b-d6df-47f7-9d8a-70bb93a1d69a" providerId="ADAL" clId="{C6201F85-81E7-465F-9156-AA1A52BB8998}" dt="2025-02-13T10:07:51.922" v="417" actId="1076"/>
          <ac:picMkLst>
            <pc:docMk/>
            <pc:sldMk cId="145795138" sldId="548"/>
            <ac:picMk id="4" creationId="{1FE1C3D8-ED15-9BDD-2DBA-FB5456C7364B}"/>
          </ac:picMkLst>
        </pc:picChg>
      </pc:sldChg>
      <pc:sldChg chg="addSp delSp modSp add mod">
        <pc:chgData name="Bird, Rhiannon" userId="70411b3b-d6df-47f7-9d8a-70bb93a1d69a" providerId="ADAL" clId="{C6201F85-81E7-465F-9156-AA1A52BB8998}" dt="2025-02-27T10:41:37.093" v="1181" actId="20577"/>
        <pc:sldMkLst>
          <pc:docMk/>
          <pc:sldMk cId="1096684579" sldId="549"/>
        </pc:sldMkLst>
        <pc:spChg chg="add mod">
          <ac:chgData name="Bird, Rhiannon" userId="70411b3b-d6df-47f7-9d8a-70bb93a1d69a" providerId="ADAL" clId="{C6201F85-81E7-465F-9156-AA1A52BB8998}" dt="2025-02-27T10:41:37.093" v="1181" actId="20577"/>
          <ac:spMkLst>
            <pc:docMk/>
            <pc:sldMk cId="1096684579" sldId="549"/>
            <ac:spMk id="4" creationId="{82F17C7D-0A2A-D67B-957A-E618AD902823}"/>
          </ac:spMkLst>
        </pc:spChg>
        <pc:spChg chg="mod">
          <ac:chgData name="Bird, Rhiannon" userId="70411b3b-d6df-47f7-9d8a-70bb93a1d69a" providerId="ADAL" clId="{C6201F85-81E7-465F-9156-AA1A52BB8998}" dt="2025-02-26T19:55:54.050" v="687" actId="14100"/>
          <ac:spMkLst>
            <pc:docMk/>
            <pc:sldMk cId="1096684579" sldId="549"/>
            <ac:spMk id="6" creationId="{D499B87C-A4E3-06A7-41C2-955D424E1B7B}"/>
          </ac:spMkLst>
        </pc:spChg>
        <pc:spChg chg="del mod">
          <ac:chgData name="Bird, Rhiannon" userId="70411b3b-d6df-47f7-9d8a-70bb93a1d69a" providerId="ADAL" clId="{C6201F85-81E7-465F-9156-AA1A52BB8998}" dt="2025-02-26T19:51:39.113" v="424"/>
          <ac:spMkLst>
            <pc:docMk/>
            <pc:sldMk cId="1096684579" sldId="549"/>
            <ac:spMk id="7" creationId="{16BD6C36-793A-5985-8AA6-51DB1039632A}"/>
          </ac:spMkLst>
        </pc:spChg>
        <pc:picChg chg="mod">
          <ac:chgData name="Bird, Rhiannon" userId="70411b3b-d6df-47f7-9d8a-70bb93a1d69a" providerId="ADAL" clId="{C6201F85-81E7-465F-9156-AA1A52BB8998}" dt="2025-02-26T19:55:39.327" v="684" actId="1076"/>
          <ac:picMkLst>
            <pc:docMk/>
            <pc:sldMk cId="1096684579" sldId="549"/>
            <ac:picMk id="5" creationId="{8E17EB0D-D876-A320-FF30-90361C83FA8D}"/>
          </ac:picMkLst>
        </pc:picChg>
      </pc:sldChg>
      <pc:sldChg chg="modSp add mod">
        <pc:chgData name="Bird, Rhiannon" userId="70411b3b-d6df-47f7-9d8a-70bb93a1d69a" providerId="ADAL" clId="{C6201F85-81E7-465F-9156-AA1A52BB8998}" dt="2025-02-26T20:00:59.091" v="905" actId="20577"/>
        <pc:sldMkLst>
          <pc:docMk/>
          <pc:sldMk cId="3586421272" sldId="550"/>
        </pc:sldMkLst>
        <pc:spChg chg="mod">
          <ac:chgData name="Bird, Rhiannon" userId="70411b3b-d6df-47f7-9d8a-70bb93a1d69a" providerId="ADAL" clId="{C6201F85-81E7-465F-9156-AA1A52BB8998}" dt="2025-02-26T19:58:20.497" v="861" actId="14100"/>
          <ac:spMkLst>
            <pc:docMk/>
            <pc:sldMk cId="3586421272" sldId="550"/>
            <ac:spMk id="2" creationId="{4E1A32BF-BDF6-434F-60D6-07FF3ED70293}"/>
          </ac:spMkLst>
        </pc:spChg>
        <pc:spChg chg="mod">
          <ac:chgData name="Bird, Rhiannon" userId="70411b3b-d6df-47f7-9d8a-70bb93a1d69a" providerId="ADAL" clId="{C6201F85-81E7-465F-9156-AA1A52BB8998}" dt="2025-02-26T20:00:59.091" v="905" actId="20577"/>
          <ac:spMkLst>
            <pc:docMk/>
            <pc:sldMk cId="3586421272" sldId="550"/>
            <ac:spMk id="4" creationId="{3162B626-C1F0-C662-70EE-B7142FA2A2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3DA06-2542-4B74-9D09-D3ADC4ED2D20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058EF-4493-4CB8-9F1F-F9F7E6E0F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63E4-6D79-4C6C-BC08-B0E7AF2F16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47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Micro encapsulation has been developed in textiles, to allow fibres &amp; fabrics to be impregnated with microscopic bubbles of perfumes, anti-bacterial properties, anti-allergens, mosquito repellents &amp; carbon digesters to absorb unpleasant fumes.</a:t>
            </a:r>
          </a:p>
          <a:p>
            <a:r>
              <a:rPr lang="en-GB" dirty="0"/>
              <a:t>The diagram shown shows a molecule bursting open to release its chemical contents.</a:t>
            </a:r>
          </a:p>
          <a:p>
            <a:r>
              <a:rPr lang="en-GB" dirty="0"/>
              <a:t>Uses for this include anti allergic covers for pillows, bed-linen for children impregnated with calming lavender to help them sleep, tights which have active ingredients that claim to combat cellulite, &amp; holiday clothing impregnated with mosquito repellent.</a:t>
            </a:r>
          </a:p>
          <a:p>
            <a:r>
              <a:rPr lang="en-GB" dirty="0"/>
              <a:t>It is this technology that is used in perfume samples in magazines &amp; scratch &amp; sniff dyes &amp; printing inks in books &amp; children’s clothing.</a:t>
            </a:r>
          </a:p>
          <a:p>
            <a:r>
              <a:rPr lang="en-GB" dirty="0">
                <a:solidFill>
                  <a:srgbClr val="FF0000"/>
                </a:solidFill>
              </a:rPr>
              <a:t>Hand round the scratch &amp; sniff fragranced embroidery silks &amp; swatches / lavender pot on the hot-water bottle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69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0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3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3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D238-B27C-4795-89BD-2415BEA5BE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8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8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81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07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20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99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5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83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62BA5-8C72-43BD-B50A-42B6772D096D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1BCA-05E2-4D38-A566-83B1E8703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9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google.co.uk/url?sa=i&amp;source=images&amp;cd=&amp;cad=rja&amp;docid=7yr4HvDJyH8ugM&amp;tbnid=SYGqBTR1sJhmaM:&amp;ved=0CAgQjRwwAA&amp;url=http://itssoverycheri.com/2012/01/29/cotton-pickin-make-your-own-faux-cotton-plant/&amp;ei=8sBzUaWsEcbLPcnugLgF&amp;psig=AFQjCNEMUTd26SBNALHvnLM6ugSxQlwEDA&amp;ust=1366626930315652" TargetMode="External"/><Relationship Id="rId4" Type="http://schemas.openxmlformats.org/officeDocument/2006/relationships/image" Target="../media/image20.jp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hyperlink" Target="http://www.google.co.uk/url?sa=i&amp;rct=j&amp;q=sheep&amp;source=images&amp;cd=&amp;cad=rja&amp;docid=sQ2jPPGlMP3SaM&amp;tbnid=KyGk3TkJ-S9O2M:&amp;ved=0CAUQjRw&amp;url=http://home-keepinghearts.blogspot.com/2012/06/cute-sheep.html&amp;ei=ZlgzUZe-L8jA0QXRxoC4BA&amp;bvm=bv.43148975,d.d2k&amp;psig=AFQjCNEhELtV24NCbSMrKJB5wsMeGMGEYg&amp;ust=136240585420788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jpg"/><Relationship Id="rId7" Type="http://schemas.openxmlformats.org/officeDocument/2006/relationships/image" Target="../media/image3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11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1.png"/><Relationship Id="rId7" Type="http://schemas.openxmlformats.org/officeDocument/2006/relationships/image" Target="../media/image4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9.pn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alpaca&amp;source=images&amp;cd=&amp;cad=rja&amp;docid=LrL1kxHHRPaPEM&amp;tbnid=lJJF9tvhty-8qM:&amp;ved=0CAUQjRw&amp;url=http://peacefulheartalpacas.com/alpacas/alpacas-for-sale-pet-and-fiber-boys/&amp;ei=PFkzUaX1FsKx0AXcx4DgBQ&amp;bvm=bv.43148975,d.d2k&amp;psig=AFQjCNHomsXnna9j0hOzMGFfMRcO0X95ww&amp;ust=1362406040095186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hyperlink" Target="http://www.google.co.uk/url?sa=i&amp;rct=j&amp;q=silk+worm&amp;source=images&amp;cd=&amp;cad=rja&amp;docid=meldVyt_lmV4pM&amp;tbnid=I73wzetVbSFUBM:&amp;ved=0CAUQjRw&amp;url=http://redroom.com/member/stacy-ann-nyikos/blog/ode-to-a-silkworm&amp;ei=RFgzUf-MKsKx0AXcx4DgBQ&amp;bvm=bv.43148975,d.d2k&amp;psig=AFQjCNERTF0joNzxmjflWg-kM6_MdFhj7Q&amp;ust=136240582544540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.uk/url?sa=i&amp;rct=j&amp;q=cashmere&amp;source=images&amp;cd=&amp;cad=rja&amp;docid=2QGDDrBSP_7UoM&amp;tbnid=OFkld3jY3Dm4zM:&amp;ved=0CAUQjRw&amp;url=http://not-just-another-fashion-blog.blogspot.com/2012/02/life-lessons-how-to-hand-wash-cashmere.html&amp;ei=3FgzUcbJLOXK0QX0rICYAg&amp;bvm=bv.43148975,d.d2k&amp;psig=AFQjCNHzoZdjzBKj7607_nAYxL0x3lklYw&amp;ust=1362405974327445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5.jpeg"/><Relationship Id="rId10" Type="http://schemas.openxmlformats.org/officeDocument/2006/relationships/hyperlink" Target="http://www.google.co.uk/url?sa=i&amp;rct=j&amp;q=angora+rabbit&amp;source=images&amp;cd=&amp;cad=rja&amp;docid=UoGD4yu5ytAxCM&amp;tbnid=aWs9hnYLONYbMM:&amp;ved=0CAUQjRw&amp;url=http://www.highroostranch.com/englishangorarabbits.htm&amp;ei=DlozUdWaOKqO0AX6s4HYBw&amp;bvm=bv.43148975,d.d2k&amp;psig=AFQjCNFH9EUvebuK0h7h9hiXfpHNZ2P9rA&amp;ust=1362406269053639" TargetMode="External"/><Relationship Id="rId4" Type="http://schemas.openxmlformats.org/officeDocument/2006/relationships/hyperlink" Target="http://www.google.co.uk/url?sa=i&amp;rct=j&amp;q=sheep&amp;source=images&amp;cd=&amp;cad=rja&amp;docid=sQ2jPPGlMP3SaM&amp;tbnid=KyGk3TkJ-S9O2M:&amp;ved=0CAUQjRw&amp;url=http://home-keepinghearts.blogspot.com/2012/06/cute-sheep.html&amp;ei=ZlgzUZe-L8jA0QXRxoC4BA&amp;bvm=bv.43148975,d.d2k&amp;psig=AFQjCNEhELtV24NCbSMrKJB5wsMeGMGEYg&amp;ust=1362405854207887" TargetMode="External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6.gif"/><Relationship Id="rId7" Type="http://schemas.openxmlformats.org/officeDocument/2006/relationships/image" Target="../media/image58.jpeg"/><Relationship Id="rId2" Type="http://schemas.openxmlformats.org/officeDocument/2006/relationships/hyperlink" Target="http://www.google.co.uk/url?sa=i&amp;rct=j&amp;q=simple+woven+fabric+diagram&amp;source=images&amp;cd=&amp;cad=rja&amp;docid=YyVfwlSw5piPzM&amp;tbnid=5K_VVYp3CI-yAM:&amp;ved=0CAUQjRw&amp;url=http://www.bbc.co.uk/schools/gcsebitesize/design/textiles/fabricsrev1.shtml&amp;ei=AFUyUdWUCfC00QWq44DADQ&amp;bvm=bv.43148975,d.d2k&amp;psig=AFQjCNHynjeZEUT8MnMlH3n4lEWDbddcUA&amp;ust=136233944043627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bonded+fabrics+diagram,&amp;source=images&amp;cd=&amp;cad=rja&amp;docid=AQL3H_DPaiBt8M&amp;tbnid=m5P_KXlnkrmOZM:&amp;ved=0CAUQjRw&amp;url=http://www.freepatentsonline.com/6823568.html&amp;ei=glYyUajXJOLA0QWA4IHAAg&amp;bvm=bv.43148975,d.d2k&amp;psig=AFQjCNFNfQ7ogeCAUnz2hpepj50KIlyx0Q&amp;ust=1362339840028465" TargetMode="External"/><Relationship Id="rId5" Type="http://schemas.openxmlformats.org/officeDocument/2006/relationships/image" Target="../media/image57.gif"/><Relationship Id="rId4" Type="http://schemas.openxmlformats.org/officeDocument/2006/relationships/hyperlink" Target="http://www.google.co.uk/url?sa=i&amp;rct=j&amp;q=knitting+structure&amp;source=images&amp;cd=&amp;docid=xmxO-oH4vK60wM&amp;tbnid=tYETFFiwO0XEYM:&amp;ved=0CAUQjRw&amp;url=http://www.sciencedirect.com/science/article/pii/S1359835X98000955&amp;ei=61UyUbPQDeek0AXp74DADw&amp;bvm=bv.43148975,d.d2k&amp;psig=AFQjCNHukh0kEn3bJPFqeoDnscs_fKzo4w&amp;ust=136233968188493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://www.google.co.uk/url?sa=i&amp;rct=j&amp;q=simple+woven+fabric+diagram&amp;source=images&amp;cd=&amp;cad=rja&amp;docid=YyVfwlSw5piPzM&amp;tbnid=5K_VVYp3CI-yAM:&amp;ved=0CAUQjRw&amp;url=http://www.bbc.co.uk/schools/gcsebitesize/design/textiles/fabricsrev1.shtml&amp;ei=AFUyUdWUCfC00QWq44DADQ&amp;bvm=bv.43148975,d.d2k&amp;psig=AFQjCNHynjeZEUT8MnMlH3n4lEWDbddcUA&amp;ust=13623394404362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__Jrh5Pnh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://www.google.co.uk/url?sa=i&amp;rct=j&amp;q=simple+woven+fabric+diagram&amp;source=images&amp;cd=&amp;cad=rja&amp;docid=YyVfwlSw5piPzM&amp;tbnid=5K_VVYp3CI-yAM:&amp;ved=0CAUQjRw&amp;url=http://www.bbc.co.uk/schools/gcsebitesize/design/textiles/fabricsrev1.shtml&amp;ei=AFUyUdWUCfC00QWq44DADQ&amp;bvm=bv.43148975,d.d2k&amp;psig=AFQjCNHynjeZEUT8MnMlH3n4lEWDbddcUA&amp;ust=136233944043627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2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g"/><Relationship Id="rId7" Type="http://schemas.microsoft.com/office/2007/relationships/hdphoto" Target="../media/hdphoto1.wdp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youtube.com/watch?v=NNxgo9Z4Lb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g"/><Relationship Id="rId7" Type="http://schemas.openxmlformats.org/officeDocument/2006/relationships/image" Target="../media/image97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hyperlink" Target="http://www.google.co.uk/url?sa=i&amp;rct=j&amp;q=bonded+fabrics+diagram,&amp;source=images&amp;cd=&amp;cad=rja&amp;docid=AQL3H_DPaiBt8M&amp;tbnid=m5P_KXlnkrmOZM:&amp;ved=0CAUQjRw&amp;url=http://www.freepatentsonline.com/6823568.html&amp;ei=glYyUajXJOLA0QWA4IHAAg&amp;bvm=bv.43148975,d.d2k&amp;psig=AFQjCNFNfQ7ogeCAUnz2hpepj50KIlyx0Q&amp;ust=1362339840028465" TargetMode="External"/><Relationship Id="rId7" Type="http://schemas.openxmlformats.org/officeDocument/2006/relationships/image" Target="../media/image103.jpeg"/><Relationship Id="rId12" Type="http://schemas.openxmlformats.org/officeDocument/2006/relationships/image" Target="../media/image52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6.jpeg"/><Relationship Id="rId5" Type="http://schemas.openxmlformats.org/officeDocument/2006/relationships/image" Target="../media/image101.jpg"/><Relationship Id="rId10" Type="http://schemas.openxmlformats.org/officeDocument/2006/relationships/hyperlink" Target="http://www.google.co.uk/url?sa=i&amp;rct=j&amp;q=felt&amp;source=images&amp;cd=&amp;cad=rja&amp;docid=jzUfo6pZUp5pUM&amp;tbnid=bfn_7AeqmSoNlM:&amp;ved=&amp;url=http://www.mimosastyle.co.uk/p58656/Multi-colour-fair-trade-felt-flower-hair-bobble/c0-9571-9868&amp;ei=QjNoUZy_Eu6Z0AWsm4HgAQ&amp;bvm=bv.45175338,d.d2k&amp;psig=AFQjCNGrczp_qoOGcPcyiFUF0wly94LWrw&amp;ust=1365869762480575" TargetMode="External"/><Relationship Id="rId4" Type="http://schemas.openxmlformats.org/officeDocument/2006/relationships/image" Target="../media/image100.jpeg"/><Relationship Id="rId9" Type="http://schemas.openxmlformats.org/officeDocument/2006/relationships/image" Target="../media/image10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r0BM78Ito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hyperlink" Target="http://www.google.co.uk/url?sa=i&amp;rct=j&amp;q=dip+dyeing+fabric&amp;source=images&amp;cd=&amp;cad=rja&amp;docid=S1XBRCmCueUbdM&amp;tbnid=kbX9YCcI6aijdM:&amp;ved=0CAUQjRw&amp;url=http://www.metrodyeing.com/article/Ombre'-Dyeing-15/&amp;ei=j9SHUYzuOYHJ0AWrqYEo&amp;bvm=bv.45960087,d.d2k&amp;psig=AFQjCNE1gxPRy4_B3utJjHENp_clWo5GjA&amp;ust=136794266204410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batik+dyeing+fabric&amp;source=images&amp;cd=&amp;cad=rja&amp;docid=VjqSEtnPRd5ZOM&amp;tbnid=EChSUo4sJcXokM:&amp;ved=0CAUQjRw&amp;url=http://www.craftbits.com/project/how-to-batik-dye&amp;ei=zNSHUcGcFKOa0AXD-IEo&amp;bvm=bv.45960087,d.d2k&amp;psig=AFQjCNGJT8jZzX14DkMErps77R1qQ6T1IA&amp;ust=1367942720170624" TargetMode="External"/><Relationship Id="rId5" Type="http://schemas.openxmlformats.org/officeDocument/2006/relationships/image" Target="../media/image109.jpeg"/><Relationship Id="rId10" Type="http://schemas.openxmlformats.org/officeDocument/2006/relationships/image" Target="../media/image113.jpeg"/><Relationship Id="rId4" Type="http://schemas.openxmlformats.org/officeDocument/2006/relationships/hyperlink" Target="http://www.google.co.uk/url?sa=i&amp;rct=j&amp;q=tie+dyeing+fabric&amp;source=images&amp;cd=&amp;cad=rja&amp;docid=9KTY8zzjKHI5xM&amp;tbnid=77NT2BHd1c55eM:&amp;ved=0CAUQjRw&amp;url=http://www.istockphoto.com/stock-photo-1029621-indigo-tie-dye-fabric.php&amp;ei=rdSHUbG3FZD30gWcs4FI&amp;bvm=bv.45960087,d.d2k&amp;psig=AFQjCNGYUoCnSzHDmMieIgESgf3fT75o8Q&amp;ust=1367942698274433" TargetMode="External"/><Relationship Id="rId9" Type="http://schemas.openxmlformats.org/officeDocument/2006/relationships/image" Target="../media/image11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://www.google.co.uk/url?sa=i&amp;rct=j&amp;q=block+printing+fabric&amp;source=images&amp;cd=&amp;cad=rja&amp;docid=AsCHHxROKpG6AM&amp;tbnid=R8MJXm7DH6w-8M:&amp;ved=0CAUQjRw&amp;url=http://khatrialimamadhasan.com/techniques.php&amp;ei=ldaHUa6QLoXz0gW99YCYBw&amp;bvm=bv.45960087,d.d2k&amp;psig=AFQjCNHHMh_Hdrtb1M7uR_g5D4OxHV0cfg&amp;ust=13679431796582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hyperlink" Target="https://www.youtube.com/watch?v=myADva7NOr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I6cqLhsLUAhUNnRQKHXXZCQIQjRwIBw&amp;url=http://www.creativejewishmom.com/2015/11/make-potato-print-wrapping-paper-that-youll-want-to-hang-on-the-wall.html&amp;psig=AFQjCNG-xRGmXwsMMI0D_j8XcrhV-QT_wg&amp;ust=1497691586420376" TargetMode="Externa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://www.google.co.uk/url?sa=i&amp;rct=j&amp;q=sheep&amp;source=images&amp;cd=&amp;cad=rja&amp;docid=sQ2jPPGlMP3SaM&amp;tbnid=KyGk3TkJ-S9O2M:&amp;ved=0CAUQjRw&amp;url=http://home-keepinghearts.blogspot.com/2012/06/cute-sheep.html&amp;ei=ZlgzUZe-L8jA0QXRxoC4BA&amp;bvm=bv.43148975,d.d2k&amp;psig=AFQjCNEhELtV24NCbSMrKJB5wsMeGMGEYg&amp;ust=13624058542078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silk+cocoon&amp;source=images&amp;cd=&amp;cad=rja&amp;docid=bovywi24twAH8M&amp;tbnid=NR9JzZuaZCOCaM:&amp;ved=0CAUQjRw&amp;url=http://www.wildfibres.co.uk/html/silk.html&amp;ei=usFzUafkL66S0QWn6IDQBQ&amp;bvm=bv.45512109,d.d2k&amp;psig=AFQjCNGT8lQC_6ZIuaYGAo3Zist3E_b8oQ&amp;ust=1366627120576052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www.google.co.uk/url?sa=i&amp;source=images&amp;cd=&amp;cad=rja&amp;docid=7yr4HvDJyH8ugM&amp;tbnid=SYGqBTR1sJhmaM:&amp;ved=0CAgQjRwwAA&amp;url=http://itssoverycheri.com/2012/01/29/cotton-pickin-make-your-own-faux-cotton-plant/&amp;ei=8sBzUaWsEcbLPcnugLgF&amp;psig=AFQjCNEMUTd26SBNALHvnLM6ugSxQlwEDA&amp;ust=1366626930315652" TargetMode="External"/><Relationship Id="rId9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I6cqLhsLUAhUNnRQKHXXZCQIQjRwIBw&amp;url=http://www.creativejewishmom.com/2015/11/make-potato-print-wrapping-paper-that-youll-want-to-hang-on-the-wall.html&amp;psig=AFQjCNG-xRGmXwsMMI0D_j8XcrhV-QT_wg&amp;ust=1497691586420376" TargetMode="Externa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8W2g-YvjPw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_CNBCcNW2U" TargetMode="External"/><Relationship Id="rId4" Type="http://schemas.openxmlformats.org/officeDocument/2006/relationships/image" Target="../media/image14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g"/><Relationship Id="rId5" Type="http://schemas.openxmlformats.org/officeDocument/2006/relationships/image" Target="../media/image166.jpeg"/><Relationship Id="rId4" Type="http://schemas.openxmlformats.org/officeDocument/2006/relationships/image" Target="../media/image165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hyperlink" Target="http://www.google.co.uk/url?sa=i&amp;rct=j&amp;q=sheep&amp;source=images&amp;cd=&amp;cad=rja&amp;docid=sQ2jPPGlMP3SaM&amp;tbnid=KyGk3TkJ-S9O2M:&amp;ved=0CAUQjRw&amp;url=http://home-keepinghearts.blogspot.com/2012/06/cute-sheep.html&amp;ei=ZlgzUZe-L8jA0QXRxoC4BA&amp;bvm=bv.43148975,d.d2k&amp;psig=AFQjCNEhELtV24NCbSMrKJB5wsMeGMGEYg&amp;ust=1362405854207887" TargetMode="External"/><Relationship Id="rId7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google.co.uk/url?sa=i&amp;source=images&amp;cd=&amp;cad=rja&amp;docid=7yr4HvDJyH8ugM&amp;tbnid=SYGqBTR1sJhmaM:&amp;ved=0CAgQjRwwAA&amp;url=http://itssoverycheri.com/2012/01/29/cotton-pickin-make-your-own-faux-cotton-plant/&amp;ei=8sBzUaWsEcbLPcnugLgF&amp;psig=AFQjCNEMUTd26SBNALHvnLM6ugSxQlwEDA&amp;ust=1366626930315652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171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image" Target="../media/image173.jpeg"/><Relationship Id="rId7" Type="http://schemas.openxmlformats.org/officeDocument/2006/relationships/image" Target="../media/image177.jp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3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&amp;esrc=s&amp;source=images&amp;cd=&amp;cad=rja&amp;uact=8&amp;ved=0ahUKEwiK8ef8-MHUAhVFbRQKHTuoDkAQjRwIBw&amp;url=http://www.telegraph.co.uk/finance/newsbysector/retailandconsumer/11812263/Five-reasons-the-UK-is-going-crazy-for-sportswear.html&amp;psig=AFQjCNH3DhI7p5S2cbkLvVHh0Xvl_0Lv8g&amp;ust=1497688039134326" TargetMode="Externa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hyperlink" Target="file://DATA/StaffHome$/Claire%20Eccleston/Textiles%20Module/Resources/Fibres%20and%20their%20properties/Lesson%202%20homework-%20Fibres%20and%20fabrics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3" y="1069042"/>
            <a:ext cx="7886700" cy="4709832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rgbClr val="0070C0"/>
                </a:solidFill>
              </a:rPr>
              <a:t>Fabrics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4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131094"/>
            <a:ext cx="3902528" cy="4539003"/>
          </a:xfrm>
        </p:spPr>
        <p:txBody>
          <a:bodyPr>
            <a:normAutofit fontScale="90000"/>
          </a:bodyPr>
          <a:lstStyle/>
          <a:p>
            <a:r>
              <a:rPr lang="en-GB" dirty="0"/>
              <a:t>For your exam you need to know the properties and </a:t>
            </a:r>
            <a:br>
              <a:rPr lang="en-GB" dirty="0"/>
            </a:br>
            <a:r>
              <a:rPr lang="en-GB" dirty="0"/>
              <a:t>end-uses of 4 fabrics.  </a:t>
            </a:r>
            <a:br>
              <a:rPr lang="en-GB" dirty="0"/>
            </a:br>
            <a:r>
              <a:rPr lang="en-GB" dirty="0"/>
              <a:t>Make notes in the grid.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917" t="22544" r="26451" b="20312"/>
          <a:stretch/>
        </p:blipFill>
        <p:spPr>
          <a:xfrm>
            <a:off x="4935311" y="1131094"/>
            <a:ext cx="3318782" cy="48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8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14235" y="2625802"/>
            <a:ext cx="2300993" cy="12003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Cotton comes from a cotton plant.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5717" y="71972"/>
            <a:ext cx="4838558" cy="994172"/>
          </a:xfrm>
        </p:spPr>
        <p:txBody>
          <a:bodyPr/>
          <a:lstStyle/>
          <a:p>
            <a:r>
              <a:rPr lang="en-GB" b="1" u="sng" dirty="0">
                <a:solidFill>
                  <a:srgbClr val="0070C0"/>
                </a:solidFill>
              </a:rPr>
              <a:t>Cotton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sz="2100" dirty="0">
                <a:solidFill>
                  <a:srgbClr val="0070C0"/>
                </a:solidFill>
              </a:rPr>
              <a:t>(plant based fibre)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47" y="3901824"/>
            <a:ext cx="2983104" cy="1944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50" y="1422895"/>
            <a:ext cx="1205573" cy="1151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14" y="3053729"/>
            <a:ext cx="1396436" cy="1506326"/>
          </a:xfrm>
          <a:prstGeom prst="rect">
            <a:avLst/>
          </a:prstGeom>
        </p:spPr>
      </p:pic>
      <p:pic>
        <p:nvPicPr>
          <p:cNvPr id="22" name="Picture 21" descr="http://itssoverycheri.com/wp-content/uploads/2012/01/cotboll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6" y="1776679"/>
            <a:ext cx="2571654" cy="228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23" y="4158390"/>
            <a:ext cx="1407710" cy="17894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09467" y="986839"/>
            <a:ext cx="2030492" cy="2031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Properties: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Soft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Strong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Absorbent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Takes dye readily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Cool to wear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Easily washable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6851" y="3934267"/>
            <a:ext cx="1241815" cy="175432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Uses:</a:t>
            </a:r>
          </a:p>
          <a:p>
            <a:r>
              <a:rPr lang="en-GB" dirty="0"/>
              <a:t>Shirts</a:t>
            </a:r>
          </a:p>
          <a:p>
            <a:r>
              <a:rPr lang="en-GB" dirty="0"/>
              <a:t>Underwear</a:t>
            </a:r>
          </a:p>
          <a:p>
            <a:r>
              <a:rPr lang="en-GB" dirty="0"/>
              <a:t>Denim</a:t>
            </a:r>
          </a:p>
          <a:p>
            <a:r>
              <a:rPr lang="en-GB" dirty="0"/>
              <a:t>Towels</a:t>
            </a:r>
          </a:p>
          <a:p>
            <a:r>
              <a:rPr lang="en-GB" dirty="0"/>
              <a:t>bedsheets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90" y="2769089"/>
            <a:ext cx="1403411" cy="10862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63" y="4600516"/>
            <a:ext cx="1335832" cy="10882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8101" y="4192938"/>
            <a:ext cx="2160397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100" dirty="0"/>
              <a:t>Cotton is most commonly grown in China, India, USA and Pakistan.</a:t>
            </a:r>
          </a:p>
        </p:txBody>
      </p:sp>
    </p:spTree>
    <p:extLst>
      <p:ext uri="{BB962C8B-B14F-4D97-AF65-F5344CB8AC3E}">
        <p14:creationId xmlns:p14="http://schemas.microsoft.com/office/powerpoint/2010/main" val="368828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23238" y="2946883"/>
            <a:ext cx="2632865" cy="92333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 dirty="0"/>
              <a:t>Wool comes from a sheep.</a:t>
            </a:r>
          </a:p>
        </p:txBody>
      </p:sp>
      <p:pic>
        <p:nvPicPr>
          <p:cNvPr id="11" name="Picture 4" descr="http://4.bp.blogspot.com/-48KNN3B1iHM/T8jp6uby9tI/AAAAAAAAAvc/F3KkpV879XQ/s1600/sheep+09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19093" r="5077"/>
          <a:stretch/>
        </p:blipFill>
        <p:spPr bwMode="auto">
          <a:xfrm>
            <a:off x="152059" y="1921073"/>
            <a:ext cx="3466737" cy="26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3178" y="127771"/>
            <a:ext cx="7886700" cy="994172"/>
          </a:xfrm>
        </p:spPr>
        <p:txBody>
          <a:bodyPr/>
          <a:lstStyle/>
          <a:p>
            <a:r>
              <a:rPr lang="en-GB" b="1" u="sng" dirty="0">
                <a:solidFill>
                  <a:srgbClr val="0070C0"/>
                </a:solidFill>
              </a:rPr>
              <a:t>Wool </a:t>
            </a:r>
            <a:r>
              <a:rPr lang="en-GB" sz="2100" dirty="0">
                <a:solidFill>
                  <a:srgbClr val="0070C0"/>
                </a:solidFill>
              </a:rPr>
              <a:t>(animal based fibre)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66" y="4763142"/>
            <a:ext cx="3606050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100" dirty="0"/>
              <a:t>Sheep are most commonly bred for their wool in Australia, New Zealand, China, USA and UK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85" y="3894399"/>
            <a:ext cx="2857500" cy="2000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86760" y="1071271"/>
            <a:ext cx="4571699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Properties: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Can be fine and soft or thick and coarse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Warm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Crease resistant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Shrinks when washed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Can feel itchy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1674" y="2946884"/>
            <a:ext cx="1227452" cy="147732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Uses: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Jumpers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Coats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Suits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Carpets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7132" r="3273" b="8509"/>
          <a:stretch/>
        </p:blipFill>
        <p:spPr>
          <a:xfrm>
            <a:off x="8039878" y="2969373"/>
            <a:ext cx="1021097" cy="92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674" y="4492792"/>
            <a:ext cx="691144" cy="9059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78" y="4021069"/>
            <a:ext cx="978209" cy="9782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14339"/>
          <a:stretch/>
        </p:blipFill>
        <p:spPr>
          <a:xfrm>
            <a:off x="7492387" y="4787227"/>
            <a:ext cx="737213" cy="10723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48" y="5089992"/>
            <a:ext cx="900008" cy="7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6175" y="144213"/>
            <a:ext cx="7886700" cy="994172"/>
          </a:xfrm>
        </p:spPr>
        <p:txBody>
          <a:bodyPr/>
          <a:lstStyle/>
          <a:p>
            <a:r>
              <a:rPr lang="en-GB" b="1" u="sng" dirty="0">
                <a:solidFill>
                  <a:srgbClr val="0070C0"/>
                </a:solidFill>
              </a:rPr>
              <a:t>Polyester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sz="2100" dirty="0">
                <a:solidFill>
                  <a:srgbClr val="0070C0"/>
                </a:solidFill>
              </a:rPr>
              <a:t>(synthetic fibre)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2650" y="706168"/>
            <a:ext cx="1751924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Properties:</a:t>
            </a:r>
          </a:p>
          <a:p>
            <a:r>
              <a:rPr lang="en-GB" dirty="0"/>
              <a:t>Tough</a:t>
            </a:r>
          </a:p>
          <a:p>
            <a:r>
              <a:rPr lang="en-GB" dirty="0"/>
              <a:t>Strong</a:t>
            </a:r>
          </a:p>
          <a:p>
            <a:r>
              <a:rPr lang="en-GB" dirty="0"/>
              <a:t>Hardwearing</a:t>
            </a:r>
          </a:p>
          <a:p>
            <a:r>
              <a:rPr lang="en-GB" dirty="0"/>
              <a:t>Holds colour well</a:t>
            </a:r>
          </a:p>
          <a:p>
            <a:r>
              <a:rPr lang="en-GB" dirty="0"/>
              <a:t>Non-absorbent</a:t>
            </a:r>
          </a:p>
          <a:p>
            <a:r>
              <a:rPr lang="en-GB" dirty="0"/>
              <a:t>Easy wash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6535" y="3223883"/>
            <a:ext cx="1721946" cy="230832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Uses:</a:t>
            </a:r>
          </a:p>
          <a:p>
            <a:r>
              <a:rPr lang="en-GB" dirty="0"/>
              <a:t>Fleece garments</a:t>
            </a:r>
          </a:p>
          <a:p>
            <a:r>
              <a:rPr lang="en-GB" dirty="0"/>
              <a:t>Bedsheets</a:t>
            </a:r>
          </a:p>
          <a:p>
            <a:r>
              <a:rPr lang="en-GB" dirty="0"/>
              <a:t>Carpets</a:t>
            </a:r>
          </a:p>
          <a:p>
            <a:r>
              <a:rPr lang="en-GB" dirty="0"/>
              <a:t>Wadding</a:t>
            </a:r>
          </a:p>
          <a:p>
            <a:r>
              <a:rPr lang="en-GB" dirty="0"/>
              <a:t>Rope</a:t>
            </a:r>
          </a:p>
          <a:p>
            <a:r>
              <a:rPr lang="en-GB" dirty="0"/>
              <a:t>Threads</a:t>
            </a:r>
          </a:p>
          <a:p>
            <a:r>
              <a:rPr lang="en-GB" dirty="0"/>
              <a:t>Backpacks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6" y="2582275"/>
            <a:ext cx="843124" cy="12832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6" y="2414311"/>
            <a:ext cx="1711750" cy="1202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7" y="1762434"/>
            <a:ext cx="2130359" cy="737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3" y="1562699"/>
            <a:ext cx="1516814" cy="1516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27" y="1071271"/>
            <a:ext cx="2112647" cy="134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27" y="2582274"/>
            <a:ext cx="2176532" cy="1452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91" y="3308712"/>
            <a:ext cx="1566560" cy="1048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65" y="4467152"/>
            <a:ext cx="1519518" cy="1316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03" y="4192347"/>
            <a:ext cx="1643168" cy="1643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2" y="4835455"/>
            <a:ext cx="2016976" cy="9479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2285" y="3748392"/>
            <a:ext cx="276330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Simple chemical molecules (monomers) are joined together by polymerisation.</a:t>
            </a:r>
          </a:p>
        </p:txBody>
      </p:sp>
    </p:spTree>
    <p:extLst>
      <p:ext uri="{BB962C8B-B14F-4D97-AF65-F5344CB8AC3E}">
        <p14:creationId xmlns:p14="http://schemas.microsoft.com/office/powerpoint/2010/main" val="896122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9155" y="271240"/>
            <a:ext cx="7886700" cy="994172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Acrylic </a:t>
            </a:r>
            <a:r>
              <a:rPr lang="en-GB" sz="2100" dirty="0">
                <a:solidFill>
                  <a:srgbClr val="0070C0"/>
                </a:solidFill>
              </a:rPr>
              <a:t>(synthetic fibre)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7920" y="1055452"/>
            <a:ext cx="2667821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Properties:</a:t>
            </a:r>
          </a:p>
          <a:p>
            <a:r>
              <a:rPr lang="en-GB" dirty="0"/>
              <a:t>Strong (but not when wet)</a:t>
            </a:r>
          </a:p>
          <a:p>
            <a:r>
              <a:rPr lang="en-GB" dirty="0"/>
              <a:t>Soft</a:t>
            </a:r>
          </a:p>
          <a:p>
            <a:r>
              <a:rPr lang="en-GB" dirty="0"/>
              <a:t>Warm and insulating</a:t>
            </a:r>
          </a:p>
          <a:p>
            <a:r>
              <a:rPr lang="en-GB" dirty="0"/>
              <a:t>Good elasticity</a:t>
            </a:r>
          </a:p>
          <a:p>
            <a:r>
              <a:rPr lang="en-GB" dirty="0"/>
              <a:t>Crease resistant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3973" y="3042303"/>
            <a:ext cx="1590756" cy="175432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Uses:</a:t>
            </a:r>
          </a:p>
          <a:p>
            <a:r>
              <a:rPr lang="en-GB" dirty="0"/>
              <a:t>Fake fur</a:t>
            </a:r>
          </a:p>
          <a:p>
            <a:r>
              <a:rPr lang="en-GB" dirty="0"/>
              <a:t>Knitted clothes</a:t>
            </a:r>
          </a:p>
          <a:p>
            <a:r>
              <a:rPr lang="en-GB" dirty="0"/>
              <a:t>Furnishings</a:t>
            </a:r>
          </a:p>
          <a:p>
            <a:r>
              <a:rPr lang="en-GB" dirty="0"/>
              <a:t>Upholstery</a:t>
            </a:r>
          </a:p>
          <a:p>
            <a:r>
              <a:rPr lang="en-GB" dirty="0"/>
              <a:t>Blankets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6" y="2414311"/>
            <a:ext cx="1711750" cy="1202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7" y="1762434"/>
            <a:ext cx="2130359" cy="737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5" y="3612716"/>
            <a:ext cx="1602341" cy="2180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84" y="4003914"/>
            <a:ext cx="1889718" cy="1889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91" y="3657511"/>
            <a:ext cx="2135261" cy="2135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r="12724"/>
          <a:stretch/>
        </p:blipFill>
        <p:spPr>
          <a:xfrm>
            <a:off x="3693601" y="3562420"/>
            <a:ext cx="1258556" cy="2230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8" y="1202479"/>
            <a:ext cx="1734043" cy="11514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88" y="1961371"/>
            <a:ext cx="1714500" cy="1500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6" y="2582275"/>
            <a:ext cx="843124" cy="12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2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B8245-52B3-48C7-80AC-828E47F6D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10" y="286385"/>
            <a:ext cx="78867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/>
              <a:t>What do the following terms mean?</a:t>
            </a:r>
            <a:endParaRPr lang="en-GB" sz="2900" dirty="0"/>
          </a:p>
          <a:p>
            <a:r>
              <a:rPr lang="en-US" sz="2900" dirty="0"/>
              <a:t>a)	Absorbent ____________________________________________________</a:t>
            </a:r>
            <a:endParaRPr lang="en-GB" sz="2900" dirty="0"/>
          </a:p>
          <a:p>
            <a:r>
              <a:rPr lang="en-US" sz="2900" dirty="0"/>
              <a:t> </a:t>
            </a:r>
            <a:endParaRPr lang="en-GB" sz="2900" dirty="0"/>
          </a:p>
          <a:p>
            <a:r>
              <a:rPr lang="en-US" sz="2900" dirty="0"/>
              <a:t>b)	</a:t>
            </a:r>
            <a:r>
              <a:rPr lang="en-US" sz="2900" dirty="0" err="1"/>
              <a:t>Colour</a:t>
            </a:r>
            <a:r>
              <a:rPr lang="en-US" sz="2900" dirty="0"/>
              <a:t>-fast ___________________________________________________</a:t>
            </a:r>
            <a:endParaRPr lang="en-GB" sz="2900" dirty="0"/>
          </a:p>
          <a:p>
            <a:r>
              <a:rPr lang="en-US" sz="2900" dirty="0"/>
              <a:t> </a:t>
            </a:r>
            <a:endParaRPr lang="en-GB" sz="2900" dirty="0"/>
          </a:p>
          <a:p>
            <a:r>
              <a:rPr lang="en-US" sz="2900" dirty="0"/>
              <a:t>c) Crease- resistant________________________   </a:t>
            </a:r>
            <a:endParaRPr lang="en-GB" sz="2900" dirty="0"/>
          </a:p>
          <a:p>
            <a:pPr marL="0" indent="0">
              <a:buNone/>
            </a:pPr>
            <a:endParaRPr lang="en-GB" sz="2900" dirty="0"/>
          </a:p>
          <a:p>
            <a:r>
              <a:rPr lang="en-US" sz="2900" dirty="0"/>
              <a:t>d)	   Elastic ____________________________________________________</a:t>
            </a:r>
            <a:endParaRPr lang="en-GB" sz="2900" dirty="0"/>
          </a:p>
          <a:p>
            <a:pPr marL="0" indent="0">
              <a:buNone/>
            </a:pPr>
            <a:endParaRPr lang="en-GB" sz="2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16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2D760-4B49-48C1-8441-58F62945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3429000"/>
            <a:ext cx="7886700" cy="22730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What fabric would you choose to make a school shirt from?  Explain your answer.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fabric would you choose to make an evening dress (prom dress) from?  Explain your answer.</a:t>
            </a:r>
            <a:endParaRPr lang="en-GB" sz="2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DFF40-2B29-4C84-92E5-D9AB88DE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1" t="28666" r="28999" b="35334"/>
          <a:stretch/>
        </p:blipFill>
        <p:spPr>
          <a:xfrm>
            <a:off x="1209675" y="147161"/>
            <a:ext cx="6192308" cy="27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90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C3B1-6C1A-3E4E-EE8D-28C79C4B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8" y="118399"/>
            <a:ext cx="7886700" cy="1325563"/>
          </a:xfrm>
        </p:spPr>
        <p:txBody>
          <a:bodyPr/>
          <a:lstStyle/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3D3B5-B4B2-6D1B-D64E-7BE33A48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0" y="1253331"/>
            <a:ext cx="7886700" cy="4351338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are the two different categories of fibres?</a:t>
            </a:r>
          </a:p>
          <a:p>
            <a:pPr marL="514350" indent="-514350">
              <a:buAutoNum type="arabicPeriod"/>
            </a:pPr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two natural fibres</a:t>
            </a:r>
          </a:p>
          <a:p>
            <a:pPr marL="514350" indent="-514350">
              <a:buAutoNum type="arabicPeriod"/>
            </a:pPr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two different types of fabric construction</a:t>
            </a:r>
          </a:p>
          <a:p>
            <a:pPr marL="514350" indent="-514350">
              <a:buAutoNum type="arabicPeriod"/>
            </a:pPr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Which threads travel up and down the fabric?</a:t>
            </a:r>
          </a:p>
          <a:p>
            <a:pPr marL="514350" indent="-514350">
              <a:buAutoNum type="arabicPeriod"/>
            </a:pPr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a property of polyester</a:t>
            </a:r>
          </a:p>
          <a:p>
            <a:pPr marL="0" indent="0">
              <a:buNone/>
            </a:pPr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2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1205-737C-E7FC-2F22-EF83A83E3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6AEA-CA1C-45D5-AAC6-9CEC99DBD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C0FC1-71EF-B7AE-3ED7-3048BC5B3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6A0C9-42D6-4012-68DC-A0B2FE19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" y="702983"/>
            <a:ext cx="8955517" cy="5054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F744E-9977-6D20-22B5-8D6517859CD9}"/>
              </a:ext>
            </a:extLst>
          </p:cNvPr>
          <p:cNvSpPr/>
          <p:nvPr/>
        </p:nvSpPr>
        <p:spPr>
          <a:xfrm>
            <a:off x="508692" y="3254647"/>
            <a:ext cx="6357934" cy="3284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714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A395F-68C8-2AB7-EDB3-C1C3563E59E3}"/>
              </a:ext>
            </a:extLst>
          </p:cNvPr>
          <p:cNvSpPr txBox="1"/>
          <p:nvPr/>
        </p:nvSpPr>
        <p:spPr>
          <a:xfrm>
            <a:off x="685799" y="3509963"/>
            <a:ext cx="55338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are the two different categories of fibres?</a:t>
            </a:r>
          </a:p>
          <a:p>
            <a:pPr marL="514350" indent="-514350">
              <a:buAutoNum type="arabicPeriod"/>
            </a:pPr>
            <a:endParaRPr lang="en-GB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two natural fibres</a:t>
            </a:r>
          </a:p>
          <a:p>
            <a:pPr marL="514350" indent="-514350">
              <a:buAutoNum type="arabicPeriod"/>
            </a:pPr>
            <a:endParaRPr lang="en-GB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one property of polyester fabric?</a:t>
            </a:r>
          </a:p>
        </p:txBody>
      </p:sp>
    </p:spTree>
    <p:extLst>
      <p:ext uri="{BB962C8B-B14F-4D97-AF65-F5344CB8AC3E}">
        <p14:creationId xmlns:p14="http://schemas.microsoft.com/office/powerpoint/2010/main" val="3051762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35A5-97EA-59CF-5401-30AEBA17B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56CCFA-E6A8-D062-7DD1-FF8C3367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07" y="1242260"/>
            <a:ext cx="6570861" cy="3884072"/>
          </a:xfrm>
        </p:spPr>
        <p:txBody>
          <a:bodyPr>
            <a:normAutofit fontScale="90000"/>
          </a:bodyPr>
          <a:lstStyle/>
          <a:p>
            <a:pPr defTabSz="514360">
              <a:spcBef>
                <a:spcPts val="0"/>
              </a:spcBef>
              <a:defRPr/>
            </a:pPr>
            <a:r>
              <a:rPr lang="en-GB" sz="2700" b="1" dirty="0">
                <a:solidFill>
                  <a:srgbClr val="FF000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Lesson Intention</a:t>
            </a: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r>
              <a:rPr lang="en-GB" sz="24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- </a:t>
            </a: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Understand the process of turning fibres into fabrics.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 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Know the three main methods of constructing fabrics.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Understand the process of constructing a piece of woven fabric.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-To be able to identify a woven fabric.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Create a sample of woven fabric</a:t>
            </a:r>
            <a:br>
              <a:rPr lang="en-GB" sz="900" b="1" dirty="0"/>
            </a:br>
            <a:br>
              <a:rPr lang="en-GB" sz="1050" dirty="0"/>
            </a:br>
            <a:br>
              <a:rPr lang="en-GB" sz="1050" dirty="0"/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25" dirty="0">
              <a:solidFill>
                <a:srgbClr val="00FF00"/>
              </a:solidFill>
              <a:latin typeface="Apple Boy BTN" panose="020C0904040107040205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4F8BB-00F5-119E-8646-BEE499CD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55" y="497246"/>
            <a:ext cx="1177021" cy="1209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D0C35-0F0D-6860-DC2B-0DDB4AF8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7" y="5383503"/>
            <a:ext cx="6858000" cy="13308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3AAB8-616C-0A7D-700B-0605B2DD854F}"/>
              </a:ext>
            </a:extLst>
          </p:cNvPr>
          <p:cNvSpPr/>
          <p:nvPr/>
        </p:nvSpPr>
        <p:spPr>
          <a:xfrm>
            <a:off x="6814868" y="2297446"/>
            <a:ext cx="2067872" cy="2828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Keywords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Woven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Knitted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Bonded/non-woven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Fibres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Yarn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Warp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weft</a:t>
            </a: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2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4A2B-C050-B8E2-8425-7A300BF30B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54C08-CB17-AB85-F672-1DAB85C238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F7D11-56B9-12CF-DAF0-6851E555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" y="702983"/>
            <a:ext cx="8955517" cy="5054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AD131F-B73D-9FA9-3BA5-0A68D05B476E}"/>
              </a:ext>
            </a:extLst>
          </p:cNvPr>
          <p:cNvSpPr/>
          <p:nvPr/>
        </p:nvSpPr>
        <p:spPr>
          <a:xfrm>
            <a:off x="508692" y="3254647"/>
            <a:ext cx="6357934" cy="3284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is fairtrade?</a:t>
            </a:r>
          </a:p>
          <a:p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is the fairtrade premium?</a:t>
            </a:r>
          </a:p>
          <a:p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do the farmers need to ensure their product does? </a:t>
            </a:r>
          </a:p>
          <a:p>
            <a:endParaRPr lang="en-GB" sz="1714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880" y="641963"/>
            <a:ext cx="8229599" cy="110251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What do all these animals have in common?</a:t>
            </a:r>
          </a:p>
        </p:txBody>
      </p:sp>
      <p:pic>
        <p:nvPicPr>
          <p:cNvPr id="1026" name="Picture 2" descr="http://www.redroom.com/files/u3446/a_silkwor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05" y="3020136"/>
            <a:ext cx="2145322" cy="11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48KNN3B1iHM/T8jp6uby9tI/AAAAAAAAAvc/F3KkpV879XQ/s1600/sheep+093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19093" r="5077"/>
          <a:stretch/>
        </p:blipFill>
        <p:spPr bwMode="auto">
          <a:xfrm>
            <a:off x="6087085" y="2779292"/>
            <a:ext cx="1959135" cy="15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.bp.blogspot.com/-mGkbupcR5Pw/TzwXR0SBk4I/AAAAAAAABic/ZVjHAaEHVok/s1600/cashmere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r="11384" b="3084"/>
          <a:stretch/>
        </p:blipFill>
        <p:spPr bwMode="auto">
          <a:xfrm>
            <a:off x="2098467" y="4617243"/>
            <a:ext cx="1808879" cy="1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eacefulheartalpacas.com/wp-content/uploads/2011/08/Maximus-May-201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29" y="3429541"/>
            <a:ext cx="1836204" cy="19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highroostranch.com/P101008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86" y="4753494"/>
            <a:ext cx="1869701" cy="15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7070" y="2162581"/>
            <a:ext cx="8421220" cy="81709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dirty="0"/>
              <a:t>They can all be used to create fabric!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36" y="4294078"/>
            <a:ext cx="2145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Sheep- wool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369" y="5530983"/>
            <a:ext cx="2145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Goat- cashmere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0315" y="5369401"/>
            <a:ext cx="2145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Alpaca- alpaca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8504" y="4214023"/>
            <a:ext cx="2145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Silk worm- silk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8192" y="6268027"/>
            <a:ext cx="2145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Rabbit- angora</a:t>
            </a:r>
          </a:p>
        </p:txBody>
      </p:sp>
    </p:spTree>
    <p:extLst>
      <p:ext uri="{BB962C8B-B14F-4D97-AF65-F5344CB8AC3E}">
        <p14:creationId xmlns:p14="http://schemas.microsoft.com/office/powerpoint/2010/main" val="16120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6006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0070C0"/>
                </a:solidFill>
              </a:rPr>
              <a:t>Fibres are either short (staple) or long (filament):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56" y="1612331"/>
            <a:ext cx="3481091" cy="32635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/>
              <a:t>Staple fibres</a:t>
            </a:r>
          </a:p>
          <a:p>
            <a:pPr marL="0" indent="0">
              <a:buNone/>
            </a:pPr>
            <a:r>
              <a:rPr lang="en-GB" dirty="0"/>
              <a:t>Staple fibres are spun (twisted together) to produce yarns.  </a:t>
            </a:r>
          </a:p>
          <a:p>
            <a:pPr marL="0" indent="0">
              <a:buNone/>
            </a:pPr>
            <a:r>
              <a:rPr lang="en-GB" dirty="0"/>
              <a:t>Usually natural fibres)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Filament fibres</a:t>
            </a:r>
          </a:p>
          <a:p>
            <a:pPr marL="0" indent="0">
              <a:buNone/>
            </a:pPr>
            <a:r>
              <a:rPr lang="en-GB" dirty="0"/>
              <a:t>Filament fibres are long and smooth.  They can be kept long or cut into staple length fibres.</a:t>
            </a:r>
          </a:p>
          <a:p>
            <a:pPr marL="0" indent="0">
              <a:buNone/>
            </a:pPr>
            <a:r>
              <a:rPr lang="en-GB" dirty="0"/>
              <a:t>(synthetic fibres EXCEPT SILK- natural)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53385"/>
          <a:stretch/>
        </p:blipFill>
        <p:spPr>
          <a:xfrm>
            <a:off x="3830094" y="3447380"/>
            <a:ext cx="4901912" cy="1089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3" b="6498"/>
          <a:stretch/>
        </p:blipFill>
        <p:spPr>
          <a:xfrm>
            <a:off x="3814347" y="1618546"/>
            <a:ext cx="4901912" cy="998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820" y="5889368"/>
            <a:ext cx="401854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turning fibres into fabrics.</a:t>
            </a:r>
            <a:br>
              <a:rPr lang="en-GB" sz="1350" dirty="0"/>
            </a:br>
            <a:r>
              <a:rPr lang="en-GB" sz="1350" dirty="0"/>
              <a:t>-Know the three main methods of constructing fabrics.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CF087-2313-1531-CC03-92260827476C}"/>
              </a:ext>
            </a:extLst>
          </p:cNvPr>
          <p:cNvSpPr/>
          <p:nvPr/>
        </p:nvSpPr>
        <p:spPr>
          <a:xfrm>
            <a:off x="333256" y="1130060"/>
            <a:ext cx="8414498" cy="33934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Key information – record in your book</a:t>
            </a:r>
          </a:p>
          <a:p>
            <a:endParaRPr lang="en-GB" sz="28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Staple fibres </a:t>
            </a:r>
            <a:r>
              <a:rPr lang="en-GB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 short and sometime course in texture.</a:t>
            </a:r>
          </a:p>
          <a:p>
            <a:endParaRPr lang="en-GB" sz="2800" dirty="0">
              <a:solidFill>
                <a:srgbClr val="FF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Filament fibres </a:t>
            </a:r>
            <a:r>
              <a:rPr lang="en-GB" sz="2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 long and smooth in texture</a:t>
            </a:r>
          </a:p>
        </p:txBody>
      </p:sp>
    </p:spTree>
    <p:extLst>
      <p:ext uri="{BB962C8B-B14F-4D97-AF65-F5344CB8AC3E}">
        <p14:creationId xmlns:p14="http://schemas.microsoft.com/office/powerpoint/2010/main" val="36391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How are fibres turned into fabric?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8" y="2375554"/>
            <a:ext cx="3236911" cy="242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5555"/>
          <a:stretch/>
        </p:blipFill>
        <p:spPr>
          <a:xfrm>
            <a:off x="5254283" y="1962202"/>
            <a:ext cx="3713871" cy="317814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851031" y="3600451"/>
            <a:ext cx="1223889" cy="211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1409" y="2838703"/>
            <a:ext cx="3903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862" y="5951252"/>
            <a:ext cx="401854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turning fibres into fabrics.</a:t>
            </a:r>
            <a:br>
              <a:rPr lang="en-GB" sz="1350" dirty="0"/>
            </a:br>
            <a:r>
              <a:rPr lang="en-GB" sz="1350" dirty="0"/>
              <a:t>-Know the three main methods of constructing fabrics.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63723-F38E-CF09-EB31-C55A575B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28" y="8480"/>
            <a:ext cx="929683" cy="7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0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074" y="1976444"/>
            <a:ext cx="1606274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FIBRES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6015" y="1976444"/>
            <a:ext cx="1555169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YARNS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0809" y="1976444"/>
            <a:ext cx="1905971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FABRICS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22281" y="2330059"/>
            <a:ext cx="12108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11928" y="2305056"/>
            <a:ext cx="12108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586" y="63187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flow map below shows the order in which fabrics are made: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7960" y="2668941"/>
            <a:ext cx="138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Twist </a:t>
            </a:r>
          </a:p>
          <a:p>
            <a:pPr algn="ctr"/>
            <a:r>
              <a:rPr lang="en-GB" dirty="0"/>
              <a:t>and </a:t>
            </a:r>
          </a:p>
          <a:p>
            <a:pPr algn="ctr"/>
            <a:r>
              <a:rPr lang="en-GB" dirty="0"/>
              <a:t>pull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4690" y="2658856"/>
            <a:ext cx="2018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Woven</a:t>
            </a:r>
          </a:p>
          <a:p>
            <a:pPr algn="ctr"/>
            <a:r>
              <a:rPr lang="en-GB" dirty="0"/>
              <a:t>Knitted</a:t>
            </a:r>
          </a:p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2" y="2952873"/>
            <a:ext cx="1191085" cy="89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12" y="2823224"/>
            <a:ext cx="1575858" cy="1181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40" y="2739119"/>
            <a:ext cx="1805801" cy="11939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41161" y="1976444"/>
            <a:ext cx="1505520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GB" sz="4050" dirty="0"/>
          </a:p>
        </p:txBody>
      </p:sp>
      <p:sp>
        <p:nvSpPr>
          <p:cNvPr id="15" name="Rectangle 14"/>
          <p:cNvSpPr/>
          <p:nvPr/>
        </p:nvSpPr>
        <p:spPr>
          <a:xfrm>
            <a:off x="269074" y="5876489"/>
            <a:ext cx="401854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turning fibres into fabrics.</a:t>
            </a:r>
            <a:br>
              <a:rPr lang="en-GB" sz="1350" dirty="0"/>
            </a:br>
            <a:r>
              <a:rPr lang="en-GB" sz="1350" dirty="0"/>
              <a:t>-Know the three main methods of constructing fabrics.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3178" y="4480136"/>
            <a:ext cx="127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Non-woven</a:t>
            </a:r>
          </a:p>
        </p:txBody>
      </p:sp>
      <p:cxnSp>
        <p:nvCxnSpPr>
          <p:cNvPr id="24" name="Elbow Connector 23"/>
          <p:cNvCxnSpPr>
            <a:stCxn id="3" idx="2"/>
            <a:endCxn id="7" idx="2"/>
          </p:cNvCxnSpPr>
          <p:nvPr/>
        </p:nvCxnSpPr>
        <p:spPr>
          <a:xfrm rot="16200000" flipH="1">
            <a:off x="4350812" y="896389"/>
            <a:ext cx="158932" cy="6058526"/>
          </a:xfrm>
          <a:prstGeom prst="bentConnector3">
            <a:avLst>
              <a:gd name="adj1" fmla="val 39280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031FD47C-58A9-AAFF-B963-1EA6D638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44" y="89201"/>
            <a:ext cx="929683" cy="7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40913"/>
            <a:ext cx="7886700" cy="40491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>
                <a:solidFill>
                  <a:srgbClr val="0070C0"/>
                </a:solidFill>
              </a:rPr>
              <a:t>Fabrics can be constructed in 3 main ways…..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50" y="4066145"/>
            <a:ext cx="19666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/>
              <a:t>Woven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1023" y="4110118"/>
            <a:ext cx="19666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/>
              <a:t>Knitted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5054" y="4155000"/>
            <a:ext cx="21515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/>
              <a:t>Non-woven</a:t>
            </a:r>
          </a:p>
        </p:txBody>
      </p:sp>
      <p:pic>
        <p:nvPicPr>
          <p:cNvPr id="11" name="Picture 10" descr="http://www.bbc.co.uk/schools/gcsebitesize/design/images/tx_weave_plain.gif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10648"/>
            <a:ext cx="1966634" cy="182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ars.els-cdn.com/content/image/1-s2.0-S1359835X98000955-gr1.gif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2" b="11333"/>
          <a:stretch/>
        </p:blipFill>
        <p:spPr bwMode="auto">
          <a:xfrm>
            <a:off x="3323828" y="2110648"/>
            <a:ext cx="1870098" cy="2044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freepatentsonline.com/6823568-0-large.jpg">
            <a:hlinkClick r:id="rId6"/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7" r="10526" b="6616"/>
          <a:stretch/>
        </p:blipFill>
        <p:spPr bwMode="auto">
          <a:xfrm>
            <a:off x="6305487" y="2258759"/>
            <a:ext cx="1910666" cy="1748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40330" y="5841726"/>
            <a:ext cx="401854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turning fibres into fabrics.</a:t>
            </a:r>
            <a:br>
              <a:rPr lang="en-GB" sz="1350" dirty="0"/>
            </a:br>
            <a:r>
              <a:rPr lang="en-GB" sz="1350" dirty="0"/>
              <a:t>-Know the three main methods of constructing fabrics.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BC53CF-77CC-DB0E-05DA-519C1B1F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28" y="1278020"/>
            <a:ext cx="929683" cy="7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5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77" y="610309"/>
            <a:ext cx="8394107" cy="4627610"/>
          </a:xfrm>
        </p:spPr>
        <p:txBody>
          <a:bodyPr anchor="t">
            <a:normAutofit/>
          </a:bodyPr>
          <a:lstStyle/>
          <a:p>
            <a:r>
              <a:rPr lang="en-GB" sz="2700" dirty="0"/>
              <a:t>Woven fabrics are made up of 2 sets of yarns- some vertical and some horizontal.  </a:t>
            </a:r>
            <a:br>
              <a:rPr lang="en-GB" sz="2700" dirty="0"/>
            </a:br>
            <a:br>
              <a:rPr lang="en-GB" sz="2700" dirty="0"/>
            </a:br>
            <a:r>
              <a:rPr lang="en-GB" sz="2700" dirty="0"/>
              <a:t>These can be the same yarn or different to create different patterns.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/>
          <a:stretch/>
        </p:blipFill>
        <p:spPr>
          <a:xfrm>
            <a:off x="4764508" y="2904871"/>
            <a:ext cx="2853626" cy="226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17459"/>
          <a:stretch/>
        </p:blipFill>
        <p:spPr>
          <a:xfrm>
            <a:off x="1739296" y="2941010"/>
            <a:ext cx="2238935" cy="2226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426" y="5887802"/>
            <a:ext cx="4764508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D235F-D4FF-E1FA-E6E1-1E7448C6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57" y="126531"/>
            <a:ext cx="790775" cy="6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9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498" y="54689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These vertical and horizontal yarns have different names:</a:t>
            </a:r>
          </a:p>
        </p:txBody>
      </p:sp>
      <p:pic>
        <p:nvPicPr>
          <p:cNvPr id="4" name="Picture 3" descr="http://www.bbc.co.uk/schools/gcsebitesize/design/images/tx_weave_plain.gif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76" y="2235955"/>
            <a:ext cx="3688873" cy="3251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2777" y="2894790"/>
            <a:ext cx="191975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300" b="1" dirty="0">
                <a:solidFill>
                  <a:srgbClr val="FF0000"/>
                </a:solidFill>
              </a:rPr>
              <a:t>WEFT</a:t>
            </a:r>
            <a:endParaRPr lang="en-GB" dirty="0"/>
          </a:p>
          <a:p>
            <a:pPr algn="ctr"/>
            <a:r>
              <a:rPr lang="en-GB" sz="2100" dirty="0"/>
              <a:t>Remember:  </a:t>
            </a:r>
          </a:p>
          <a:p>
            <a:pPr algn="ctr"/>
            <a:r>
              <a:rPr lang="en-GB" sz="2100" dirty="0"/>
              <a:t>‘Weft goes left’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1781" y="1892938"/>
            <a:ext cx="139499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300" b="1" dirty="0">
                <a:solidFill>
                  <a:srgbClr val="FF0000"/>
                </a:solidFill>
              </a:rPr>
              <a:t>WARP</a:t>
            </a:r>
            <a:endParaRPr lang="en-GB" dirty="0"/>
          </a:p>
          <a:p>
            <a:pPr algn="ctr"/>
            <a:r>
              <a:rPr lang="en-GB" sz="2100" dirty="0"/>
              <a:t>Remember</a:t>
            </a:r>
          </a:p>
          <a:p>
            <a:pPr algn="ctr"/>
            <a:r>
              <a:rPr lang="en-GB" sz="2100" dirty="0"/>
              <a:t>‘warp</a:t>
            </a:r>
            <a:r>
              <a:rPr lang="en-GB" dirty="0"/>
              <a:t>’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16879" y="2940959"/>
            <a:ext cx="0" cy="691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509954" y="2148832"/>
            <a:ext cx="1359569" cy="3007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34539" y="3169557"/>
            <a:ext cx="723932" cy="73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06997" y="4150390"/>
            <a:ext cx="2776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</a:rPr>
              <a:t>SELVEDGE</a:t>
            </a:r>
            <a:endParaRPr lang="en-GB" sz="1500" dirty="0"/>
          </a:p>
          <a:p>
            <a:pPr algn="ctr"/>
            <a:r>
              <a:rPr lang="en-GB" dirty="0"/>
              <a:t>This is where the weft wraps around the end warp.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813000" y="4395201"/>
            <a:ext cx="596401" cy="48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1914" y="5887261"/>
            <a:ext cx="4868214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39F0B-B988-9588-0C82-7410FE89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91" y="53397"/>
            <a:ext cx="929683" cy="7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6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349" y="313521"/>
            <a:ext cx="7886700" cy="404426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These are the 2 main woven fabrics you need to know: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" y="1049144"/>
            <a:ext cx="2974876" cy="2974876"/>
          </a:xfrm>
        </p:spPr>
      </p:pic>
      <p:sp>
        <p:nvSpPr>
          <p:cNvPr id="7" name="TextBox 6"/>
          <p:cNvSpPr txBox="1"/>
          <p:nvPr/>
        </p:nvSpPr>
        <p:spPr>
          <a:xfrm>
            <a:off x="6645337" y="4024020"/>
            <a:ext cx="2498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Twill weave</a:t>
            </a:r>
          </a:p>
          <a:p>
            <a:r>
              <a:rPr lang="en-GB" dirty="0"/>
              <a:t>The weft goes ‘under two, over one/two’.  </a:t>
            </a:r>
          </a:p>
          <a:p>
            <a:r>
              <a:rPr lang="en-GB" dirty="0"/>
              <a:t>This creates a diagonal pattern on the surface.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/>
          <a:stretch/>
        </p:blipFill>
        <p:spPr>
          <a:xfrm>
            <a:off x="5990665" y="1049145"/>
            <a:ext cx="2955141" cy="29748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122"/>
            <a:ext cx="2047820" cy="199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991" y="6044434"/>
            <a:ext cx="5301919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96" y="3294680"/>
            <a:ext cx="226193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Plain weave</a:t>
            </a:r>
          </a:p>
          <a:p>
            <a:r>
              <a:rPr lang="en-GB" dirty="0"/>
              <a:t>The weft goes ‘under, over, under, over’ so creates a checker board pattern.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3" t="23901" r="2763" b="24948"/>
          <a:stretch/>
        </p:blipFill>
        <p:spPr>
          <a:xfrm>
            <a:off x="2335428" y="2749903"/>
            <a:ext cx="2129972" cy="20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03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Plain Weave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316" y="706510"/>
            <a:ext cx="3855944" cy="47602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u="sng" dirty="0"/>
              <a:t>Applications</a:t>
            </a:r>
          </a:p>
          <a:p>
            <a:r>
              <a:rPr lang="en-GB" dirty="0"/>
              <a:t>Shirts</a:t>
            </a:r>
          </a:p>
          <a:p>
            <a:r>
              <a:rPr lang="en-GB" dirty="0"/>
              <a:t>Bags</a:t>
            </a:r>
          </a:p>
          <a:p>
            <a:r>
              <a:rPr lang="en-GB" dirty="0"/>
              <a:t>Bedding</a:t>
            </a:r>
          </a:p>
          <a:p>
            <a:r>
              <a:rPr lang="en-GB" dirty="0"/>
              <a:t>Textile crafts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Advantages</a:t>
            </a:r>
          </a:p>
          <a:p>
            <a:r>
              <a:rPr lang="en-GB" dirty="0"/>
              <a:t>Strong, hardwearing</a:t>
            </a:r>
          </a:p>
          <a:p>
            <a:r>
              <a:rPr lang="en-GB" dirty="0"/>
              <a:t>Cheapest weave</a:t>
            </a:r>
          </a:p>
          <a:p>
            <a:r>
              <a:rPr lang="en-GB" dirty="0"/>
              <a:t>Same on both sides</a:t>
            </a:r>
          </a:p>
          <a:p>
            <a:r>
              <a:rPr lang="en-GB" dirty="0"/>
              <a:t>Hangs well</a:t>
            </a:r>
          </a:p>
          <a:p>
            <a:r>
              <a:rPr lang="en-GB" dirty="0"/>
              <a:t>Good surface for printing 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Disadvantages</a:t>
            </a:r>
          </a:p>
          <a:p>
            <a:r>
              <a:rPr lang="en-GB" dirty="0"/>
              <a:t>Firm</a:t>
            </a:r>
          </a:p>
          <a:p>
            <a:r>
              <a:rPr lang="en-GB" dirty="0"/>
              <a:t>Varied qualities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3" t="23901" r="2763" b="24948"/>
          <a:stretch/>
        </p:blipFill>
        <p:spPr>
          <a:xfrm>
            <a:off x="628650" y="1690689"/>
            <a:ext cx="3388178" cy="318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814" y="5097437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E.g</a:t>
            </a:r>
            <a:r>
              <a:rPr lang="en-GB" dirty="0"/>
              <a:t> calico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26" y="6029572"/>
            <a:ext cx="562806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249960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40" y="104999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Twill Weave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195" y="435635"/>
            <a:ext cx="3855944" cy="47602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u="sng" dirty="0"/>
              <a:t>Applications</a:t>
            </a:r>
          </a:p>
          <a:p>
            <a:r>
              <a:rPr lang="en-GB" dirty="0"/>
              <a:t>Jeans</a:t>
            </a:r>
          </a:p>
          <a:p>
            <a:r>
              <a:rPr lang="en-GB" dirty="0"/>
              <a:t>Jackets</a:t>
            </a:r>
          </a:p>
          <a:p>
            <a:r>
              <a:rPr lang="en-GB" dirty="0"/>
              <a:t>Curtains</a:t>
            </a:r>
          </a:p>
          <a:p>
            <a:r>
              <a:rPr lang="en-GB" dirty="0"/>
              <a:t>Bedding</a:t>
            </a:r>
          </a:p>
          <a:p>
            <a:r>
              <a:rPr lang="en-GB" dirty="0"/>
              <a:t>Soft furnishings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Advantages</a:t>
            </a:r>
          </a:p>
          <a:p>
            <a:r>
              <a:rPr lang="en-GB" dirty="0"/>
              <a:t>Strong, hardwearing</a:t>
            </a:r>
          </a:p>
          <a:p>
            <a:r>
              <a:rPr lang="en-GB" dirty="0"/>
              <a:t>Hangs well</a:t>
            </a:r>
          </a:p>
          <a:p>
            <a:r>
              <a:rPr lang="en-GB" dirty="0"/>
              <a:t>Less stiff than plain weave</a:t>
            </a:r>
          </a:p>
          <a:p>
            <a:r>
              <a:rPr lang="en-GB" dirty="0"/>
              <a:t>Interesting design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Disadvantages</a:t>
            </a:r>
          </a:p>
          <a:p>
            <a:r>
              <a:rPr lang="en-GB" dirty="0"/>
              <a:t>Frays easily</a:t>
            </a:r>
          </a:p>
          <a:p>
            <a:r>
              <a:rPr lang="en-GB" dirty="0"/>
              <a:t>Thickness makes it hard to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" y="1587127"/>
            <a:ext cx="3048109" cy="2972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372" y="4828367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E.g</a:t>
            </a:r>
            <a:r>
              <a:rPr lang="en-GB" dirty="0"/>
              <a:t> denim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941" y="5836101"/>
            <a:ext cx="5666704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168863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A342D9-12F8-CE12-C840-9D40BFF8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7" y="497246"/>
            <a:ext cx="6373763" cy="3884072"/>
          </a:xfrm>
        </p:spPr>
        <p:txBody>
          <a:bodyPr>
            <a:normAutofit fontScale="90000"/>
          </a:bodyPr>
          <a:lstStyle/>
          <a:p>
            <a:pPr defTabSz="514360">
              <a:spcBef>
                <a:spcPts val="0"/>
              </a:spcBef>
              <a:defRPr/>
            </a:pPr>
            <a:r>
              <a:rPr lang="en-GB" sz="2700" b="1" dirty="0">
                <a:solidFill>
                  <a:srgbClr val="FF000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Lesson Intention</a:t>
            </a: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- </a:t>
            </a:r>
            <a:r>
              <a:rPr lang="en-GB" sz="24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Learn </a:t>
            </a: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about a variety of different Textile materials and their properties.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Be able to give examples of appropriate fabrics for specific products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Understand where different fabrics come from.</a:t>
            </a:r>
            <a:br>
              <a:rPr lang="en-GB" sz="1050" dirty="0"/>
            </a:br>
            <a:br>
              <a:rPr lang="en-GB" sz="1050" dirty="0"/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25" dirty="0">
              <a:solidFill>
                <a:srgbClr val="00FF00"/>
              </a:solidFill>
              <a:latin typeface="Apple Boy BTN" panose="020C0904040107040205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C44B4-B586-1C47-E2F5-3BD8C1E7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55" y="497246"/>
            <a:ext cx="1177021" cy="1209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01C76-E692-52F1-118D-7743238D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7" y="5383503"/>
            <a:ext cx="6858000" cy="13308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A43FC-53EF-AE07-9F01-3AAC9A505529}"/>
              </a:ext>
            </a:extLst>
          </p:cNvPr>
          <p:cNvSpPr/>
          <p:nvPr/>
        </p:nvSpPr>
        <p:spPr>
          <a:xfrm>
            <a:off x="7151298" y="2297446"/>
            <a:ext cx="1731442" cy="2828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Keywords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Fibres</a:t>
            </a:r>
          </a:p>
          <a:p>
            <a:r>
              <a:rPr lang="en-GB"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Properties</a:t>
            </a: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67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Task:</a:t>
            </a:r>
            <a:r>
              <a:rPr lang="en-GB" dirty="0"/>
              <a:t>  </a:t>
            </a:r>
            <a:r>
              <a:rPr lang="en-GB" sz="3300" dirty="0"/>
              <a:t>Using the equipment provided, create a sample of woven fabric.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33530" r="12469" b="31372"/>
          <a:stretch/>
        </p:blipFill>
        <p:spPr>
          <a:xfrm>
            <a:off x="2545975" y="1988836"/>
            <a:ext cx="4588809" cy="37167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789" y="6003712"/>
            <a:ext cx="5409127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C44AF-7A2F-4D29-4713-6128AB699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71" y="365125"/>
            <a:ext cx="1279236" cy="10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2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Stick your sample neatly into your book (the correct way up!) and label the warp, weft and selvedge.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33530" r="23541" b="31372"/>
          <a:stretch/>
        </p:blipFill>
        <p:spPr>
          <a:xfrm>
            <a:off x="3070093" y="2138145"/>
            <a:ext cx="3003814" cy="3263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941" y="5848905"/>
            <a:ext cx="5499279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3136242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331" t="26098" r="21825" b="22213"/>
          <a:stretch/>
        </p:blipFill>
        <p:spPr>
          <a:xfrm>
            <a:off x="613227" y="992390"/>
            <a:ext cx="8136925" cy="42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6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68" y="888600"/>
            <a:ext cx="8613114" cy="994172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There are several different types of weave.  These are all made up of warp and weft yarns but they go ‘over and under’ in different patterns. </a:t>
            </a:r>
            <a:br>
              <a:rPr lang="en-GB" sz="3600" dirty="0">
                <a:solidFill>
                  <a:srgbClr val="0070C0"/>
                </a:solidFill>
              </a:rPr>
            </a:br>
            <a:r>
              <a:rPr lang="en-GB" sz="3600" dirty="0">
                <a:solidFill>
                  <a:srgbClr val="0070C0"/>
                </a:solidFill>
              </a:rPr>
              <a:t>You have just created a PLAIN WEAVE.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4" y="2620261"/>
            <a:ext cx="1921124" cy="14408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4" y="4168891"/>
            <a:ext cx="1973356" cy="148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7" y="2613520"/>
            <a:ext cx="1954878" cy="1302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60" y="4117509"/>
            <a:ext cx="1997002" cy="132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56" y="2613520"/>
            <a:ext cx="1749282" cy="1166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48" y="4061104"/>
            <a:ext cx="1695590" cy="169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"/>
          <a:stretch/>
        </p:blipFill>
        <p:spPr>
          <a:xfrm>
            <a:off x="7005925" y="4168891"/>
            <a:ext cx="2074210" cy="1370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2"/>
          <a:stretch/>
        </p:blipFill>
        <p:spPr>
          <a:xfrm>
            <a:off x="7191277" y="2602496"/>
            <a:ext cx="1703505" cy="13132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394" y="5933277"/>
            <a:ext cx="515716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1469786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470" y="222691"/>
            <a:ext cx="7886700" cy="99417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Industrial Weaving Looms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84" y="1573189"/>
            <a:ext cx="5862473" cy="3664046"/>
          </a:xfrm>
        </p:spPr>
      </p:pic>
      <p:sp>
        <p:nvSpPr>
          <p:cNvPr id="3" name="Rectangle 2"/>
          <p:cNvSpPr/>
          <p:nvPr/>
        </p:nvSpPr>
        <p:spPr>
          <a:xfrm>
            <a:off x="5332972" y="5593561"/>
            <a:ext cx="36842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hlinkClick r:id="rId3"/>
              </a:rPr>
              <a:t>https://www.youtube.com/watch?v=E__Jrh5Pnhs</a:t>
            </a:r>
            <a:endParaRPr lang="en-GB" sz="1350" dirty="0"/>
          </a:p>
          <a:p>
            <a:endParaRPr lang="en-GB" sz="1350" dirty="0"/>
          </a:p>
        </p:txBody>
      </p:sp>
      <p:sp>
        <p:nvSpPr>
          <p:cNvPr id="5" name="Rectangle 4"/>
          <p:cNvSpPr/>
          <p:nvPr/>
        </p:nvSpPr>
        <p:spPr>
          <a:xfrm>
            <a:off x="193183" y="5847476"/>
            <a:ext cx="5035639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2902282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6497C2-D831-48C0-B470-E6F37D78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8" t="13493" r="31778" b="5997"/>
          <a:stretch>
            <a:fillRect/>
          </a:stretch>
        </p:blipFill>
        <p:spPr bwMode="auto">
          <a:xfrm>
            <a:off x="3253581" y="2198353"/>
            <a:ext cx="248920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89F6E3A-7B85-4FC9-87E6-3A79BDEA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56" y="3103228"/>
            <a:ext cx="1914525" cy="504825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9237A6E-BD0E-4929-A7CD-7FF6E8D57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756" y="1645903"/>
            <a:ext cx="1914525" cy="504825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A3230ED-81AD-4E17-8BEE-51BB72CC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06" y="2512678"/>
            <a:ext cx="1914525" cy="504825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083D441-4784-4382-AFAD-16BDBF11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531" y="3103228"/>
            <a:ext cx="1800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are yarns which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travel from left to right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across the fabric.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F457C36-1DC7-4695-AE4D-2272DF51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006" y="1636378"/>
            <a:ext cx="2181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are yarns which travel up and down on the fabric.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4BE4A07A-FFB4-48D4-93BD-B38191A5A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81" y="3750928"/>
            <a:ext cx="1847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is the edge of the fabric where the yarn wraps around.  It does not fray.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BD11E2C-5485-4A80-9163-8488FF14D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31" y="1036303"/>
            <a:ext cx="66373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Woven Fabrics:  </a:t>
            </a: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Complete the diagram with the missing words.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58" name="AutoShape 10">
            <a:extLst>
              <a:ext uri="{FF2B5EF4-FFF2-40B4-BE49-F238E27FC236}">
                <a16:creationId xmlns:a16="http://schemas.microsoft.com/office/drawing/2014/main" id="{25F06756-611E-4C7B-927D-F6290BDBD01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76081" y="2145965"/>
            <a:ext cx="463550" cy="16351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2059" name="AutoShape 11">
            <a:extLst>
              <a:ext uri="{FF2B5EF4-FFF2-40B4-BE49-F238E27FC236}">
                <a16:creationId xmlns:a16="http://schemas.microsoft.com/office/drawing/2014/main" id="{A981E291-06D7-42F5-A111-BFD10B227D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28131" y="3223878"/>
            <a:ext cx="560388" cy="80962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2060" name="AutoShape 12">
            <a:extLst>
              <a:ext uri="{FF2B5EF4-FFF2-40B4-BE49-F238E27FC236}">
                <a16:creationId xmlns:a16="http://schemas.microsoft.com/office/drawing/2014/main" id="{D46CB3C4-F6A9-43A0-827B-80997ADF69E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77694" y="3874753"/>
            <a:ext cx="190500" cy="55562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7176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bbc.co.uk/schools/gcsebitesize/design/images/tx_weave_plain.gif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51" y="1835462"/>
            <a:ext cx="3688873" cy="3251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0984" y="2545572"/>
            <a:ext cx="17371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1. 		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97534" y="3086707"/>
            <a:ext cx="1322837" cy="2066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3" idx="1"/>
          </p:cNvCxnSpPr>
          <p:nvPr/>
        </p:nvCxnSpPr>
        <p:spPr>
          <a:xfrm flipH="1">
            <a:off x="5511992" y="1751064"/>
            <a:ext cx="625634" cy="3037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742296" y="4531909"/>
            <a:ext cx="574346" cy="1868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0984" y="321702"/>
            <a:ext cx="28353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>
                <a:solidFill>
                  <a:srgbClr val="002060"/>
                </a:solidFill>
              </a:rPr>
              <a:t>Label this diagram: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7626" y="1335565"/>
            <a:ext cx="17030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 2. 	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2814" y="4437264"/>
            <a:ext cx="177666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 3. 	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242" y="2545572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0528" y="1335564"/>
            <a:ext cx="94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WARP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1450" y="4437264"/>
            <a:ext cx="144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SELVEDGE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0984" y="5896259"/>
            <a:ext cx="504691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woven fabric.</a:t>
            </a:r>
            <a:br>
              <a:rPr lang="en-GB" sz="1350" dirty="0"/>
            </a:br>
            <a:r>
              <a:rPr lang="en-GB" sz="1350" dirty="0"/>
              <a:t>-To be able to identify a woven fabric.</a:t>
            </a:r>
          </a:p>
        </p:txBody>
      </p:sp>
    </p:spTree>
    <p:extLst>
      <p:ext uri="{BB962C8B-B14F-4D97-AF65-F5344CB8AC3E}">
        <p14:creationId xmlns:p14="http://schemas.microsoft.com/office/powerpoint/2010/main" val="920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8924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4 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-</a:t>
            </a:r>
            <a:r>
              <a:rPr lang="en-GB" dirty="0"/>
              <a:t>Understand the process of constructing a piece of knitted fabric.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-To be able to identify a knitted fabric.</a:t>
            </a:r>
            <a:br>
              <a:rPr lang="en-GB" dirty="0"/>
            </a:b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86531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337670"/>
            <a:ext cx="8964488" cy="4536504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You are knitting a child’s jumper. You will use 5 balls of wool, each is 100m long. Calculate the total length of the wool that you will use.</a:t>
            </a:r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How long is this in cm (centimetres)?</a:t>
            </a:r>
            <a:endParaRPr lang="en-GB" sz="12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en-GB" sz="2400" dirty="0">
                <a:solidFill>
                  <a:srgbClr val="008000"/>
                </a:solidFill>
                <a:latin typeface="Comic Sans MS" pitchFamily="66" charset="0"/>
              </a:rPr>
              <a:t>Each ball of wool costs £3.99. How much will the jumper cost to make?</a:t>
            </a: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 dirty="0">
                <a:solidFill>
                  <a:srgbClr val="660066"/>
                </a:solidFill>
                <a:latin typeface="Comic Sans MS" pitchFamily="66" charset="0"/>
              </a:rPr>
              <a:t>You decide to make a woolly hat to match the jumper. It will need 225m of wool to make it. How many wools of wool must you buy? How much will this cost?</a:t>
            </a:r>
          </a:p>
          <a:p>
            <a:pPr algn="l"/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-387423"/>
            <a:ext cx="8208912" cy="127433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Numeracy thinking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176" y="1998311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500m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3614" y="2574375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50,000cm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1457" y="3730433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£19.95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490359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3 balls, costing £11.97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2E9AB-5F41-6ABB-E8DD-3B96B7830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44A5-9FCC-2AAD-2AF9-A97490ACD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F57B2-9E0E-BF8A-D800-0B29346B8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329B0-68F1-9E76-9935-57D808AF8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" y="702983"/>
            <a:ext cx="8955517" cy="5054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1EAA3-A7A9-785F-12A6-50C36C739974}"/>
              </a:ext>
            </a:extLst>
          </p:cNvPr>
          <p:cNvSpPr/>
          <p:nvPr/>
        </p:nvSpPr>
        <p:spPr>
          <a:xfrm>
            <a:off x="508692" y="3254647"/>
            <a:ext cx="6357934" cy="3284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714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1C3D8-ED15-9BDD-2DBA-FB5456C7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99" y="3503011"/>
            <a:ext cx="5866910" cy="27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79" y="1756381"/>
            <a:ext cx="7886700" cy="3830873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1 </a:t>
            </a:r>
            <a:br>
              <a:rPr lang="en-GB" sz="3600" b="1" dirty="0"/>
            </a:b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dirty="0"/>
              <a:t>-Know a variety of different Textile materials.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-Understand where fabric comes from.</a:t>
            </a: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811017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459E-4BC4-6FBD-8336-15697F7E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0C69-D710-594B-D15F-F574CE72A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30D12-7C77-3BF3-B2CD-93C9BED7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62" y="1428471"/>
            <a:ext cx="8421275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56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6851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Knitted Fabrics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28" y="1430852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Knitted fabrics are made up of loops.  The loops can either travel horizontally or vertically across the fabric.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8" b="9834"/>
          <a:stretch/>
        </p:blipFill>
        <p:spPr>
          <a:xfrm>
            <a:off x="4635978" y="2585054"/>
            <a:ext cx="2440642" cy="25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1191" y="4918162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Weft knitting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6645" y="5091286"/>
            <a:ext cx="146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Warp knitting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71239" y="3119438"/>
            <a:ext cx="1728669" cy="984104"/>
          </a:xfrm>
          <a:prstGeom prst="cloudCallout">
            <a:avLst>
              <a:gd name="adj1" fmla="val 29737"/>
              <a:gd name="adj2" fmla="val 833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Remember: ‘weft goes left’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6957173" y="2818937"/>
            <a:ext cx="2015588" cy="1284605"/>
          </a:xfrm>
          <a:prstGeom prst="cloudCallout">
            <a:avLst>
              <a:gd name="adj1" fmla="val -47521"/>
              <a:gd name="adj2" fmla="val 6565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Remember:</a:t>
            </a:r>
          </a:p>
          <a:p>
            <a:pPr algn="ctr"/>
            <a:r>
              <a:rPr lang="en-GB" dirty="0"/>
              <a:t>Warp</a:t>
            </a:r>
          </a:p>
          <a:p>
            <a:pPr algn="ctr"/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491770" y="3214327"/>
            <a:ext cx="20171" cy="5752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7" b="9834"/>
          <a:stretch/>
        </p:blipFill>
        <p:spPr>
          <a:xfrm>
            <a:off x="2037069" y="2686593"/>
            <a:ext cx="1945334" cy="22005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1239" y="5837016"/>
            <a:ext cx="476320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knitted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94C19-8A8C-44E2-9704-FA2AF55D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7560"/>
            <a:ext cx="1325628" cy="10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47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Weft Knitting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33" y="2027295"/>
            <a:ext cx="2215403" cy="32635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 single yarn creates interlocking loops across the fabric.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a loop breaks, a hole forms and it can ladder.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Made by hand or machine.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7" b="9834"/>
          <a:stretch/>
        </p:blipFill>
        <p:spPr>
          <a:xfrm>
            <a:off x="2675755" y="2338790"/>
            <a:ext cx="2215613" cy="250623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53586" y="1130096"/>
            <a:ext cx="2612091" cy="476025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Applications</a:t>
            </a:r>
          </a:p>
          <a:p>
            <a:r>
              <a:rPr lang="en-GB" sz="2100" dirty="0"/>
              <a:t>T-shirts</a:t>
            </a:r>
          </a:p>
          <a:p>
            <a:r>
              <a:rPr lang="en-GB" sz="2100" dirty="0"/>
              <a:t>Tops</a:t>
            </a:r>
          </a:p>
          <a:p>
            <a:r>
              <a:rPr lang="en-GB" sz="2100" dirty="0"/>
              <a:t>Jumpers</a:t>
            </a:r>
          </a:p>
          <a:p>
            <a:r>
              <a:rPr lang="en-GB" sz="2100" dirty="0"/>
              <a:t>Socks</a:t>
            </a:r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u="sng" dirty="0"/>
              <a:t>Advantages</a:t>
            </a:r>
          </a:p>
          <a:p>
            <a:r>
              <a:rPr lang="en-GB" sz="2100" dirty="0"/>
              <a:t>Stretchy</a:t>
            </a:r>
          </a:p>
          <a:p>
            <a:r>
              <a:rPr lang="en-GB" sz="2100" dirty="0"/>
              <a:t>Comfortable</a:t>
            </a:r>
          </a:p>
          <a:p>
            <a:r>
              <a:rPr lang="en-GB" sz="2100" dirty="0"/>
              <a:t>Fast production</a:t>
            </a:r>
          </a:p>
          <a:p>
            <a:endParaRPr lang="en-GB" sz="2100" dirty="0"/>
          </a:p>
          <a:p>
            <a:pPr marL="0" indent="0">
              <a:buNone/>
            </a:pPr>
            <a:r>
              <a:rPr lang="en-GB" sz="2100" u="sng" dirty="0"/>
              <a:t>Disadvantages</a:t>
            </a:r>
          </a:p>
          <a:p>
            <a:r>
              <a:rPr lang="en-GB" sz="2100" dirty="0"/>
              <a:t>Ladders easily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48" y="926849"/>
            <a:ext cx="1411941" cy="1411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3" y="1635118"/>
            <a:ext cx="1120364" cy="1521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24" y="3076057"/>
            <a:ext cx="1290002" cy="1290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7" y="4329408"/>
            <a:ext cx="1282093" cy="1547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276" y="5877244"/>
            <a:ext cx="476320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knitted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A139E7-35DE-A647-E47A-709A2DF2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7560"/>
            <a:ext cx="1325628" cy="10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12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Warp Knitting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32" y="2125266"/>
            <a:ext cx="1839277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Formed by vertical loops like a series of chains.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only be produced on a machine.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96371" y="1227044"/>
            <a:ext cx="2612091" cy="4760259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Applications</a:t>
            </a:r>
          </a:p>
          <a:p>
            <a:r>
              <a:rPr lang="en-GB" sz="2100" dirty="0"/>
              <a:t>Swimwear</a:t>
            </a:r>
          </a:p>
          <a:p>
            <a:r>
              <a:rPr lang="en-GB" sz="2100" dirty="0"/>
              <a:t>Geotextiles</a:t>
            </a:r>
          </a:p>
          <a:p>
            <a:r>
              <a:rPr lang="en-GB" sz="2100" dirty="0"/>
              <a:t>Lace</a:t>
            </a:r>
          </a:p>
          <a:p>
            <a:r>
              <a:rPr lang="en-GB" sz="2100" dirty="0"/>
              <a:t>Nets</a:t>
            </a:r>
          </a:p>
          <a:p>
            <a:r>
              <a:rPr lang="en-GB" sz="2100" dirty="0"/>
              <a:t>Fleece</a:t>
            </a:r>
          </a:p>
          <a:p>
            <a:endParaRPr lang="en-GB" sz="2100" dirty="0"/>
          </a:p>
          <a:p>
            <a:pPr marL="0" indent="0">
              <a:buNone/>
            </a:pPr>
            <a:r>
              <a:rPr lang="en-GB" sz="2100" u="sng" dirty="0"/>
              <a:t>Advantages</a:t>
            </a:r>
          </a:p>
          <a:p>
            <a:r>
              <a:rPr lang="en-GB" sz="2100" dirty="0"/>
              <a:t>Fairly stretchy</a:t>
            </a:r>
          </a:p>
          <a:p>
            <a:r>
              <a:rPr lang="en-GB" sz="2100" dirty="0"/>
              <a:t>Retains heat</a:t>
            </a:r>
          </a:p>
          <a:p>
            <a:r>
              <a:rPr lang="en-GB" sz="2100" dirty="0"/>
              <a:t>Does not unravel</a:t>
            </a:r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u="sng" dirty="0"/>
              <a:t>Disadvantages</a:t>
            </a:r>
          </a:p>
          <a:p>
            <a:r>
              <a:rPr lang="en-GB" sz="2100" dirty="0"/>
              <a:t>Can lose shape</a:t>
            </a:r>
          </a:p>
          <a:p>
            <a:r>
              <a:rPr lang="en-GB" sz="2100" dirty="0"/>
              <a:t>Curls at the edges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8" b="9834"/>
          <a:stretch/>
        </p:blipFill>
        <p:spPr>
          <a:xfrm>
            <a:off x="1999859" y="2354058"/>
            <a:ext cx="2440642" cy="2506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14824"/>
          <a:stretch/>
        </p:blipFill>
        <p:spPr>
          <a:xfrm>
            <a:off x="6101248" y="999885"/>
            <a:ext cx="1218866" cy="187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32" y="2969089"/>
            <a:ext cx="2611524" cy="816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19" y="4471847"/>
            <a:ext cx="1432112" cy="1432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/>
          <a:stretch/>
        </p:blipFill>
        <p:spPr>
          <a:xfrm>
            <a:off x="7536798" y="1189546"/>
            <a:ext cx="1490633" cy="1206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19210"/>
          <a:stretch/>
        </p:blipFill>
        <p:spPr>
          <a:xfrm>
            <a:off x="6779790" y="3877517"/>
            <a:ext cx="857344" cy="14122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910" y="5966377"/>
            <a:ext cx="476320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knitted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1A267-BC08-E2C5-A704-9C494AE6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7560"/>
            <a:ext cx="1325628" cy="10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90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Practical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630" y="2422678"/>
            <a:ext cx="494287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 learn to knit properly with 2 knitting needles like in the picture above would take months!  You are therefore going to learn how to finger knit.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Make a sample of knitted fabric.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22678"/>
            <a:ext cx="3154193" cy="3002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97" y="723806"/>
            <a:ext cx="2350954" cy="13328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096" y="5938406"/>
            <a:ext cx="476320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knitted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</p:spTree>
    <p:extLst>
      <p:ext uri="{BB962C8B-B14F-4D97-AF65-F5344CB8AC3E}">
        <p14:creationId xmlns:p14="http://schemas.microsoft.com/office/powerpoint/2010/main" val="3631931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144" y="137197"/>
            <a:ext cx="7886700" cy="99417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Industrial Knitting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195" y="5273177"/>
            <a:ext cx="5651364" cy="5143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https://www.youtube.com/watch?v=NNxgo9Z4Lb4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14" y="1685926"/>
            <a:ext cx="5239550" cy="3484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342" y="5890477"/>
            <a:ext cx="4763201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knitted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</p:spTree>
    <p:extLst>
      <p:ext uri="{BB962C8B-B14F-4D97-AF65-F5344CB8AC3E}">
        <p14:creationId xmlns:p14="http://schemas.microsoft.com/office/powerpoint/2010/main" val="1342263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707" y="968873"/>
            <a:ext cx="1726687" cy="2949984"/>
          </a:xfrm>
        </p:spPr>
        <p:txBody>
          <a:bodyPr>
            <a:normAutofit fontScale="90000"/>
          </a:bodyPr>
          <a:lstStyle/>
          <a:p>
            <a:r>
              <a:rPr lang="en-GB" sz="2100" dirty="0"/>
              <a:t>Create a piece of woven ‘material’ by using found objects. E.g. magazines, fabric, paper, twigs, straws. Anything you can find!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9760" r="12224" b="5835"/>
          <a:stretch/>
        </p:blipFill>
        <p:spPr>
          <a:xfrm>
            <a:off x="196708" y="4010331"/>
            <a:ext cx="2351315" cy="188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30" y="3405358"/>
            <a:ext cx="1858304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36" y="958827"/>
            <a:ext cx="2273753" cy="2616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4" y="958826"/>
            <a:ext cx="2442302" cy="2012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5730" b="11429"/>
          <a:stretch/>
        </p:blipFill>
        <p:spPr>
          <a:xfrm>
            <a:off x="4464433" y="968874"/>
            <a:ext cx="2196095" cy="2215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83" y="3765615"/>
            <a:ext cx="3194462" cy="2125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2098" t="46428" r="62229" b="31250"/>
          <a:stretch/>
        </p:blipFill>
        <p:spPr>
          <a:xfrm>
            <a:off x="4556342" y="3327413"/>
            <a:ext cx="2620976" cy="2098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365126"/>
            <a:ext cx="7886700" cy="512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Lesson 4 Homework- Back to weaving..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9254" y="6192496"/>
            <a:ext cx="7886700" cy="512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Hand in lesson 6</a:t>
            </a:r>
          </a:p>
        </p:txBody>
      </p:sp>
    </p:spTree>
    <p:extLst>
      <p:ext uri="{BB962C8B-B14F-4D97-AF65-F5344CB8AC3E}">
        <p14:creationId xmlns:p14="http://schemas.microsoft.com/office/powerpoint/2010/main" val="1791449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691A-6BDD-0B74-BB27-2A8FE7FB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3EB6A-1E70-8B9A-BD1C-C27DB7AE5D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99A49-BFA6-42B6-FA34-6A39E19A27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7EB0D-D876-A320-FF30-90361C83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8" y="0"/>
            <a:ext cx="8955517" cy="5054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9B87C-A4E3-06A7-41C2-955D424E1B7B}"/>
              </a:ext>
            </a:extLst>
          </p:cNvPr>
          <p:cNvSpPr/>
          <p:nvPr/>
        </p:nvSpPr>
        <p:spPr>
          <a:xfrm>
            <a:off x="77968" y="2467242"/>
            <a:ext cx="6858000" cy="4304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two synthetic fibres</a:t>
            </a:r>
          </a:p>
          <a:p>
            <a:pPr marL="514350" indent="-514350">
              <a:buAutoNum type="arabicPeriod"/>
            </a:pPr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the three different types of fabric construction</a:t>
            </a:r>
          </a:p>
          <a:p>
            <a:pPr marL="514350" indent="-514350">
              <a:buAutoNum type="arabicPeriod"/>
            </a:pPr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Which threads travel up and down the fabric?</a:t>
            </a:r>
          </a:p>
          <a:p>
            <a:pPr marL="514350" indent="-514350">
              <a:buAutoNum type="arabicPeriod"/>
            </a:pPr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a type of weave</a:t>
            </a:r>
          </a:p>
          <a:p>
            <a:pPr marL="514350" indent="-514350">
              <a:buAutoNum type="arabicPeriod"/>
            </a:pPr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are the two different types of knitting that can be created?</a:t>
            </a:r>
          </a:p>
          <a:p>
            <a:pPr marL="514350" indent="-514350">
              <a:buAutoNum type="arabicPeriod"/>
            </a:pPr>
            <a:endParaRPr lang="en-GB"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514350" indent="-514350">
              <a:buAutoNum type="arabicPeriod"/>
            </a:pPr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Name a fabric that would be suitable for a pair of school trousers.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17C7D-0A2A-D67B-957A-E618AD902823}"/>
              </a:ext>
            </a:extLst>
          </p:cNvPr>
          <p:cNvSpPr/>
          <p:nvPr/>
        </p:nvSpPr>
        <p:spPr>
          <a:xfrm>
            <a:off x="4175185" y="1751162"/>
            <a:ext cx="4770407" cy="6240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will give 10mins for this section today as we have more to work through for this recall.</a:t>
            </a:r>
          </a:p>
        </p:txBody>
      </p:sp>
    </p:spTree>
    <p:extLst>
      <p:ext uri="{BB962C8B-B14F-4D97-AF65-F5344CB8AC3E}">
        <p14:creationId xmlns:p14="http://schemas.microsoft.com/office/powerpoint/2010/main" val="1096684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9AB00-5BED-8B6B-80BE-07B23F8C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62B626-C1F0-C662-70EE-B7142FA2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07" y="1242260"/>
            <a:ext cx="6570861" cy="3884072"/>
          </a:xfrm>
        </p:spPr>
        <p:txBody>
          <a:bodyPr>
            <a:normAutofit fontScale="90000"/>
          </a:bodyPr>
          <a:lstStyle/>
          <a:p>
            <a:pPr defTabSz="514360">
              <a:spcBef>
                <a:spcPts val="0"/>
              </a:spcBef>
              <a:defRPr/>
            </a:pPr>
            <a:r>
              <a:rPr lang="en-GB" sz="2700" b="1" dirty="0">
                <a:solidFill>
                  <a:srgbClr val="FF000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Lesson Intention</a:t>
            </a: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27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r>
              <a:rPr lang="en-GB" sz="2400" b="1" dirty="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- </a:t>
            </a: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Be able to identify a non-woven/bonded fabric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Understand the process of constructing a piece of non-woven fabric.</a:t>
            </a: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- Be able to give examples of products that are made from non-woven fabrics.</a:t>
            </a:r>
            <a:br>
              <a:rPr lang="en-GB" sz="900" b="1" dirty="0"/>
            </a:br>
            <a:br>
              <a:rPr lang="en-GB" sz="1050" dirty="0"/>
            </a:br>
            <a:br>
              <a:rPr lang="en-GB" sz="1050" dirty="0"/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013" kern="100" dirty="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25" dirty="0">
              <a:solidFill>
                <a:srgbClr val="00FF00"/>
              </a:solidFill>
              <a:latin typeface="Apple Boy BTN" panose="020C0904040107040205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DD619-213E-7034-D4D2-BA5E94AF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55" y="497246"/>
            <a:ext cx="1177021" cy="1209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BF02B-2996-9452-E441-34432115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7" y="5383503"/>
            <a:ext cx="6858000" cy="13308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1A32BF-BDF6-434F-60D6-07FF3ED70293}"/>
              </a:ext>
            </a:extLst>
          </p:cNvPr>
          <p:cNvSpPr/>
          <p:nvPr/>
        </p:nvSpPr>
        <p:spPr>
          <a:xfrm>
            <a:off x="6814868" y="1820174"/>
            <a:ext cx="2067872" cy="3306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Keywords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Woven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Knitted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Bonded/non-woven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Fibres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Yarn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Warp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Weft</a:t>
            </a:r>
          </a:p>
          <a:p>
            <a:r>
              <a:rPr lang="en-GB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Fused</a:t>
            </a: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21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670" y="2544494"/>
            <a:ext cx="1606274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FIBRES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0611" y="2544494"/>
            <a:ext cx="1555169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YARNS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5405" y="2544494"/>
            <a:ext cx="1905971" cy="7155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4050" dirty="0"/>
              <a:t>FABRICS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46877" y="2898109"/>
            <a:ext cx="12108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36524" y="2873107"/>
            <a:ext cx="12108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150301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flow map below shows the order in which fabrics are made: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556" y="3236991"/>
            <a:ext cx="13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Fibres are spun together to form a yarn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8604" y="3236991"/>
            <a:ext cx="2018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Yarns can produce fabrics by either </a:t>
            </a:r>
            <a:r>
              <a:rPr lang="en-GB" b="1" dirty="0">
                <a:solidFill>
                  <a:srgbClr val="FF0000"/>
                </a:solidFill>
              </a:rPr>
              <a:t>weaving</a:t>
            </a:r>
            <a:r>
              <a:rPr lang="en-GB" dirty="0"/>
              <a:t> or </a:t>
            </a:r>
            <a:r>
              <a:rPr lang="en-GB" b="1" dirty="0">
                <a:solidFill>
                  <a:srgbClr val="FF0000"/>
                </a:solidFill>
              </a:rPr>
              <a:t>knitting</a:t>
            </a:r>
            <a:r>
              <a:rPr lang="en-GB" dirty="0"/>
              <a:t> them together</a:t>
            </a:r>
          </a:p>
        </p:txBody>
      </p:sp>
      <p:cxnSp>
        <p:nvCxnSpPr>
          <p:cNvPr id="15" name="Elbow Connector 14"/>
          <p:cNvCxnSpPr>
            <a:stCxn id="4" idx="2"/>
          </p:cNvCxnSpPr>
          <p:nvPr/>
        </p:nvCxnSpPr>
        <p:spPr>
          <a:xfrm rot="16200000" flipH="1">
            <a:off x="3675962" y="983919"/>
            <a:ext cx="1663288" cy="621559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615405" y="3358884"/>
            <a:ext cx="1" cy="15644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26282" y="5022172"/>
            <a:ext cx="676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Non-woven</a:t>
            </a:r>
            <a:r>
              <a:rPr lang="en-GB" sz="1500" dirty="0"/>
              <a:t> fabrics are the exception- they go straight from fibres to fabrics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FD9BB0-BF52-7BE4-CF77-DD486219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05" y="230700"/>
            <a:ext cx="1295671" cy="9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7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47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How many fabrics can you think of?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8235" y="2778648"/>
            <a:ext cx="2487529" cy="1229603"/>
          </a:xfrm>
          <a:prstGeom prst="cloud">
            <a:avLst/>
          </a:prstGeom>
          <a:ln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GB" sz="4050" dirty="0"/>
              <a:t>Fabrics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734079" y="2748446"/>
            <a:ext cx="537412" cy="322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622344" y="3607503"/>
            <a:ext cx="732672" cy="248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83396" y="3878656"/>
            <a:ext cx="703847" cy="7458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40159" y="3980554"/>
            <a:ext cx="27355" cy="659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88981" y="3700120"/>
            <a:ext cx="581385" cy="464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6" idx="3"/>
          </p:cNvCxnSpPr>
          <p:nvPr/>
        </p:nvCxnSpPr>
        <p:spPr>
          <a:xfrm flipH="1" flipV="1">
            <a:off x="2724621" y="3042286"/>
            <a:ext cx="758257" cy="86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72492" y="2293697"/>
            <a:ext cx="577243" cy="6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015263" y="2132551"/>
            <a:ext cx="94580" cy="630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61547" y="2394276"/>
            <a:ext cx="1138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Cotton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7011" y="4743453"/>
            <a:ext cx="944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Linen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23797" y="3766856"/>
            <a:ext cx="9235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Wool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0939" y="4732809"/>
            <a:ext cx="6607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Silk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19936" y="4187900"/>
            <a:ext cx="14787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Polyester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08546" y="2788370"/>
            <a:ext cx="11160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Acrylic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82434" y="1749765"/>
            <a:ext cx="10478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Rayon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48058" y="1621268"/>
            <a:ext cx="10086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Nylon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3168" y="5897999"/>
            <a:ext cx="3328235" cy="7155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350" dirty="0"/>
              <a:t>-Know a variety of different Textile materials.</a:t>
            </a:r>
            <a:br>
              <a:rPr lang="en-GB" sz="1350" dirty="0"/>
            </a:br>
            <a:r>
              <a:rPr lang="en-GB" sz="1350" dirty="0"/>
              <a:t>-Understand where fabrics comes from.</a:t>
            </a:r>
          </a:p>
        </p:txBody>
      </p:sp>
    </p:spTree>
    <p:extLst>
      <p:ext uri="{BB962C8B-B14F-4D97-AF65-F5344CB8AC3E}">
        <p14:creationId xmlns:p14="http://schemas.microsoft.com/office/powerpoint/2010/main" val="34270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r="15256"/>
          <a:stretch/>
        </p:blipFill>
        <p:spPr>
          <a:xfrm>
            <a:off x="2908457" y="3787698"/>
            <a:ext cx="966263" cy="1504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539" y="341512"/>
            <a:ext cx="2043694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Bonding</a:t>
            </a:r>
          </a:p>
        </p:txBody>
      </p:sp>
      <p:pic>
        <p:nvPicPr>
          <p:cNvPr id="7" name="Content Placeholder 3" descr="http://www.freepatentsonline.com/6823568-0-large.jpg">
            <a:hlinkClick r:id="rId3"/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7" r="10526" b="6616"/>
          <a:stretch/>
        </p:blipFill>
        <p:spPr bwMode="auto">
          <a:xfrm>
            <a:off x="3512636" y="900662"/>
            <a:ext cx="1782605" cy="1708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78828" y="212301"/>
            <a:ext cx="2332288" cy="11425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Felting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630" y="1386757"/>
            <a:ext cx="3452532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50" dirty="0"/>
              <a:t>Bonded-fibre fabrics are made from webs of </a:t>
            </a:r>
            <a:r>
              <a:rPr lang="en-GB" sz="1650" b="1" u="sng" dirty="0"/>
              <a:t>synthetic</a:t>
            </a:r>
            <a:r>
              <a:rPr lang="en-GB" sz="1650" dirty="0"/>
              <a:t> fibres that are held together by </a:t>
            </a:r>
            <a:r>
              <a:rPr lang="en-GB" sz="1650" b="1" u="sng" dirty="0"/>
              <a:t>glue (adhesives), stitches or heat</a:t>
            </a:r>
            <a:r>
              <a:rPr lang="en-GB" sz="1650" dirty="0"/>
              <a:t>.  </a:t>
            </a:r>
          </a:p>
          <a:p>
            <a:endParaRPr lang="en-GB" sz="1650" dirty="0"/>
          </a:p>
          <a:p>
            <a:r>
              <a:rPr lang="en-GB" sz="1650" dirty="0"/>
              <a:t>Bonded-fibre fabrics are mainly used for interlining.</a:t>
            </a:r>
          </a:p>
          <a:p>
            <a:endParaRPr lang="en-GB" sz="1650" dirty="0"/>
          </a:p>
          <a:p>
            <a:r>
              <a:rPr lang="en-GB" sz="1650" dirty="0"/>
              <a:t>They are easy to sew, crease resistant, do not fray and are stable when washing and dry cleaning.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5201" y="1386757"/>
            <a:ext cx="3671048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50" dirty="0"/>
              <a:t>Felt is made from </a:t>
            </a:r>
            <a:r>
              <a:rPr lang="en-GB" sz="1650" b="1" u="sng" dirty="0"/>
              <a:t>wool</a:t>
            </a:r>
            <a:r>
              <a:rPr lang="en-GB" sz="1650" dirty="0"/>
              <a:t> (a natural fibre) by combining </a:t>
            </a:r>
            <a:r>
              <a:rPr lang="en-GB" sz="1650" b="1" u="sng" dirty="0"/>
              <a:t>pressure, moisture and heat</a:t>
            </a:r>
            <a:r>
              <a:rPr lang="en-GB" sz="1650" dirty="0"/>
              <a:t> to interlock a mat of wool fibres.</a:t>
            </a:r>
          </a:p>
          <a:p>
            <a:endParaRPr lang="en-GB" sz="1650" dirty="0"/>
          </a:p>
          <a:p>
            <a:r>
              <a:rPr lang="en-GB" sz="1650" dirty="0"/>
              <a:t>Felt has no strength, drape or elasticity but it is warm and does not fray.  Wool felt is expensive. </a:t>
            </a:r>
          </a:p>
          <a:p>
            <a:endParaRPr lang="en-GB" sz="1650" dirty="0"/>
          </a:p>
          <a:p>
            <a:r>
              <a:rPr lang="en-GB" sz="1650" dirty="0"/>
              <a:t>It is used for hats, slippers, carpet underlay, snooker table coverings and in craft materials.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7541" y="2658785"/>
            <a:ext cx="1512794" cy="1131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350" dirty="0"/>
              <a:t>They are both </a:t>
            </a:r>
            <a:r>
              <a:rPr lang="en-GB" sz="1350" b="1" u="sng" dirty="0"/>
              <a:t>cheap</a:t>
            </a:r>
            <a:r>
              <a:rPr lang="en-GB" sz="1350" dirty="0"/>
              <a:t> to produce but not as strong as woven or knitted fabrics.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85" y="4253893"/>
            <a:ext cx="1656331" cy="1104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9"/>
          <a:stretch/>
        </p:blipFill>
        <p:spPr>
          <a:xfrm>
            <a:off x="5787491" y="4423558"/>
            <a:ext cx="928409" cy="77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3" y="4248108"/>
            <a:ext cx="1074638" cy="1074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76" y="4265844"/>
            <a:ext cx="1039166" cy="10391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57" y="4304054"/>
            <a:ext cx="1018692" cy="1018692"/>
          </a:xfrm>
          <a:prstGeom prst="rect">
            <a:avLst/>
          </a:prstGeom>
        </p:spPr>
      </p:pic>
      <p:pic>
        <p:nvPicPr>
          <p:cNvPr id="20" name="Picture 4" descr="http://www.touristinformationcentres.net/webshop/images/webshop/273/product/large/Fair-Trade-Namaste-Multi-colour-felt-flower-hairband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734" y="3984720"/>
            <a:ext cx="828680" cy="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107C7-CE94-A5EA-2985-91EF9AEE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03" y="60905"/>
            <a:ext cx="1065742" cy="8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08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Industrial Non-woven Fabric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0975" y="3997349"/>
            <a:ext cx="4183326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hlinkClick r:id="rId2"/>
              </a:rPr>
              <a:t>Nonwovens: All you need to know in 6 minutes</a:t>
            </a:r>
            <a:r>
              <a:rPr lang="en-GB" sz="1500" b="1" u="sng" dirty="0"/>
              <a:t> </a:t>
            </a:r>
            <a:r>
              <a:rPr lang="en-GB" sz="1500" dirty="0"/>
              <a:t> </a:t>
            </a:r>
          </a:p>
          <a:p>
            <a:pPr algn="ctr"/>
            <a:endParaRPr lang="en-GB" sz="1500" dirty="0"/>
          </a:p>
        </p:txBody>
      </p:sp>
      <p:sp>
        <p:nvSpPr>
          <p:cNvPr id="7" name="Rectangle 6"/>
          <p:cNvSpPr/>
          <p:nvPr/>
        </p:nvSpPr>
        <p:spPr>
          <a:xfrm>
            <a:off x="270457" y="5819398"/>
            <a:ext cx="5388428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Understand the process of constructing a piece of non-woven fabric.</a:t>
            </a:r>
            <a:br>
              <a:rPr lang="en-GB" sz="1350" dirty="0"/>
            </a:br>
            <a:r>
              <a:rPr lang="en-GB" sz="1350" dirty="0"/>
              <a:t>-To be able to identify a knitted fabric.</a:t>
            </a:r>
          </a:p>
        </p:txBody>
      </p:sp>
    </p:spTree>
    <p:extLst>
      <p:ext uri="{BB962C8B-B14F-4D97-AF65-F5344CB8AC3E}">
        <p14:creationId xmlns:p14="http://schemas.microsoft.com/office/powerpoint/2010/main" val="2170208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457" t="21963" r="29807" b="16242"/>
          <a:stretch/>
        </p:blipFill>
        <p:spPr>
          <a:xfrm>
            <a:off x="1970467" y="216363"/>
            <a:ext cx="3869616" cy="52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1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6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-</a:t>
            </a:r>
            <a:r>
              <a:rPr lang="en-GB" dirty="0"/>
              <a:t>Have an understanding of a range of printing and dyeing techniques and the advantages and disadvantages of each. </a:t>
            </a: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423572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017" y="466809"/>
            <a:ext cx="8330453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r>
              <a:rPr lang="en-GB" sz="2700" dirty="0"/>
              <a:t>Colour and designs can be added to fabrics in several different ways:</a:t>
            </a:r>
          </a:p>
          <a:p>
            <a:endParaRPr lang="en-GB" sz="27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700" dirty="0"/>
              <a:t>The fabric can be constructed with different coloured yarns to produce a pattern (think back to the different weave structures you learnt).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7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700" dirty="0"/>
              <a:t>The fabric can be dyed.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7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700" dirty="0"/>
              <a:t>Paint or ink can be applied to the surface of fabric.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458" y="5874923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2084687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Does anybody know any methods of printing or dyeing?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336" y="5807631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3429116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etrodyeing.com/uploads/articles/47_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9" y="602621"/>
            <a:ext cx="1982624" cy="29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.istockimg.com/file_thumbview_approve/1029621/2/stock-photo-1029621-indigo-tie-dye-fabric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31" y="3839778"/>
            <a:ext cx="2504447" cy="1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craftbits.com/project_images/0000/4426/542_main_batikdye.jpg?124912439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42" y="554337"/>
            <a:ext cx="1892006" cy="22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5979" y="600091"/>
            <a:ext cx="115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Dip dyeing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3878" y="2792868"/>
            <a:ext cx="115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Batik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0763" y="3493528"/>
            <a:ext cx="115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Tie dyeing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6685221" y="3493528"/>
            <a:ext cx="2203690" cy="1453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9042" y="2903806"/>
            <a:ext cx="166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Block printing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22715" r="7987" b="11343"/>
          <a:stretch/>
        </p:blipFill>
        <p:spPr>
          <a:xfrm>
            <a:off x="5610330" y="813556"/>
            <a:ext cx="3048435" cy="16517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4834" y="467939"/>
            <a:ext cx="166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Screen printing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78" y="3493529"/>
            <a:ext cx="1990165" cy="19901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0551" y="3157612"/>
            <a:ext cx="166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Silk painting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7579" y="5957973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1035355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26" y="208630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Block Printing</a:t>
            </a:r>
          </a:p>
        </p:txBody>
      </p:sp>
      <p:pic>
        <p:nvPicPr>
          <p:cNvPr id="8" name="Picture 2" descr="http://khatrialimamadhasan.com/images/kurtis/block-printin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/>
          <a:stretch/>
        </p:blipFill>
        <p:spPr bwMode="auto">
          <a:xfrm>
            <a:off x="2058972" y="3120632"/>
            <a:ext cx="3096333" cy="20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987089" y="2725341"/>
            <a:ext cx="4102768" cy="340174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/>
              <a:t>Advantages:</a:t>
            </a:r>
          </a:p>
          <a:p>
            <a:pPr>
              <a:buFontTx/>
              <a:buChar char="-"/>
            </a:pPr>
            <a:r>
              <a:rPr lang="en-GB" sz="1800" dirty="0"/>
              <a:t>You can print with different colours using the same block.</a:t>
            </a:r>
          </a:p>
          <a:p>
            <a:pPr>
              <a:buFontTx/>
              <a:buChar char="-"/>
            </a:pPr>
            <a:r>
              <a:rPr lang="en-GB" sz="1800" dirty="0"/>
              <a:t>You can use several blocks to build up a more complicated design.</a:t>
            </a:r>
          </a:p>
          <a:p>
            <a:pPr>
              <a:buFontTx/>
              <a:buChar char="-"/>
            </a:pPr>
            <a:r>
              <a:rPr lang="en-GB" sz="1800" dirty="0"/>
              <a:t>You can easily repeat designs.</a:t>
            </a:r>
          </a:p>
          <a:p>
            <a:pPr>
              <a:buFontTx/>
              <a:buChar char="-"/>
            </a:pPr>
            <a:r>
              <a:rPr lang="en-GB" sz="1800" dirty="0"/>
              <a:t>You can use the same block many times before it wears out.</a:t>
            </a:r>
          </a:p>
          <a:p>
            <a:pPr marL="0" indent="0">
              <a:buNone/>
            </a:pPr>
            <a:r>
              <a:rPr lang="en-GB" sz="1800" b="1" dirty="0"/>
              <a:t>Disadvantages:</a:t>
            </a:r>
          </a:p>
          <a:p>
            <a:pPr>
              <a:buFontTx/>
              <a:buChar char="-"/>
            </a:pPr>
            <a:r>
              <a:rPr lang="en-GB" sz="1800" dirty="0"/>
              <a:t>Making the blocks takes a long time.</a:t>
            </a:r>
          </a:p>
          <a:p>
            <a:pPr>
              <a:buFontTx/>
              <a:buChar char="-"/>
            </a:pPr>
            <a:r>
              <a:rPr lang="en-GB" sz="1800" dirty="0"/>
              <a:t>It is not a good method for fine detail.</a:t>
            </a:r>
          </a:p>
          <a:p>
            <a:pPr>
              <a:buFontTx/>
              <a:buChar char="-"/>
            </a:pPr>
            <a:endParaRPr lang="en-GB" sz="1350" dirty="0"/>
          </a:p>
          <a:p>
            <a:pPr>
              <a:buFontTx/>
              <a:buChar char="-"/>
            </a:pPr>
            <a:endParaRPr lang="en-GB" sz="1350" dirty="0"/>
          </a:p>
        </p:txBody>
      </p:sp>
      <p:sp>
        <p:nvSpPr>
          <p:cNvPr id="10" name="Rectangle 9"/>
          <p:cNvSpPr/>
          <p:nvPr/>
        </p:nvSpPr>
        <p:spPr>
          <a:xfrm>
            <a:off x="171014" y="5280396"/>
            <a:ext cx="48431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hlinkClick r:id="rId4"/>
              </a:rPr>
              <a:t>https://www.youtube.com/watch?v=myADva7NOr4</a:t>
            </a:r>
            <a:endParaRPr lang="en-GB" sz="1350" dirty="0"/>
          </a:p>
          <a:p>
            <a:r>
              <a:rPr lang="en-GB" sz="1350" dirty="0"/>
              <a:t>(2:23 to end)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38963" y="1023940"/>
            <a:ext cx="4102768" cy="8339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/>
              <a:t>Block printing is a traditional printing method.</a:t>
            </a:r>
          </a:p>
          <a:p>
            <a:pPr marL="0" indent="0">
              <a:buNone/>
            </a:pPr>
            <a:r>
              <a:rPr lang="en-GB" sz="1800" b="1" dirty="0"/>
              <a:t>The printing block needs to have a raised design and can be made from wood, rubber, sponge or metal.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41233" y="4514001"/>
            <a:ext cx="4102768" cy="20662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GB" sz="13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1" y="2174583"/>
            <a:ext cx="2932865" cy="19552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03" y="1126150"/>
            <a:ext cx="2792033" cy="13131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80981" y="5987856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9699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9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Practical Task- Part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8757" y="1666117"/>
            <a:ext cx="4420720" cy="40134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Produce a sample of block printing and be as creative as you can.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 it would take a long time to create a block from a piece of wood, you are going to use various other materials to build up your design.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Experiment with using different shapes/ colours/ layering/ angles.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Part 1- </a:t>
            </a:r>
            <a:r>
              <a:rPr lang="en-GB" dirty="0"/>
              <a:t>You will make the block in todays lesson ready to print next lesson.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71861"/>
            <a:ext cx="1694197" cy="2288968"/>
          </a:xfrm>
          <a:prstGeom prst="rect">
            <a:avLst/>
          </a:prstGeom>
        </p:spPr>
      </p:pic>
      <p:pic>
        <p:nvPicPr>
          <p:cNvPr id="2050" name="Picture 2" descr="Image result for creative potato printi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/>
          <a:stretch/>
        </p:blipFill>
        <p:spPr bwMode="auto">
          <a:xfrm>
            <a:off x="1745896" y="3591178"/>
            <a:ext cx="2573378" cy="18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4" y="1571861"/>
            <a:ext cx="1350169" cy="19073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036" y="5861282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19148403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7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dirty="0"/>
              <a:t>Have an understanding of a range of printing and dyeing techniques and the advantages and disadvantages of each. </a:t>
            </a: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460652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87" y="221286"/>
            <a:ext cx="7886700" cy="994172"/>
          </a:xfrm>
        </p:spPr>
        <p:txBody>
          <a:bodyPr/>
          <a:lstStyle/>
          <a:p>
            <a:r>
              <a:rPr lang="en-GB" dirty="0"/>
              <a:t>                  </a:t>
            </a:r>
            <a:r>
              <a:rPr lang="en-GB" dirty="0">
                <a:solidFill>
                  <a:srgbClr val="0070C0"/>
                </a:solidFill>
              </a:rPr>
              <a:t>Natural Fibres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10" y="1378610"/>
            <a:ext cx="5814519" cy="319924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Natural fibres come from plants and animals. For example: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42712" y="2509408"/>
            <a:ext cx="1138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Cotton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5323" y="4072943"/>
            <a:ext cx="9235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Wool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3504" y="2153897"/>
            <a:ext cx="6607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Silk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3659" y="4098693"/>
            <a:ext cx="944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Linen</a:t>
            </a:r>
          </a:p>
        </p:txBody>
      </p:sp>
      <p:pic>
        <p:nvPicPr>
          <p:cNvPr id="13" name="Picture 4" descr="http://4.bp.blogspot.com/-48KNN3B1iHM/T8jp6uby9tI/AAAAAAAAAvc/F3KkpV879XQ/s1600/sheep+09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19093" r="5077"/>
          <a:stretch/>
        </p:blipFill>
        <p:spPr bwMode="auto">
          <a:xfrm>
            <a:off x="2282168" y="2403082"/>
            <a:ext cx="2067156" cy="15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itssoverycheri.com/wp-content/uploads/2012/01/cotboll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0" y="3011282"/>
            <a:ext cx="1795976" cy="173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wildfibres.co.uk/assets/images/autogen/a_cocoon0216_7.jp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r="10717"/>
          <a:stretch/>
        </p:blipFill>
        <p:spPr bwMode="auto">
          <a:xfrm>
            <a:off x="4588223" y="3482584"/>
            <a:ext cx="1819122" cy="1716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38" y="2699112"/>
            <a:ext cx="1354291" cy="721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12" y="2646695"/>
            <a:ext cx="1940417" cy="14553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1878" y="5852737"/>
            <a:ext cx="3318062" cy="7155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350" dirty="0"/>
              <a:t>-Know a variety of different Textile materials.</a:t>
            </a:r>
            <a:br>
              <a:rPr lang="en-GB" sz="1350" dirty="0"/>
            </a:br>
            <a:r>
              <a:rPr lang="en-GB" sz="1350" dirty="0"/>
              <a:t>-Understand where fabric comes from.</a:t>
            </a:r>
          </a:p>
        </p:txBody>
      </p:sp>
    </p:spTree>
    <p:extLst>
      <p:ext uri="{BB962C8B-B14F-4D97-AF65-F5344CB8AC3E}">
        <p14:creationId xmlns:p14="http://schemas.microsoft.com/office/powerpoint/2010/main" val="4090060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679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Practical Task-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52218"/>
            <a:ext cx="4289273" cy="48678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Produce a sample of block printing and be as creative as you can.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 it would take a long time to create a block from a piece of wood, you are going to use various other materials to build up your design.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Experiment with using different shapes/ colours/ layering/ angles.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Part 2- </a:t>
            </a:r>
            <a:r>
              <a:rPr lang="en-GB" dirty="0"/>
              <a:t>Using your block made last lesson. Produce several samples of printing. Consider repeat patterns researched for homework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71861"/>
            <a:ext cx="1694197" cy="2288968"/>
          </a:xfrm>
          <a:prstGeom prst="rect">
            <a:avLst/>
          </a:prstGeom>
        </p:spPr>
      </p:pic>
      <p:pic>
        <p:nvPicPr>
          <p:cNvPr id="2050" name="Picture 2" descr="Image result for creative potato printi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/>
          <a:stretch/>
        </p:blipFill>
        <p:spPr bwMode="auto">
          <a:xfrm>
            <a:off x="1745896" y="3591178"/>
            <a:ext cx="2573378" cy="18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4" y="1571861"/>
            <a:ext cx="1350169" cy="19073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036" y="5746883"/>
            <a:ext cx="4143721" cy="94641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1908216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1" y="330695"/>
            <a:ext cx="3571875" cy="237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2914599"/>
            <a:ext cx="2405153" cy="1803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59" y="3450084"/>
            <a:ext cx="2161826" cy="2161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19" y="1043561"/>
            <a:ext cx="2536031" cy="2536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7"/>
          <a:stretch/>
        </p:blipFill>
        <p:spPr>
          <a:xfrm>
            <a:off x="5689217" y="2214577"/>
            <a:ext cx="1815353" cy="3632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18" y="425548"/>
            <a:ext cx="3106901" cy="2067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68" y="4924363"/>
            <a:ext cx="2073934" cy="184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472" y="6036268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3367243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8571"/>
            <a:ext cx="7886700" cy="961398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Introducing Stencils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0" y="1768565"/>
            <a:ext cx="3556608" cy="26640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76" y="3707659"/>
            <a:ext cx="25146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6614" r="12917" b="8656"/>
          <a:stretch/>
        </p:blipFill>
        <p:spPr>
          <a:xfrm>
            <a:off x="4148274" y="1319969"/>
            <a:ext cx="4430316" cy="2244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32" y="3887336"/>
            <a:ext cx="2647950" cy="1724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8650" y="6105624"/>
            <a:ext cx="7886700" cy="86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67626" y="4749348"/>
            <a:ext cx="2991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Sketch some ideas for simple stencils that you could make…</a:t>
            </a:r>
          </a:p>
          <a:p>
            <a:r>
              <a:rPr lang="en-GB" dirty="0"/>
              <a:t>We will start to make these next lesson.</a:t>
            </a:r>
          </a:p>
        </p:txBody>
      </p:sp>
    </p:spTree>
    <p:extLst>
      <p:ext uri="{BB962C8B-B14F-4D97-AF65-F5344CB8AC3E}">
        <p14:creationId xmlns:p14="http://schemas.microsoft.com/office/powerpoint/2010/main" val="3065582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8 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-</a:t>
            </a:r>
            <a:r>
              <a:rPr lang="en-GB" dirty="0"/>
              <a:t>Have an understanding of a range of printing and dyeing techniques and the advantages and disadvantages of each. </a:t>
            </a: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142521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Extension Task: Look at the clothes in front of you.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623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Why do you think the garments are made from those fabrics written on the care label?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27" y="3185500"/>
            <a:ext cx="1689599" cy="2252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578" y="5890816"/>
            <a:ext cx="5414210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To be able to identify the three main methods of constructing fabrics.</a:t>
            </a:r>
            <a:br>
              <a:rPr lang="en-GB" sz="1350" dirty="0"/>
            </a:br>
            <a:r>
              <a:rPr lang="en-GB" sz="1350" dirty="0"/>
              <a:t>-Understand why different textile items are constructed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797619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548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What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427" y="1551773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the fibre content for a mystery item of clothing.  What do you think the item is and why?</a:t>
            </a:r>
            <a:endParaRPr lang="en-GB" u="sng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172822" y="2289439"/>
            <a:ext cx="5556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/>
              <a:t>72% cotton</a:t>
            </a:r>
          </a:p>
          <a:p>
            <a:endParaRPr lang="en-GB" sz="2800" dirty="0"/>
          </a:p>
          <a:p>
            <a:r>
              <a:rPr lang="en-GB" sz="2800" dirty="0"/>
              <a:t>25% polyester</a:t>
            </a:r>
          </a:p>
          <a:p>
            <a:endParaRPr lang="en-GB" sz="2800" dirty="0"/>
          </a:p>
          <a:p>
            <a:r>
              <a:rPr lang="en-GB" sz="2800" dirty="0"/>
              <a:t>3% elastane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04" y="2714296"/>
            <a:ext cx="1689599" cy="2252799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 rot="20420514">
            <a:off x="5000938" y="2958853"/>
            <a:ext cx="3514412" cy="232204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rgbClr val="FF0000"/>
                </a:solidFill>
              </a:rPr>
              <a:t>A pair of jeans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6215" y="5760286"/>
            <a:ext cx="5414210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To be able to identify the three main methods of constructing fabrics.</a:t>
            </a:r>
            <a:br>
              <a:rPr lang="en-GB" sz="1350" dirty="0"/>
            </a:br>
            <a:r>
              <a:rPr lang="en-GB" sz="1350" dirty="0"/>
              <a:t>-Understand why different textile items are constructed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427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315" y="222704"/>
            <a:ext cx="7886700" cy="65214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Screen Printing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6" y="3910526"/>
            <a:ext cx="2682500" cy="1590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16" y="3388072"/>
            <a:ext cx="2829647" cy="2292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6" y="1375907"/>
            <a:ext cx="3302669" cy="2201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3853" y="1017271"/>
            <a:ext cx="513694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b="1" dirty="0"/>
              <a:t>Screen printing is done with a screen which is a frame with fine mesh covering it.</a:t>
            </a:r>
          </a:p>
          <a:p>
            <a:r>
              <a:rPr lang="en-GB" sz="1650" b="1" dirty="0"/>
              <a:t>A stencil is cut out by either hand or using CAD/CAM and put beneath the screen and on top of the fabric.</a:t>
            </a:r>
          </a:p>
          <a:p>
            <a:r>
              <a:rPr lang="en-GB" sz="1650" b="1" dirty="0"/>
              <a:t>Printing ink is poured over the screen and a squeegee is pressed down and drawn across the screen forcing the ink through the fine holes in the mesh.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2664" y="3040982"/>
            <a:ext cx="3173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Advantages:</a:t>
            </a:r>
          </a:p>
          <a:p>
            <a:r>
              <a:rPr lang="en-GB" sz="1600" dirty="0"/>
              <a:t>-Can produce intricate patterns that can be repeated accurately.</a:t>
            </a:r>
          </a:p>
          <a:p>
            <a:r>
              <a:rPr lang="en-GB" sz="1600" dirty="0"/>
              <a:t>-Good for printing large areas of colour.</a:t>
            </a:r>
          </a:p>
          <a:p>
            <a:r>
              <a:rPr lang="en-GB" sz="1600" dirty="0"/>
              <a:t>-Easy to use many colours by using different screens.</a:t>
            </a:r>
          </a:p>
          <a:p>
            <a:r>
              <a:rPr lang="en-GB" sz="1600" dirty="0"/>
              <a:t>-Printing is quick to do once set up.</a:t>
            </a:r>
          </a:p>
          <a:p>
            <a:endParaRPr lang="en-GB" sz="1600" dirty="0"/>
          </a:p>
          <a:p>
            <a:r>
              <a:rPr lang="en-GB" sz="1600" b="1" dirty="0"/>
              <a:t>Disadvantages:</a:t>
            </a:r>
          </a:p>
          <a:p>
            <a:r>
              <a:rPr lang="en-GB" sz="1600" dirty="0"/>
              <a:t>-Making the screens/ stencils takes a long time.</a:t>
            </a:r>
          </a:p>
          <a:p>
            <a:r>
              <a:rPr lang="en-GB" sz="1600" dirty="0"/>
              <a:t>Each colour has to be applied separately.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2513" y="5965780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28449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3919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Practical Task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42034" y="927279"/>
            <a:ext cx="3606466" cy="48869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Produce a sample of screen printed fabric and be as create as you can.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will need to make a stencil first- remember when making a stencil you cannot have islands and you need to remove the paper wherever you want ink.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Experiment with using different colours/ layering/ positions.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1" y="1482179"/>
            <a:ext cx="1683779" cy="1683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21" y="1642605"/>
            <a:ext cx="1621256" cy="1005179"/>
          </a:xfrm>
          <a:prstGeom prst="rect">
            <a:avLst/>
          </a:prstGeom>
          <a:ln w="57150">
            <a:solidFill>
              <a:srgbClr val="FAFAFA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2" y="3567710"/>
            <a:ext cx="4443778" cy="1976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09" y="2145195"/>
            <a:ext cx="2143125" cy="1593056"/>
          </a:xfrm>
          <a:prstGeom prst="rect">
            <a:avLst/>
          </a:prstGeom>
          <a:ln w="57150">
            <a:solidFill>
              <a:srgbClr val="FAFAFA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36485" y="5945578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1978313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518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Commercial Screen Printing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5" y="1645300"/>
            <a:ext cx="3598573" cy="2698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4578" y="4525459"/>
            <a:ext cx="3806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hlinkClick r:id="rId3"/>
              </a:rPr>
              <a:t>https://www.youtube.com/watch?v=m8W2g-YvjPw</a:t>
            </a:r>
            <a:endParaRPr lang="en-GB" sz="1350" dirty="0"/>
          </a:p>
          <a:p>
            <a:endParaRPr lang="en-GB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78" y="1465456"/>
            <a:ext cx="3832687" cy="2878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7263" y="1442372"/>
            <a:ext cx="259975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u="sng" dirty="0"/>
              <a:t>Rotary screen printing</a:t>
            </a:r>
          </a:p>
          <a:p>
            <a:pPr algn="ctr"/>
            <a:r>
              <a:rPr lang="en-GB" sz="1350" dirty="0"/>
              <a:t>High runs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5512" y="1465455"/>
            <a:ext cx="1629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Low to medium runs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165" y="4524075"/>
            <a:ext cx="3900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hlinkClick r:id="rId5"/>
              </a:rPr>
              <a:t>https://www.youtube.com/watch?v=o_CNBCcNW2U</a:t>
            </a:r>
            <a:endParaRPr lang="en-GB" sz="1350" dirty="0"/>
          </a:p>
          <a:p>
            <a:endParaRPr lang="en-GB" sz="1350" dirty="0"/>
          </a:p>
        </p:txBody>
      </p:sp>
      <p:sp>
        <p:nvSpPr>
          <p:cNvPr id="10" name="Rectangle 9"/>
          <p:cNvSpPr/>
          <p:nvPr/>
        </p:nvSpPr>
        <p:spPr>
          <a:xfrm>
            <a:off x="195608" y="5940409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3794132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24" t="32247" r="28228" b="15074"/>
          <a:stretch/>
        </p:blipFill>
        <p:spPr>
          <a:xfrm>
            <a:off x="207228" y="1112575"/>
            <a:ext cx="4946786" cy="268586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/>
          <a:srcRect l="17238" t="32224" r="28206" b="15241"/>
          <a:stretch/>
        </p:blipFill>
        <p:spPr>
          <a:xfrm>
            <a:off x="4385127" y="1385837"/>
            <a:ext cx="4456223" cy="2412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0369" y="3313043"/>
            <a:ext cx="1285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Block printing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9997" y="3313043"/>
            <a:ext cx="13877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Screen printing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852" y="5790152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416" t="22356" r="28228" b="66142"/>
          <a:stretch/>
        </p:blipFill>
        <p:spPr>
          <a:xfrm>
            <a:off x="207227" y="234028"/>
            <a:ext cx="8634123" cy="9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96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Synthetic Fibres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91" y="2182695"/>
            <a:ext cx="5814519" cy="319924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Synthetic fibres are made from polymers (long chain of molecules) that come mostly from coal and oil. For example: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31" y="1131094"/>
            <a:ext cx="843124" cy="1283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77" y="1272536"/>
            <a:ext cx="1711750" cy="1202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66" y="1279673"/>
            <a:ext cx="2130359" cy="737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183" y="3082597"/>
            <a:ext cx="14787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Polyester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9273" y="4843683"/>
            <a:ext cx="11160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Acrylic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2563" y="3146120"/>
            <a:ext cx="27581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Polyamide (Nylon)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8398" y="4954621"/>
            <a:ext cx="25288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Elastane (Lycra®)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3" y="3626165"/>
            <a:ext cx="1448483" cy="967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52" y="3456407"/>
            <a:ext cx="1377616" cy="1377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96" y="3681799"/>
            <a:ext cx="1564106" cy="1173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21" y="3317883"/>
            <a:ext cx="1324604" cy="17109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1091" y="5924052"/>
            <a:ext cx="3391424" cy="7155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350" dirty="0"/>
              <a:t>-Know a variety of different Textile materials.</a:t>
            </a:r>
            <a:br>
              <a:rPr lang="en-GB" sz="1350" dirty="0"/>
            </a:br>
            <a:r>
              <a:rPr lang="en-GB" sz="1350" dirty="0"/>
              <a:t>-Understand where fabrics comes from.</a:t>
            </a:r>
          </a:p>
        </p:txBody>
      </p:sp>
    </p:spTree>
    <p:extLst>
      <p:ext uri="{BB962C8B-B14F-4D97-AF65-F5344CB8AC3E}">
        <p14:creationId xmlns:p14="http://schemas.microsoft.com/office/powerpoint/2010/main" val="13130450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Complete the mid-module question recap.</a:t>
            </a:r>
          </a:p>
          <a:p>
            <a:r>
              <a:rPr lang="en-GB" dirty="0"/>
              <a:t>Answer the questions in the colour you have been given.</a:t>
            </a:r>
          </a:p>
        </p:txBody>
      </p:sp>
    </p:spTree>
    <p:extLst>
      <p:ext uri="{BB962C8B-B14F-4D97-AF65-F5344CB8AC3E}">
        <p14:creationId xmlns:p14="http://schemas.microsoft.com/office/powerpoint/2010/main" val="3206094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9 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-</a:t>
            </a:r>
            <a:r>
              <a:rPr lang="en-GB" dirty="0"/>
              <a:t>Have an understanding of a range of printing and dyeing techniques and the advantages and disadvantages of each. </a:t>
            </a:r>
            <a:br>
              <a:rPr lang="en-GB" sz="3600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2298344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5488"/>
          </a:xfrm>
          <a:noFill/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Resist Dyeing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61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Tie dye and batik are both methods of resist dyeing because they both use a ‘resist’.  A resist is something which prevents the dye from reaching the fabric- it is applied in a pattern before dyeing.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Tie dye uses elastic bands, string, marbles, bulldog clips </a:t>
            </a:r>
            <a:r>
              <a:rPr lang="en-GB" dirty="0" err="1"/>
              <a:t>etc</a:t>
            </a:r>
            <a:r>
              <a:rPr lang="en-GB" dirty="0"/>
              <a:t> which are then removed after dyeing.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Batik uses wax which is then ironed out after dyeing.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578" y="5849165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2341057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77" y="166682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Practical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0616" y="1628179"/>
            <a:ext cx="2849572" cy="41033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u="sng" dirty="0"/>
              <a:t>Tie Dye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dirty="0"/>
              <a:t>Create some different samples of tie dye using the equipment provided.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These will stay in the fabric dye overnight and then the objects will be removed next lesson.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1" r="1185"/>
          <a:stretch/>
        </p:blipFill>
        <p:spPr>
          <a:xfrm>
            <a:off x="3264543" y="3125431"/>
            <a:ext cx="2507368" cy="2475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0" y="1628180"/>
            <a:ext cx="2706446" cy="2149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5" y="3777571"/>
            <a:ext cx="2125091" cy="1989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63" y="924796"/>
            <a:ext cx="2126096" cy="2110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3460" y="5926962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38882781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0616" y="1628179"/>
            <a:ext cx="2849572" cy="41033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u="sng" dirty="0"/>
              <a:t>Batik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dirty="0"/>
              <a:t>Experiment using the technique batik to create some creative samples.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These will stay in the fabric dye overnight and then the wax will be ironed out once the fabric is dry.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3" y="1992229"/>
            <a:ext cx="1714500" cy="17907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50446" y="19353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70C0"/>
                </a:solidFill>
              </a:rPr>
              <a:t>Practical Task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3" y="3913996"/>
            <a:ext cx="2291729" cy="15340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1" b="23897"/>
          <a:stretch/>
        </p:blipFill>
        <p:spPr>
          <a:xfrm>
            <a:off x="1958314" y="1135794"/>
            <a:ext cx="2811449" cy="1515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36" y="3122050"/>
            <a:ext cx="2160980" cy="2646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6" t="56608"/>
          <a:stretch/>
        </p:blipFill>
        <p:spPr>
          <a:xfrm>
            <a:off x="2408659" y="2563451"/>
            <a:ext cx="2315361" cy="16793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6" y="1081612"/>
            <a:ext cx="1649450" cy="1649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75968" y="5899215"/>
            <a:ext cx="449379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500" b="1" dirty="0"/>
              <a:t>-</a:t>
            </a:r>
            <a:r>
              <a:rPr lang="en-GB" sz="1350" dirty="0"/>
              <a:t>Have an understanding of a range of printing and dyeing techniques and the advantages and disadvantages of each.</a:t>
            </a:r>
          </a:p>
        </p:txBody>
      </p:sp>
    </p:spTree>
    <p:extLst>
      <p:ext uri="{BB962C8B-B14F-4D97-AF65-F5344CB8AC3E}">
        <p14:creationId xmlns:p14="http://schemas.microsoft.com/office/powerpoint/2010/main" val="3357436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92" y="902897"/>
            <a:ext cx="7886700" cy="4441031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10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dirty="0"/>
              <a:t>Learning Objectives: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Have an increased understanding of different textiles available including technical textiles.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823242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1094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Technical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Technical textiles have been developed with enhanced properties to withstand specific uses.  The function is often vastly more important than the aesthetic qualities of the material.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Many technical textiles perform their function owing to the special way they have been manufactured and in many cases, the way they have been spun and woven.</a:t>
            </a:r>
          </a:p>
        </p:txBody>
      </p:sp>
    </p:spTree>
    <p:extLst>
      <p:ext uri="{BB962C8B-B14F-4D97-AF65-F5344CB8AC3E}">
        <p14:creationId xmlns:p14="http://schemas.microsoft.com/office/powerpoint/2010/main" val="2889046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13" y="235268"/>
            <a:ext cx="3350922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Argo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61" y="1229440"/>
            <a:ext cx="4488473" cy="32635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These are specialist textiles which are manufactured for agricultural purposes.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8" y="3030617"/>
            <a:ext cx="2143125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0" y="4969176"/>
            <a:ext cx="3745847" cy="1359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47" y="3113836"/>
            <a:ext cx="2186618" cy="1778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2117" y="2290503"/>
            <a:ext cx="1936236" cy="175432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Examples:</a:t>
            </a:r>
          </a:p>
          <a:p>
            <a:r>
              <a:rPr lang="en-GB" dirty="0"/>
              <a:t>Shading</a:t>
            </a:r>
          </a:p>
          <a:p>
            <a:r>
              <a:rPr lang="en-GB" dirty="0"/>
              <a:t>Thermal insulation</a:t>
            </a:r>
          </a:p>
          <a:p>
            <a:r>
              <a:rPr lang="en-GB" dirty="0"/>
              <a:t>Netting</a:t>
            </a:r>
          </a:p>
          <a:p>
            <a:r>
              <a:rPr lang="en-GB" dirty="0"/>
              <a:t>Wind-breaks</a:t>
            </a:r>
          </a:p>
          <a:p>
            <a:r>
              <a:rPr lang="en-GB" dirty="0"/>
              <a:t>Weed suppression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4170" y="3511906"/>
            <a:ext cx="1926961" cy="19620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Advantages:</a:t>
            </a:r>
          </a:p>
          <a:p>
            <a:r>
              <a:rPr lang="en-GB" dirty="0"/>
              <a:t>-Durable.</a:t>
            </a:r>
          </a:p>
          <a:p>
            <a:r>
              <a:rPr lang="en-GB" dirty="0"/>
              <a:t>-Reduces the need for weed killers and pesticides.</a:t>
            </a:r>
          </a:p>
          <a:p>
            <a:r>
              <a:rPr lang="en-GB" dirty="0"/>
              <a:t>-Can be cheap.</a:t>
            </a:r>
          </a:p>
          <a:p>
            <a:endParaRPr lang="en-GB" sz="1350" dirty="0"/>
          </a:p>
        </p:txBody>
      </p:sp>
      <p:sp>
        <p:nvSpPr>
          <p:cNvPr id="10" name="Rectangle 9"/>
          <p:cNvSpPr/>
          <p:nvPr/>
        </p:nvSpPr>
        <p:spPr>
          <a:xfrm>
            <a:off x="6841451" y="4281994"/>
            <a:ext cx="2122991" cy="2031325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Disadvantages:</a:t>
            </a:r>
          </a:p>
          <a:p>
            <a:r>
              <a:rPr lang="en-GB" dirty="0"/>
              <a:t>-Could change ecosystems by altering natural circulating of water, carbon and other nutrients.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5754" y="779154"/>
            <a:ext cx="2024246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-May be made from nylon, polyester, polyethene, polypropene or natural materials like jute and wool.</a:t>
            </a:r>
          </a:p>
          <a:p>
            <a:r>
              <a:rPr lang="en-GB" dirty="0"/>
              <a:t>-Often biodegradable. </a:t>
            </a:r>
          </a:p>
        </p:txBody>
      </p:sp>
    </p:spTree>
    <p:extLst>
      <p:ext uri="{BB962C8B-B14F-4D97-AF65-F5344CB8AC3E}">
        <p14:creationId xmlns:p14="http://schemas.microsoft.com/office/powerpoint/2010/main" val="20101418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23" y="323577"/>
            <a:ext cx="462632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Construction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00" y="1282614"/>
            <a:ext cx="4488473" cy="32635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These are developed to improve construction appearance and longevity.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4552" y="1299561"/>
            <a:ext cx="3563782" cy="203132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Examples:</a:t>
            </a:r>
          </a:p>
          <a:p>
            <a:r>
              <a:rPr lang="en-GB" u="sng" dirty="0"/>
              <a:t>Structures:</a:t>
            </a:r>
          </a:p>
          <a:p>
            <a:r>
              <a:rPr lang="en-GB" dirty="0"/>
              <a:t>Waterproof membrane, concrete reinforcement.</a:t>
            </a:r>
          </a:p>
          <a:p>
            <a:r>
              <a:rPr lang="en-GB" u="sng" dirty="0"/>
              <a:t>During construction:</a:t>
            </a:r>
          </a:p>
          <a:p>
            <a:r>
              <a:rPr lang="en-GB" dirty="0"/>
              <a:t>Hoardings nets, awnings, tarpaulins, canopies.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9482" y="3518585"/>
            <a:ext cx="1926961" cy="23083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Advantages:</a:t>
            </a:r>
          </a:p>
          <a:p>
            <a:r>
              <a:rPr lang="en-GB" dirty="0"/>
              <a:t>-Strong and light.</a:t>
            </a:r>
          </a:p>
          <a:p>
            <a:r>
              <a:rPr lang="en-GB" dirty="0"/>
              <a:t>-Resistant to degradation by chemicals, sunlight and acids.</a:t>
            </a:r>
          </a:p>
          <a:p>
            <a:r>
              <a:rPr lang="en-GB" dirty="0"/>
              <a:t>-Stable in different heat conditions.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7352" y="3518585"/>
            <a:ext cx="1851792" cy="1754326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Disadvantages:</a:t>
            </a:r>
          </a:p>
          <a:p>
            <a:r>
              <a:rPr lang="en-GB" dirty="0"/>
              <a:t>-May be expensive or hard to source.</a:t>
            </a:r>
          </a:p>
          <a:p>
            <a:r>
              <a:rPr lang="en-GB" dirty="0"/>
              <a:t>-May degrade over time.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7" y="2933253"/>
            <a:ext cx="2419981" cy="1612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6" y="2815768"/>
            <a:ext cx="1817342" cy="1363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1" b="20050"/>
          <a:stretch/>
        </p:blipFill>
        <p:spPr>
          <a:xfrm>
            <a:off x="84129" y="4621407"/>
            <a:ext cx="2474547" cy="1506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78" y="4672747"/>
            <a:ext cx="2217240" cy="14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89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1897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Geo-Textiles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669" y="1481015"/>
            <a:ext cx="479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Used in civil engineering where soil, rock or other geotechnical material needs to be stabilised, filtered, drained or reinforced.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9031" y="1277023"/>
            <a:ext cx="2764301" cy="120032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Examples:</a:t>
            </a:r>
          </a:p>
          <a:p>
            <a:r>
              <a:rPr lang="en-GB" dirty="0"/>
              <a:t>-Non-woven or woven mats for reinforcing banks or draining flat land.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9029" y="2801163"/>
            <a:ext cx="2764301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Advantages:</a:t>
            </a:r>
          </a:p>
          <a:p>
            <a:r>
              <a:rPr lang="en-GB" dirty="0"/>
              <a:t>-Do not rot.</a:t>
            </a:r>
          </a:p>
          <a:p>
            <a:r>
              <a:rPr lang="en-GB" dirty="0"/>
              <a:t>-Deal well with water.</a:t>
            </a:r>
          </a:p>
          <a:p>
            <a:r>
              <a:rPr lang="en-GB" dirty="0"/>
              <a:t>-Cost effective.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9030" y="4325304"/>
            <a:ext cx="2764301" cy="14773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Disadvantages:</a:t>
            </a:r>
          </a:p>
          <a:p>
            <a:r>
              <a:rPr lang="en-GB" dirty="0"/>
              <a:t>-Easily blocked by sediments and organic matter.</a:t>
            </a:r>
          </a:p>
          <a:p>
            <a:r>
              <a:rPr lang="en-GB" dirty="0"/>
              <a:t>-Ineffective if damaged.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t="34117" r="1617" b="13530"/>
          <a:stretch/>
        </p:blipFill>
        <p:spPr>
          <a:xfrm>
            <a:off x="121024" y="4619065"/>
            <a:ext cx="2229752" cy="1237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17" y="3219241"/>
            <a:ext cx="2670362" cy="14686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5573" r="22800" b="12814"/>
          <a:stretch/>
        </p:blipFill>
        <p:spPr>
          <a:xfrm>
            <a:off x="3020155" y="4241365"/>
            <a:ext cx="2712944" cy="16490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380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0470" y="2709063"/>
            <a:ext cx="2938818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100" dirty="0"/>
              <a:t>These come from nature.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9838" y="2682072"/>
            <a:ext cx="353842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These are also known as man made fabrics. These are made from polymers (long chain of molecules) that come mostly from coal and oil.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2906011" y="2416562"/>
            <a:ext cx="23868" cy="292501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0"/>
          </p:cNvCxnSpPr>
          <p:nvPr/>
        </p:nvCxnSpPr>
        <p:spPr>
          <a:xfrm>
            <a:off x="7139049" y="2371943"/>
            <a:ext cx="0" cy="31012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64941" y="312236"/>
            <a:ext cx="8674079" cy="119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dirty="0"/>
              <a:t>Textiles can be made from either natural or</a:t>
            </a:r>
          </a:p>
          <a:p>
            <a:pPr marL="0" indent="0" algn="ctr">
              <a:buNone/>
            </a:pPr>
            <a:r>
              <a:rPr lang="en-GB" sz="3000" dirty="0"/>
              <a:t> synthetic (man made) fibres.</a:t>
            </a:r>
          </a:p>
        </p:txBody>
      </p:sp>
      <p:cxnSp>
        <p:nvCxnSpPr>
          <p:cNvPr id="5" name="Straight Arrow Connector 4"/>
          <p:cNvCxnSpPr>
            <a:stCxn id="7" idx="2"/>
            <a:endCxn id="15" idx="0"/>
          </p:cNvCxnSpPr>
          <p:nvPr/>
        </p:nvCxnSpPr>
        <p:spPr>
          <a:xfrm>
            <a:off x="2929879" y="3124561"/>
            <a:ext cx="1247280" cy="53500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  <a:endCxn id="13" idx="0"/>
          </p:cNvCxnSpPr>
          <p:nvPr/>
        </p:nvCxnSpPr>
        <p:spPr>
          <a:xfrm flipH="1">
            <a:off x="1665403" y="3124561"/>
            <a:ext cx="1264476" cy="53500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0299" y="3659569"/>
            <a:ext cx="2650207" cy="129266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/>
              <a:t>Plants</a:t>
            </a:r>
          </a:p>
          <a:p>
            <a:pPr algn="ctr"/>
            <a:r>
              <a:rPr lang="en-GB" dirty="0"/>
              <a:t>Cotton from a cotton plant</a:t>
            </a:r>
          </a:p>
          <a:p>
            <a:pPr algn="ctr"/>
            <a:r>
              <a:rPr lang="en-GB" dirty="0"/>
              <a:t>Linen from a flax plant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7643" y="3659569"/>
            <a:ext cx="2179031" cy="10156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/>
              <a:t>Animals</a:t>
            </a:r>
          </a:p>
          <a:p>
            <a:pPr algn="ctr"/>
            <a:r>
              <a:rPr lang="en-GB" dirty="0"/>
              <a:t>Wool from a sheep</a:t>
            </a:r>
          </a:p>
          <a:p>
            <a:pPr algn="ctr"/>
            <a:r>
              <a:rPr lang="en-GB" dirty="0"/>
              <a:t>Silk from a silk worm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35243" y="4373371"/>
            <a:ext cx="2607610" cy="138499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Polyester</a:t>
            </a:r>
          </a:p>
          <a:p>
            <a:pPr algn="ctr"/>
            <a:r>
              <a:rPr lang="en-GB" sz="2100" dirty="0"/>
              <a:t>Acrylic</a:t>
            </a:r>
          </a:p>
          <a:p>
            <a:pPr algn="ctr"/>
            <a:r>
              <a:rPr lang="en-GB" sz="2100" dirty="0"/>
              <a:t>Polyamide (Nylon)</a:t>
            </a:r>
          </a:p>
          <a:p>
            <a:pPr algn="ctr"/>
            <a:r>
              <a:rPr lang="en-GB" sz="2100" dirty="0"/>
              <a:t>Elastane (Lycra®)</a:t>
            </a:r>
          </a:p>
        </p:txBody>
      </p:sp>
      <p:cxnSp>
        <p:nvCxnSpPr>
          <p:cNvPr id="21" name="Straight Arrow Connector 20"/>
          <p:cNvCxnSpPr>
            <a:stCxn id="8" idx="2"/>
            <a:endCxn id="20" idx="0"/>
          </p:cNvCxnSpPr>
          <p:nvPr/>
        </p:nvCxnSpPr>
        <p:spPr>
          <a:xfrm flipH="1">
            <a:off x="7139048" y="3882401"/>
            <a:ext cx="1" cy="49097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2105076" y="1691731"/>
            <a:ext cx="1770857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50" b="1" dirty="0">
                <a:solidFill>
                  <a:srgbClr val="92D050"/>
                </a:solidFill>
              </a:rPr>
              <a:t>Natural</a:t>
            </a:r>
            <a:endParaRPr lang="en-GB" sz="4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0955" y="1670431"/>
            <a:ext cx="225618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50" b="1" dirty="0">
                <a:solidFill>
                  <a:schemeClr val="accent1">
                    <a:lumMod val="75000"/>
                  </a:schemeClr>
                </a:solidFill>
              </a:rPr>
              <a:t>Synthetic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4147" y="5923094"/>
            <a:ext cx="3734873" cy="7155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350" dirty="0"/>
              <a:t>-Know a variety of different Textile materials.</a:t>
            </a:r>
            <a:br>
              <a:rPr lang="en-GB" sz="1350" dirty="0"/>
            </a:br>
            <a:r>
              <a:rPr lang="en-GB" sz="1350" dirty="0"/>
              <a:t>-Understand where fabrics comes from.</a:t>
            </a:r>
          </a:p>
        </p:txBody>
      </p:sp>
    </p:spTree>
    <p:extLst>
      <p:ext uri="{BB962C8B-B14F-4D97-AF65-F5344CB8AC3E}">
        <p14:creationId xmlns:p14="http://schemas.microsoft.com/office/powerpoint/2010/main" val="4655479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Domestic Textiles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632" y="1690689"/>
            <a:ext cx="3600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Used domestically even if developed for other purposes.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9692" y="1030174"/>
            <a:ext cx="2607926" cy="203132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Examples:</a:t>
            </a:r>
          </a:p>
          <a:p>
            <a:r>
              <a:rPr lang="en-GB" dirty="0"/>
              <a:t>-Cleaning wipes</a:t>
            </a:r>
          </a:p>
          <a:p>
            <a:r>
              <a:rPr lang="en-GB" dirty="0"/>
              <a:t>-Furnishings</a:t>
            </a:r>
          </a:p>
          <a:p>
            <a:r>
              <a:rPr lang="en-GB" dirty="0"/>
              <a:t>-Wadding</a:t>
            </a:r>
          </a:p>
          <a:p>
            <a:r>
              <a:rPr lang="en-GB" dirty="0"/>
              <a:t>-Linings</a:t>
            </a:r>
          </a:p>
          <a:p>
            <a:r>
              <a:rPr lang="en-GB" dirty="0"/>
              <a:t>-Carpets</a:t>
            </a:r>
          </a:p>
          <a:p>
            <a:r>
              <a:rPr lang="en-GB" dirty="0"/>
              <a:t>-Flooring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9692" y="3213258"/>
            <a:ext cx="2607926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Advantages:</a:t>
            </a:r>
          </a:p>
          <a:p>
            <a:r>
              <a:rPr lang="en-GB" dirty="0"/>
              <a:t>-Hardwearing.</a:t>
            </a:r>
          </a:p>
          <a:p>
            <a:r>
              <a:rPr lang="en-GB" dirty="0"/>
              <a:t>-Stain resistant.</a:t>
            </a:r>
          </a:p>
          <a:p>
            <a:r>
              <a:rPr lang="en-GB" dirty="0"/>
              <a:t>-Absorbent.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9692" y="4565346"/>
            <a:ext cx="2656176" cy="1200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Disadvantages:</a:t>
            </a:r>
          </a:p>
          <a:p>
            <a:r>
              <a:rPr lang="en-GB" dirty="0"/>
              <a:t>-Can be expensive.</a:t>
            </a:r>
          </a:p>
          <a:p>
            <a:r>
              <a:rPr lang="en-GB" dirty="0"/>
              <a:t>-Fire risk for some textiles.</a:t>
            </a:r>
          </a:p>
          <a:p>
            <a:r>
              <a:rPr lang="en-GB" dirty="0"/>
              <a:t>-Can be difficult to clean.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9" y="2922904"/>
            <a:ext cx="1898485" cy="1262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r="23399"/>
          <a:stretch/>
        </p:blipFill>
        <p:spPr>
          <a:xfrm>
            <a:off x="2428874" y="2840847"/>
            <a:ext cx="1409898" cy="2488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8" y="4267454"/>
            <a:ext cx="1577659" cy="1577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1"/>
          <a:stretch/>
        </p:blipFill>
        <p:spPr>
          <a:xfrm>
            <a:off x="3697578" y="3991799"/>
            <a:ext cx="1563719" cy="1831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26" y="1989637"/>
            <a:ext cx="1879646" cy="18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07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832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Environmentally Friendly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5741" y="1657695"/>
            <a:ext cx="2346512" cy="1483328"/>
          </a:xfrm>
          <a:ln w="38100"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Examples:</a:t>
            </a:r>
          </a:p>
          <a:p>
            <a:pPr marL="0" indent="0">
              <a:buNone/>
            </a:pPr>
            <a:r>
              <a:rPr lang="en-GB" sz="1800" dirty="0"/>
              <a:t>-Geotextiles</a:t>
            </a:r>
          </a:p>
          <a:p>
            <a:pPr marL="0" indent="0">
              <a:buNone/>
            </a:pPr>
            <a:r>
              <a:rPr lang="en-GB" sz="1800" dirty="0"/>
              <a:t>-</a:t>
            </a:r>
            <a:r>
              <a:rPr lang="en-GB" sz="1800" dirty="0" err="1"/>
              <a:t>Argotextiles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-Fashion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35741" y="3418054"/>
            <a:ext cx="2346512" cy="1547438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/>
              <a:t>Advantages:</a:t>
            </a:r>
          </a:p>
          <a:p>
            <a:pPr marL="0" indent="0">
              <a:buNone/>
            </a:pPr>
            <a:r>
              <a:rPr lang="en-GB" sz="1800" dirty="0"/>
              <a:t>-Processed with fewer chemicals and naturally more resistant to mould and pests.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35741" y="5243212"/>
            <a:ext cx="2346512" cy="741864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/>
              <a:t>Disadvantages:</a:t>
            </a:r>
          </a:p>
          <a:p>
            <a:pPr marL="0" indent="0">
              <a:buNone/>
            </a:pPr>
            <a:r>
              <a:rPr lang="en-GB" sz="1800" dirty="0"/>
              <a:t>-Can be expensive.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803" y="1739341"/>
            <a:ext cx="470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 organically grown fibres such as hemp, wool, cotton or bamboo or recycled materials.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5" y="2844055"/>
            <a:ext cx="2257202" cy="1446924"/>
          </a:xfrm>
          <a:prstGeom prst="rect">
            <a:avLst/>
          </a:prstGeom>
        </p:spPr>
      </p:pic>
      <p:pic>
        <p:nvPicPr>
          <p:cNvPr id="11" name="Picture 4" descr="http://4.bp.blogspot.com/-48KNN3B1iHM/T8jp6uby9tI/AAAAAAAAAvc/F3KkpV879XQ/s1600/sheep+093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19093" r="5077"/>
          <a:stretch/>
        </p:blipFill>
        <p:spPr bwMode="auto">
          <a:xfrm>
            <a:off x="213696" y="4454530"/>
            <a:ext cx="1875166" cy="144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itssoverycheri.com/wp-content/uploads/2012/01/cotboll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21" y="3444427"/>
            <a:ext cx="1531307" cy="139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3" y="4703232"/>
            <a:ext cx="1637180" cy="1227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14" y="4737607"/>
            <a:ext cx="1877930" cy="11591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Notched Right Arrow 14"/>
          <p:cNvSpPr/>
          <p:nvPr/>
        </p:nvSpPr>
        <p:spPr>
          <a:xfrm flipV="1">
            <a:off x="4342930" y="5600236"/>
            <a:ext cx="733806" cy="296507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5"/>
          <a:stretch/>
        </p:blipFill>
        <p:spPr>
          <a:xfrm>
            <a:off x="3740137" y="2685858"/>
            <a:ext cx="2591921" cy="12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81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496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Protective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35" y="1517095"/>
            <a:ext cx="5119968" cy="6074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Provide protection against heat, harmful chemicals, gases, pesticides and even bullets.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27594" y="1008319"/>
            <a:ext cx="3267635" cy="2632472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50" b="1" dirty="0"/>
              <a:t>Examples:</a:t>
            </a:r>
          </a:p>
          <a:p>
            <a:pPr marL="0" indent="0">
              <a:buNone/>
            </a:pPr>
            <a:r>
              <a:rPr lang="en-GB" sz="1650" dirty="0"/>
              <a:t>-Heat protection for firefighters.</a:t>
            </a:r>
          </a:p>
          <a:p>
            <a:pPr marL="0" indent="0">
              <a:buNone/>
            </a:pPr>
            <a:r>
              <a:rPr lang="en-GB" sz="1650" dirty="0"/>
              <a:t>-Molten metal protection for welders.</a:t>
            </a:r>
          </a:p>
          <a:p>
            <a:pPr marL="0" indent="0">
              <a:buNone/>
            </a:pPr>
            <a:r>
              <a:rPr lang="en-GB" sz="1650" dirty="0"/>
              <a:t>-Tents for severe weather.</a:t>
            </a:r>
          </a:p>
          <a:p>
            <a:pPr marL="0" indent="0">
              <a:buNone/>
            </a:pPr>
            <a:r>
              <a:rPr lang="en-GB" sz="1650" dirty="0"/>
              <a:t>-Parachutes and mountain safety ropes.</a:t>
            </a:r>
          </a:p>
          <a:p>
            <a:pPr marL="0" indent="0">
              <a:buNone/>
            </a:pPr>
            <a:r>
              <a:rPr lang="en-GB" sz="1650" dirty="0"/>
              <a:t>-Disposable chemical protection chemicals.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27594" y="3780235"/>
            <a:ext cx="3267635" cy="93565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50" b="1" dirty="0"/>
              <a:t>Advantages:</a:t>
            </a:r>
          </a:p>
          <a:p>
            <a:pPr marL="0" indent="0">
              <a:buNone/>
            </a:pPr>
            <a:r>
              <a:rPr lang="en-GB" sz="1650" dirty="0"/>
              <a:t>-Can be resistant to many external inputs but still breathable and light.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27594" y="4881177"/>
            <a:ext cx="3267635" cy="1029155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50" b="1" dirty="0"/>
              <a:t>Disadvantages:</a:t>
            </a:r>
          </a:p>
          <a:p>
            <a:pPr marL="0" indent="0">
              <a:buNone/>
            </a:pPr>
            <a:r>
              <a:rPr lang="en-GB" sz="1650" dirty="0"/>
              <a:t>-Expensive.</a:t>
            </a:r>
          </a:p>
          <a:p>
            <a:pPr marL="0" indent="0">
              <a:buNone/>
            </a:pPr>
            <a:r>
              <a:rPr lang="en-GB" sz="1650" dirty="0"/>
              <a:t>-Not environmentally friendly.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036" y="3640791"/>
            <a:ext cx="1536326" cy="2304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r="18187"/>
          <a:stretch/>
        </p:blipFill>
        <p:spPr>
          <a:xfrm>
            <a:off x="282388" y="3287806"/>
            <a:ext cx="1364303" cy="1240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19" y="2823185"/>
            <a:ext cx="1548659" cy="11373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19" y="3960517"/>
            <a:ext cx="1819486" cy="2040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10786"/>
          <a:stretch/>
        </p:blipFill>
        <p:spPr>
          <a:xfrm>
            <a:off x="4600574" y="2837661"/>
            <a:ext cx="919827" cy="1154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17227" r="20286" b="18739"/>
          <a:stretch/>
        </p:blipFill>
        <p:spPr>
          <a:xfrm>
            <a:off x="363071" y="4596264"/>
            <a:ext cx="1452282" cy="12808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7" y="2844053"/>
            <a:ext cx="1371600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74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87" y="404103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Sports Textiles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1746670"/>
            <a:ext cx="3761813" cy="59357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Combine function with comfort for high performance.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43650" y="890605"/>
            <a:ext cx="2559545" cy="1913107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/>
              <a:t>Examples:</a:t>
            </a:r>
          </a:p>
          <a:p>
            <a:pPr marL="0" indent="0">
              <a:buNone/>
            </a:pPr>
            <a:r>
              <a:rPr lang="en-GB" sz="2100" dirty="0"/>
              <a:t>-Running shoes</a:t>
            </a:r>
          </a:p>
          <a:p>
            <a:pPr marL="0" indent="0">
              <a:buNone/>
            </a:pPr>
            <a:r>
              <a:rPr lang="en-GB" sz="2100" dirty="0"/>
              <a:t>-Cycling shorts</a:t>
            </a:r>
          </a:p>
          <a:p>
            <a:pPr marL="0" indent="0">
              <a:buNone/>
            </a:pPr>
            <a:r>
              <a:rPr lang="en-GB" sz="2100" dirty="0"/>
              <a:t>-Rugby tops</a:t>
            </a:r>
          </a:p>
          <a:p>
            <a:pPr marL="0" indent="0">
              <a:buNone/>
            </a:pPr>
            <a:r>
              <a:rPr lang="en-GB" sz="2100" dirty="0"/>
              <a:t>-Swimsuits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43650" y="2977316"/>
            <a:ext cx="2559545" cy="108149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/>
              <a:t>Advantages</a:t>
            </a:r>
            <a:r>
              <a:rPr lang="en-GB" sz="2100" dirty="0"/>
              <a:t>:</a:t>
            </a:r>
          </a:p>
          <a:p>
            <a:pPr marL="0" indent="0">
              <a:buNone/>
            </a:pPr>
            <a:r>
              <a:rPr lang="en-GB" sz="2100" dirty="0"/>
              <a:t>-can improve athletic performance.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43650" y="4232412"/>
            <a:ext cx="2559545" cy="1425967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/>
              <a:t>Disadvantages</a:t>
            </a:r>
            <a:r>
              <a:rPr lang="en-GB" sz="2100" dirty="0"/>
              <a:t>:</a:t>
            </a:r>
          </a:p>
          <a:p>
            <a:pPr marL="0" indent="0">
              <a:buNone/>
            </a:pPr>
            <a:r>
              <a:rPr lang="en-GB" sz="2100" dirty="0"/>
              <a:t>-Expensive.</a:t>
            </a:r>
          </a:p>
          <a:p>
            <a:pPr marL="0" indent="0">
              <a:buNone/>
            </a:pPr>
            <a:r>
              <a:rPr lang="en-GB" sz="2100" dirty="0"/>
              <a:t>-Not environmentally friendly.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27962" y="890605"/>
            <a:ext cx="2002526" cy="267959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/>
              <a:t>-Streamlined and breathable.</a:t>
            </a:r>
          </a:p>
          <a:p>
            <a:pPr marL="0" indent="0">
              <a:buNone/>
            </a:pPr>
            <a:r>
              <a:rPr lang="en-GB" sz="2100" dirty="0"/>
              <a:t>-Remove moisture.</a:t>
            </a:r>
          </a:p>
          <a:p>
            <a:pPr marL="0" indent="0">
              <a:buNone/>
            </a:pPr>
            <a:r>
              <a:rPr lang="en-GB" sz="2100" dirty="0"/>
              <a:t>-Sense heart rate.</a:t>
            </a:r>
          </a:p>
          <a:p>
            <a:pPr marL="0" indent="0">
              <a:buNone/>
            </a:pPr>
            <a:r>
              <a:rPr lang="en-GB" sz="2100" dirty="0"/>
              <a:t>-Control bacteria.</a:t>
            </a:r>
          </a:p>
          <a:p>
            <a:pPr marL="0" indent="0">
              <a:buNone/>
            </a:pPr>
            <a:r>
              <a:rPr lang="en-GB" sz="2100" dirty="0"/>
              <a:t>-Block UVA/UVB rays.</a:t>
            </a:r>
          </a:p>
          <a:p>
            <a:pPr marL="0" indent="0">
              <a:buNone/>
            </a:pPr>
            <a:r>
              <a:rPr lang="en-GB" sz="2100" dirty="0"/>
              <a:t>-Resist impact.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2913414"/>
            <a:ext cx="1159136" cy="1738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88" y="2923555"/>
            <a:ext cx="1938816" cy="1293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0" y="4770321"/>
            <a:ext cx="1096508" cy="1096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4" y="3875775"/>
            <a:ext cx="2456141" cy="1339713"/>
          </a:xfrm>
          <a:prstGeom prst="rect">
            <a:avLst/>
          </a:prstGeom>
        </p:spPr>
      </p:pic>
      <p:pic>
        <p:nvPicPr>
          <p:cNvPr id="1026" name="Picture 2" descr="Image result for sportswea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98" y="4427444"/>
            <a:ext cx="2380628" cy="14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904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</a:rPr>
              <a:t>Finishes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618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700" dirty="0"/>
              <a:t>Finishes can also be applied to fabrics to improve their performance.  These include:</a:t>
            </a:r>
          </a:p>
          <a:p>
            <a:pPr marL="0" indent="0">
              <a:buNone/>
            </a:pPr>
            <a:endParaRPr lang="en-GB" sz="2700" dirty="0"/>
          </a:p>
          <a:p>
            <a:r>
              <a:rPr lang="en-GB" sz="2700" dirty="0"/>
              <a:t>Microencapsulation</a:t>
            </a:r>
          </a:p>
          <a:p>
            <a:r>
              <a:rPr lang="en-GB" sz="2700" dirty="0"/>
              <a:t>Stain resistance</a:t>
            </a:r>
          </a:p>
          <a:p>
            <a:r>
              <a:rPr lang="en-GB" sz="2700" dirty="0"/>
              <a:t>Water repellent</a:t>
            </a:r>
          </a:p>
          <a:p>
            <a:r>
              <a:rPr lang="en-GB" sz="2700" dirty="0"/>
              <a:t>Flame retardant</a:t>
            </a:r>
          </a:p>
        </p:txBody>
      </p:sp>
    </p:spTree>
    <p:extLst>
      <p:ext uri="{BB962C8B-B14F-4D97-AF65-F5344CB8AC3E}">
        <p14:creationId xmlns:p14="http://schemas.microsoft.com/office/powerpoint/2010/main" val="3384921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6290"/>
          </a:xfrm>
          <a:noFill/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70C0"/>
                </a:solidFill>
              </a:rPr>
              <a:t>Micro-encapsulation</a:t>
            </a:r>
          </a:p>
        </p:txBody>
      </p:sp>
      <p:pic>
        <p:nvPicPr>
          <p:cNvPr id="11268" name="Picture 9" descr="22eac47e-1a4d-4d62-b743-80635784e9f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9" y="2063529"/>
            <a:ext cx="2051447" cy="1472803"/>
          </a:xfrm>
          <a:noFill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96200" y="3679382"/>
            <a:ext cx="2838966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dirty="0"/>
              <a:t>Chemicals / Fragrances are captured in microscopic polymer bubbles which are added to natural or microfibres.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849441" y="4785957"/>
            <a:ext cx="325736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When the fabric is rubbed or comes into contact with the skin, the bubbles slowly burst to release their content.</a:t>
            </a:r>
          </a:p>
        </p:txBody>
      </p:sp>
      <p:pic>
        <p:nvPicPr>
          <p:cNvPr id="11271" name="Picture 10" descr="pf_L2300[1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6"/>
          <a:stretch/>
        </p:blipFill>
        <p:spPr bwMode="auto">
          <a:xfrm>
            <a:off x="5965237" y="1230928"/>
            <a:ext cx="2929751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amicor_anti_allergy-pi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19521" r="4282" b="21263"/>
          <a:stretch>
            <a:fillRect/>
          </a:stretch>
        </p:blipFill>
        <p:spPr bwMode="auto">
          <a:xfrm>
            <a:off x="5873182" y="3948664"/>
            <a:ext cx="3021806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Insect repellent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79" y="1197780"/>
            <a:ext cx="1602571" cy="160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561112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b="18484"/>
          <a:stretch>
            <a:fillRect/>
          </a:stretch>
        </p:blipFill>
        <p:spPr>
          <a:xfrm>
            <a:off x="3078041" y="2982537"/>
            <a:ext cx="2627895" cy="17589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4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65126"/>
            <a:ext cx="8515350" cy="76028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Lesson 10 Homework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Revise for examination next week to check your understanding of the Textiles module.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Think back over the last 10 lessons. Produce an A4 page full of notes that could help you revise all of the content learned so far…. </a:t>
            </a:r>
          </a:p>
          <a:p>
            <a:pPr marL="0" indent="0">
              <a:buNone/>
            </a:pPr>
            <a:r>
              <a:rPr lang="en-GB" dirty="0"/>
              <a:t>Things like types of fabric, properties of fabric, blended fibres, how fabrics are constructed….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183" y="5576798"/>
            <a:ext cx="8757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Teacher note. The following SAM Learning task could be set to help students to see what they know/don’t know with the </a:t>
            </a:r>
            <a:r>
              <a:rPr lang="en-GB" i="1" dirty="0" err="1">
                <a:solidFill>
                  <a:srgbClr val="0070C0"/>
                </a:solidFill>
              </a:rPr>
              <a:t>module.https</a:t>
            </a:r>
            <a:r>
              <a:rPr lang="en-GB" i="1" dirty="0">
                <a:solidFill>
                  <a:srgbClr val="0070C0"/>
                </a:solidFill>
              </a:rPr>
              <a:t>://platform.samlearning.com/content/activities#folder:-39189274/exercise:5000192355</a:t>
            </a:r>
          </a:p>
        </p:txBody>
      </p:sp>
    </p:spTree>
    <p:extLst>
      <p:ext uri="{BB962C8B-B14F-4D97-AF65-F5344CB8AC3E}">
        <p14:creationId xmlns:p14="http://schemas.microsoft.com/office/powerpoint/2010/main" val="9297793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08" y="1211989"/>
            <a:ext cx="7886700" cy="4441031"/>
          </a:xfrm>
        </p:spPr>
        <p:txBody>
          <a:bodyPr>
            <a:normAutofit fontScale="90000"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11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000" dirty="0"/>
              <a:t>-</a:t>
            </a:r>
            <a:r>
              <a:rPr lang="en-GB" sz="2700" b="1" dirty="0"/>
              <a:t>To show your understanding of the knowledge learnt within the textiles module.</a:t>
            </a:r>
            <a:br>
              <a:rPr lang="en-GB" sz="2700" b="1" dirty="0"/>
            </a:br>
            <a:br>
              <a:rPr lang="en-GB" sz="2700" b="1" dirty="0"/>
            </a:br>
            <a:r>
              <a:rPr lang="en-GB" sz="2700" b="1" dirty="0"/>
              <a:t>-To be able to recall information in an examination context.</a:t>
            </a:r>
            <a:br>
              <a:rPr lang="en-GB" sz="2700" b="1" dirty="0"/>
            </a:br>
            <a:br>
              <a:rPr lang="en-GB" sz="2700" b="1" dirty="0"/>
            </a:br>
            <a:r>
              <a:rPr lang="en-GB" sz="2700" b="1" dirty="0"/>
              <a:t>-To be able to answer examination questions confidently.</a:t>
            </a:r>
            <a:br>
              <a:rPr lang="en-GB" b="1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765057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4536504"/>
          </a:xfrm>
        </p:spPr>
        <p:txBody>
          <a:bodyPr>
            <a:noAutofit/>
          </a:bodyPr>
          <a:lstStyle/>
          <a:p>
            <a:pPr algn="l"/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You are making a pair of curtains. Each will measure 150x150cm. You will need a seam of 2cm all round. By area, how much fabric will you use overall?</a:t>
            </a:r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endParaRPr lang="en-GB" sz="120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 fabric is sold in a width of 160cm. How much will you need to cut off to give you a 2cm seam top and bottom? 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endParaRPr lang="en-GB" sz="120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en-GB" sz="2400">
                <a:solidFill>
                  <a:srgbClr val="008000"/>
                </a:solidFill>
                <a:latin typeface="Comic Sans MS" pitchFamily="66" charset="0"/>
              </a:rPr>
              <a:t>The fabric is only sold in metres. How many metres will you need to ask for (don’t forget your side seams)?</a:t>
            </a:r>
            <a:endParaRPr lang="en-GB" sz="2400" dirty="0">
              <a:solidFill>
                <a:srgbClr val="008000"/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>
                <a:solidFill>
                  <a:srgbClr val="660066"/>
                </a:solidFill>
                <a:latin typeface="Comic Sans MS" pitchFamily="66" charset="0"/>
              </a:rPr>
              <a:t>You have a lot of fabric left over and decide to make cushion covers too (2 sides). The covers will measure 30x30cm and have a 2cm seam all around. How many cushions will you be able to make?</a:t>
            </a:r>
            <a:endParaRPr lang="en-GB" sz="2400" dirty="0">
              <a:solidFill>
                <a:srgbClr val="660066"/>
              </a:solidFill>
              <a:latin typeface="Comic Sans MS" pitchFamily="66" charset="0"/>
            </a:endParaRPr>
          </a:p>
          <a:p>
            <a:pPr algn="l"/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-387423"/>
            <a:ext cx="8208912" cy="1152128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Numeracy thinking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5" y="1856616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47,432 cm sq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1616" y="3058940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6cm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5707" y="421106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6643" y="58699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Starter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Using your A4 page of revision from your homework. Spend 10 minutes reading through your page.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will not be able to see this when completing the end of module test!</a:t>
            </a:r>
          </a:p>
        </p:txBody>
      </p:sp>
    </p:spTree>
    <p:extLst>
      <p:ext uri="{BB962C8B-B14F-4D97-AF65-F5344CB8AC3E}">
        <p14:creationId xmlns:p14="http://schemas.microsoft.com/office/powerpoint/2010/main" val="3428615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What fabric properties can you think of?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3082739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Strong</a:t>
            </a:r>
          </a:p>
          <a:p>
            <a:r>
              <a:rPr lang="en-GB" dirty="0"/>
              <a:t>Elastic</a:t>
            </a:r>
          </a:p>
          <a:p>
            <a:r>
              <a:rPr lang="en-GB" dirty="0"/>
              <a:t>Waterproof</a:t>
            </a:r>
          </a:p>
          <a:p>
            <a:r>
              <a:rPr lang="en-GB" dirty="0"/>
              <a:t>Insulating</a:t>
            </a:r>
          </a:p>
          <a:p>
            <a:r>
              <a:rPr lang="en-GB" dirty="0"/>
              <a:t>Crease resistant</a:t>
            </a:r>
          </a:p>
          <a:p>
            <a:r>
              <a:rPr lang="en-GB" dirty="0"/>
              <a:t>Hardwearing </a:t>
            </a:r>
          </a:p>
          <a:p>
            <a:r>
              <a:rPr lang="en-GB" dirty="0"/>
              <a:t>Fire retardant</a:t>
            </a:r>
          </a:p>
          <a:p>
            <a:r>
              <a:rPr lang="en-GB" dirty="0"/>
              <a:t>Stain resistant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66782" y="2125266"/>
            <a:ext cx="3082739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Absorbent</a:t>
            </a:r>
          </a:p>
          <a:p>
            <a:r>
              <a:rPr lang="en-GB" sz="2100" dirty="0"/>
              <a:t>Colour fast</a:t>
            </a:r>
          </a:p>
          <a:p>
            <a:r>
              <a:rPr lang="en-GB" sz="2100" dirty="0"/>
              <a:t>Itchy</a:t>
            </a:r>
          </a:p>
          <a:p>
            <a:r>
              <a:rPr lang="en-GB" sz="2100" dirty="0"/>
              <a:t>Coarse</a:t>
            </a:r>
          </a:p>
          <a:p>
            <a:r>
              <a:rPr lang="en-GB" sz="2100" dirty="0"/>
              <a:t>Silky</a:t>
            </a:r>
          </a:p>
          <a:p>
            <a:r>
              <a:rPr lang="en-GB" sz="2100" dirty="0"/>
              <a:t>Smooth</a:t>
            </a:r>
          </a:p>
          <a:p>
            <a:r>
              <a:rPr lang="en-GB" sz="2100" dirty="0"/>
              <a:t>Cool to wear</a:t>
            </a:r>
          </a:p>
          <a:p>
            <a:r>
              <a:rPr lang="en-GB" sz="2100" dirty="0"/>
              <a:t>Washable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4" y="4732513"/>
            <a:ext cx="1190147" cy="174475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5045967" y="1933646"/>
            <a:ext cx="3307977" cy="2322349"/>
          </a:xfrm>
          <a:prstGeom prst="cloudCallout">
            <a:avLst>
              <a:gd name="adj1" fmla="val 35569"/>
              <a:gd name="adj2" fmla="val 78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/>
              <a:t>What different ways can you think about how you could test these properties?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8942" y="5924550"/>
            <a:ext cx="4082602" cy="7155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50" dirty="0"/>
              <a:t>Objectives:</a:t>
            </a:r>
            <a:br>
              <a:rPr lang="en-GB" sz="1350" dirty="0"/>
            </a:br>
            <a:r>
              <a:rPr lang="en-GB" sz="1350" dirty="0"/>
              <a:t>-Know a variety of different Textile materials.</a:t>
            </a:r>
            <a:br>
              <a:rPr lang="en-GB" sz="1350" dirty="0"/>
            </a:br>
            <a:r>
              <a:rPr lang="en-GB" sz="1350" dirty="0"/>
              <a:t>-Understand where fabrics comes from.</a:t>
            </a:r>
          </a:p>
        </p:txBody>
      </p:sp>
    </p:spTree>
    <p:extLst>
      <p:ext uri="{BB962C8B-B14F-4D97-AF65-F5344CB8AC3E}">
        <p14:creationId xmlns:p14="http://schemas.microsoft.com/office/powerpoint/2010/main" val="33086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61" y="1"/>
            <a:ext cx="7316137" cy="1034322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Examination </a:t>
            </a:r>
            <a:br>
              <a:rPr lang="en-GB" b="1" dirty="0">
                <a:solidFill>
                  <a:srgbClr val="0070C0"/>
                </a:solidFill>
              </a:rPr>
            </a:b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143" t="22183" r="31912" b="6096"/>
          <a:stretch/>
        </p:blipFill>
        <p:spPr>
          <a:xfrm>
            <a:off x="2323477" y="1034323"/>
            <a:ext cx="4676931" cy="524655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03873" y="5953595"/>
            <a:ext cx="7316137" cy="103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70C0"/>
                </a:solidFill>
              </a:rPr>
              <a:t>35 mins in examination conditions.</a:t>
            </a:r>
          </a:p>
        </p:txBody>
      </p:sp>
    </p:spTree>
    <p:extLst>
      <p:ext uri="{BB962C8B-B14F-4D97-AF65-F5344CB8AC3E}">
        <p14:creationId xmlns:p14="http://schemas.microsoft.com/office/powerpoint/2010/main" val="27464617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08" y="143407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Lesson 12 could be used before you mark the papers or as an extension task afterwards.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380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59719"/>
            <a:ext cx="7886700" cy="4441031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rgbClr val="0070C0"/>
                </a:solidFill>
              </a:rPr>
              <a:t>Lesson 12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Learning Objectives: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000" b="1" dirty="0"/>
              <a:t>-</a:t>
            </a:r>
            <a:r>
              <a:rPr lang="en-GB" sz="2700" dirty="0"/>
              <a:t>To have an understanding of what applique is.</a:t>
            </a:r>
            <a:br>
              <a:rPr lang="en-GB" dirty="0"/>
            </a:br>
            <a:br>
              <a:rPr lang="en-GB" sz="3600" b="1" dirty="0"/>
            </a:b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980166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4125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Appliqué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8"/>
            <a:ext cx="7886700" cy="36456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Appliqué means ‘to apply’ in French.</a:t>
            </a:r>
          </a:p>
          <a:p>
            <a:pPr marL="0" indent="0">
              <a:buNone/>
            </a:pPr>
            <a:r>
              <a:rPr lang="en-GB" sz="2400" dirty="0"/>
              <a:t>It is the technique of sewing one piece of fabric onto another piece of fabric.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It can be hand or machine sewn.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5" y="3408300"/>
            <a:ext cx="2436450" cy="1827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6" y="3408301"/>
            <a:ext cx="2632472" cy="1754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5" y="3408300"/>
            <a:ext cx="2439590" cy="182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6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Practical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962" y="2296716"/>
            <a:ext cx="3100388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Produce a sample of appliqué.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Keep it simple because complicated or very small shapes are hard to sew around on the machine and the quality will suffer.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3542398"/>
            <a:ext cx="2314575" cy="2356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1"/>
          <a:stretch/>
        </p:blipFill>
        <p:spPr>
          <a:xfrm>
            <a:off x="485775" y="1914811"/>
            <a:ext cx="3600450" cy="21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008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50876"/>
            <a:ext cx="78867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Lesson 13 </a:t>
            </a:r>
          </a:p>
        </p:txBody>
      </p:sp>
    </p:spTree>
    <p:extLst>
      <p:ext uri="{BB962C8B-B14F-4D97-AF65-F5344CB8AC3E}">
        <p14:creationId xmlns:p14="http://schemas.microsoft.com/office/powerpoint/2010/main" val="7707012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End of Module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Your teacher will hand back your exam paper and go through the answers.</a:t>
            </a:r>
          </a:p>
          <a:p>
            <a:pPr marL="0" indent="0">
              <a:buNone/>
            </a:pPr>
            <a:r>
              <a:rPr lang="en-GB" dirty="0"/>
              <a:t>Use purple pen to make any amendments.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5661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4536504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You need </a:t>
            </a:r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to buy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a sheet </a:t>
            </a:r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of fabric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to cut </a:t>
            </a:r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2 halves of a chair cover from.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Each will </a:t>
            </a:r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be 600x500mm size (including the seam allowanges).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What </a:t>
            </a:r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overall size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will you need to order? WITH NO WASTE!</a:t>
            </a: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You have a length </a:t>
            </a: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of ribbon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to </a:t>
            </a: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make chair bows, measuring 45m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and you need to </a:t>
            </a: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cut each to 1500mm. How many bows will you be able to make?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en-GB" sz="2400">
                <a:solidFill>
                  <a:srgbClr val="008000"/>
                </a:solidFill>
                <a:latin typeface="Comic Sans MS" pitchFamily="66" charset="0"/>
              </a:rPr>
              <a:t>The sides of each bow will need to be perfectly </a:t>
            </a:r>
          </a:p>
          <a:p>
            <a:pPr algn="l"/>
            <a:r>
              <a:rPr lang="en-GB" sz="2400">
                <a:solidFill>
                  <a:srgbClr val="008000"/>
                </a:solidFill>
                <a:latin typeface="Comic Sans MS" pitchFamily="66" charset="0"/>
              </a:rPr>
              <a:t>symmetrical, so it must be folded in half to start. </a:t>
            </a:r>
          </a:p>
          <a:p>
            <a:pPr algn="l"/>
            <a:r>
              <a:rPr lang="en-GB" sz="2400">
                <a:solidFill>
                  <a:srgbClr val="008000"/>
                </a:solidFill>
                <a:latin typeface="Comic Sans MS" pitchFamily="66" charset="0"/>
              </a:rPr>
              <a:t>Where will the middle measurement be?</a:t>
            </a:r>
            <a:endParaRPr lang="en-GB" sz="2400" dirty="0">
              <a:solidFill>
                <a:srgbClr val="008000"/>
              </a:solidFill>
              <a:latin typeface="Comic Sans MS" pitchFamily="66" charset="0"/>
            </a:endParaRPr>
          </a:p>
          <a:p>
            <a:pPr algn="l"/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GB" sz="2400">
                <a:solidFill>
                  <a:srgbClr val="660066"/>
                </a:solidFill>
                <a:latin typeface="Comic Sans MS" pitchFamily="66" charset="0"/>
              </a:rPr>
              <a:t>The chairs measure 30cm across, once you have tied the ribbon around the chair, how much is left to tie into a bow?</a:t>
            </a:r>
            <a:endParaRPr lang="en-GB" sz="2400" dirty="0">
              <a:solidFill>
                <a:srgbClr val="660066"/>
              </a:solidFill>
              <a:latin typeface="Comic Sans MS" pitchFamily="66" charset="0"/>
            </a:endParaRPr>
          </a:p>
          <a:p>
            <a:pPr algn="l"/>
            <a:endParaRPr lang="en-GB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-387423"/>
            <a:ext cx="8208912" cy="980108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Numeracy thinking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5" y="1856616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1200x1000mm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1221" y="331730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30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4312" y="4950008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750mm/ 75cm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4312" y="6321104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prstClr val="black"/>
                </a:solidFill>
                <a:latin typeface="Comic Sans MS" panose="030F0702030302020204" pitchFamily="66" charset="0"/>
              </a:rPr>
              <a:t>900mm / 90cm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3257817"/>
            <a:ext cx="1527923" cy="15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8006"/>
            <a:ext cx="7886700" cy="10773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Homework- </a:t>
            </a:r>
            <a:r>
              <a:rPr lang="en-GB" u="sng" dirty="0">
                <a:hlinkClick r:id="rId2"/>
              </a:rPr>
              <a:t>Fibres and Fabrics</a:t>
            </a:r>
            <a:br>
              <a:rPr lang="en-GB" dirty="0"/>
            </a:b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502" t="14217" r="21593" b="14833"/>
          <a:stretch/>
        </p:blipFill>
        <p:spPr>
          <a:xfrm>
            <a:off x="804929" y="1223493"/>
            <a:ext cx="7534142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6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62546-134f-435b-a3d8-01776a5e047b">
      <Terms xmlns="http://schemas.microsoft.com/office/infopath/2007/PartnerControls"/>
    </lcf76f155ced4ddcb4097134ff3c332f>
    <TaxCatchAll xmlns="3c6552ff-e203-492b-9a4a-86c2b1ce869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147561AB51DF428788596ACB76AD16" ma:contentTypeVersion="" ma:contentTypeDescription="Create a new document." ma:contentTypeScope="" ma:versionID="fd2bf89815a3d08e1333e865a571437c">
  <xsd:schema xmlns:xsd="http://www.w3.org/2001/XMLSchema" xmlns:xs="http://www.w3.org/2001/XMLSchema" xmlns:p="http://schemas.microsoft.com/office/2006/metadata/properties" xmlns:ns2="82762546-134f-435b-a3d8-01776a5e047b" xmlns:ns3="67fdbd2b-1973-427c-bffa-6d718ee9b636" xmlns:ns4="3c6552ff-e203-492b-9a4a-86c2b1ce869f" targetNamespace="http://schemas.microsoft.com/office/2006/metadata/properties" ma:root="true" ma:fieldsID="00672294dec573198491a2eeb19b4524" ns2:_="" ns3:_="" ns4:_="">
    <xsd:import namespace="82762546-134f-435b-a3d8-01776a5e047b"/>
    <xsd:import namespace="67fdbd2b-1973-427c-bffa-6d718ee9b636"/>
    <xsd:import namespace="3c6552ff-e203-492b-9a4a-86c2b1ce8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62546-134f-435b-a3d8-01776a5e0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dbd2b-1973-427c-bffa-6d718ee9b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552ff-e203-492b-9a4a-86c2b1ce869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9F64BCF-503F-4F2E-86A0-989497ECA44D}" ma:internalName="TaxCatchAll" ma:showField="CatchAllData" ma:web="{67fdbd2b-1973-427c-bffa-6d718ee9b636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84FAF-7EC9-44FB-AD0E-B0D0500E83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9F20D1-5C2C-4E84-A5BF-C76E87CBB995}">
  <ds:schemaRefs>
    <ds:schemaRef ds:uri="http://purl.org/dc/terms/"/>
    <ds:schemaRef ds:uri="228ce75d-98ab-402c-bb09-8b6ed9e51014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72003e7f-a810-49d1-af16-57a16bcd5067"/>
  </ds:schemaRefs>
</ds:datastoreItem>
</file>

<file path=customXml/itemProps3.xml><?xml version="1.0" encoding="utf-8"?>
<ds:datastoreItem xmlns:ds="http://schemas.openxmlformats.org/officeDocument/2006/customXml" ds:itemID="{41D9B6E8-B58B-4D83-9F29-217AA936DC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19952</TotalTime>
  <Words>5240</Words>
  <Application>Microsoft Office PowerPoint</Application>
  <PresentationFormat>On-screen Show (4:3)</PresentationFormat>
  <Paragraphs>718</Paragraphs>
  <Slides>98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Apple Boy BTN</vt:lpstr>
      <vt:lpstr>Aptos</vt:lpstr>
      <vt:lpstr>Arial</vt:lpstr>
      <vt:lpstr>Calibri</vt:lpstr>
      <vt:lpstr>Calibri Light</vt:lpstr>
      <vt:lpstr>Comic Sans MS</vt:lpstr>
      <vt:lpstr>Dreaming Outloud Pro</vt:lpstr>
      <vt:lpstr>Office Theme</vt:lpstr>
      <vt:lpstr>Fabrics</vt:lpstr>
      <vt:lpstr>PowerPoint Presentation</vt:lpstr>
      <vt:lpstr>Lesson Intention  - Learn about a variety of different Textile materials and their properties.  - Be able to give examples of appropriate fabrics for specific products  - Understand where different fabrics come from.    </vt:lpstr>
      <vt:lpstr>Lesson 1    Learning Objectives:  -Know a variety of different Textile materials.  -Understand where fabric comes from.  </vt:lpstr>
      <vt:lpstr>How many fabrics can you think of?</vt:lpstr>
      <vt:lpstr>                  Natural Fibres</vt:lpstr>
      <vt:lpstr>Synthetic Fibres</vt:lpstr>
      <vt:lpstr>PowerPoint Presentation</vt:lpstr>
      <vt:lpstr>What fabric properties can you think of?</vt:lpstr>
      <vt:lpstr>For your exam you need to know the properties and  end-uses of 4 fabrics.   Make notes in the grid.</vt:lpstr>
      <vt:lpstr>Cotton (plant based fibre)</vt:lpstr>
      <vt:lpstr>Wool (animal based fibre)</vt:lpstr>
      <vt:lpstr>Polyester (synthetic fibre)</vt:lpstr>
      <vt:lpstr>Acrylic (synthetic fibre)</vt:lpstr>
      <vt:lpstr>PowerPoint Presentation</vt:lpstr>
      <vt:lpstr>PowerPoint Presentation</vt:lpstr>
      <vt:lpstr>Questions</vt:lpstr>
      <vt:lpstr>PowerPoint Presentation</vt:lpstr>
      <vt:lpstr>Lesson Intention  - Understand the process of turning fibres into fabrics.   - Know the three main methods of constructing fabrics.   - Understand the process of constructing a piece of woven fabric.  -To be able to identify a woven fabric.   - Create a sample of woven fabric     </vt:lpstr>
      <vt:lpstr>What do all these animals have in common?</vt:lpstr>
      <vt:lpstr>Fibres are either short (staple) or long (filament):</vt:lpstr>
      <vt:lpstr>How are fibres turned into fabric?</vt:lpstr>
      <vt:lpstr>PowerPoint Presentation</vt:lpstr>
      <vt:lpstr>PowerPoint Presentation</vt:lpstr>
      <vt:lpstr>Woven fabrics are made up of 2 sets of yarns- some vertical and some horizontal.    These can be the same yarn or different to create different patterns.  </vt:lpstr>
      <vt:lpstr>These vertical and horizontal yarns have different names:</vt:lpstr>
      <vt:lpstr>These are the 2 main woven fabrics you need to know:</vt:lpstr>
      <vt:lpstr>Plain Weave</vt:lpstr>
      <vt:lpstr>Twill Weave</vt:lpstr>
      <vt:lpstr>Task:  Using the equipment provided, create a sample of woven fabric.</vt:lpstr>
      <vt:lpstr>Stick your sample neatly into your book (the correct way up!) and label the warp, weft and selvedge.</vt:lpstr>
      <vt:lpstr>PowerPoint Presentation</vt:lpstr>
      <vt:lpstr>There are several different types of weave.  These are all made up of warp and weft yarns but they go ‘over and under’ in different patterns.  You have just created a PLAIN WEAVE.</vt:lpstr>
      <vt:lpstr>Industrial Weaving Looms</vt:lpstr>
      <vt:lpstr>PowerPoint Presentation</vt:lpstr>
      <vt:lpstr>PowerPoint Presentation</vt:lpstr>
      <vt:lpstr>Lesson 4   Learning Objectives:  -Understand the process of constructing a piece of knitted fabric.  -To be able to identify a knitted fabric.   </vt:lpstr>
      <vt:lpstr>Numeracy thinking questions</vt:lpstr>
      <vt:lpstr>PowerPoint Presentation</vt:lpstr>
      <vt:lpstr>PowerPoint Presentation</vt:lpstr>
      <vt:lpstr>Knitted Fabrics</vt:lpstr>
      <vt:lpstr>Weft Knitting</vt:lpstr>
      <vt:lpstr>Warp Knitting</vt:lpstr>
      <vt:lpstr>Practical Task</vt:lpstr>
      <vt:lpstr>Industrial Knitting Machine</vt:lpstr>
      <vt:lpstr>Create a piece of woven ‘material’ by using found objects. E.g. magazines, fabric, paper, twigs, straws. Anything you can find!</vt:lpstr>
      <vt:lpstr>PowerPoint Presentation</vt:lpstr>
      <vt:lpstr>Lesson Intention  - Be able to identify a non-woven/bonded fabric   - Understand the process of constructing a piece of non-woven fabric.  - Be able to give examples of products that are made from non-woven fabrics.     </vt:lpstr>
      <vt:lpstr>PowerPoint Presentation</vt:lpstr>
      <vt:lpstr>Bonding</vt:lpstr>
      <vt:lpstr>Industrial Non-woven Fabric</vt:lpstr>
      <vt:lpstr>PowerPoint Presentation</vt:lpstr>
      <vt:lpstr>Lesson 6  Learning Objectives:  -Have an understanding of a range of printing and dyeing techniques and the advantages and disadvantages of each.   </vt:lpstr>
      <vt:lpstr>PowerPoint Presentation</vt:lpstr>
      <vt:lpstr>PowerPoint Presentation</vt:lpstr>
      <vt:lpstr>PowerPoint Presentation</vt:lpstr>
      <vt:lpstr>Block Printing</vt:lpstr>
      <vt:lpstr>Practical Task- Part 1</vt:lpstr>
      <vt:lpstr>Lesson 7  Learning Objectives:  Have an understanding of a range of printing and dyeing techniques and the advantages and disadvantages of each.   </vt:lpstr>
      <vt:lpstr>Practical Task- Part 2</vt:lpstr>
      <vt:lpstr>PowerPoint Presentation</vt:lpstr>
      <vt:lpstr>Introducing Stencils</vt:lpstr>
      <vt:lpstr>Lesson 8   Learning Objectives:  -Have an understanding of a range of printing and dyeing techniques and the advantages and disadvantages of each.   </vt:lpstr>
      <vt:lpstr>Extension Task: Look at the clothes in front of you.</vt:lpstr>
      <vt:lpstr>What Am I?</vt:lpstr>
      <vt:lpstr>Screen Printing</vt:lpstr>
      <vt:lpstr>Practical Task</vt:lpstr>
      <vt:lpstr>Commercial Screen Printing</vt:lpstr>
      <vt:lpstr>PowerPoint Presentation</vt:lpstr>
      <vt:lpstr>Homework</vt:lpstr>
      <vt:lpstr>Lesson 9   Learning Objectives:  -Have an understanding of a range of printing and dyeing techniques and the advantages and disadvantages of each.   </vt:lpstr>
      <vt:lpstr>Resist Dyeing</vt:lpstr>
      <vt:lpstr>Practical Task</vt:lpstr>
      <vt:lpstr>PowerPoint Presentation</vt:lpstr>
      <vt:lpstr>Lesson 10  Learning Objectives:  Have an increased understanding of different textiles available including technical textiles. </vt:lpstr>
      <vt:lpstr>Technical Textiles</vt:lpstr>
      <vt:lpstr>Argo Textiles</vt:lpstr>
      <vt:lpstr>Construction Textiles</vt:lpstr>
      <vt:lpstr>Geo-Textiles</vt:lpstr>
      <vt:lpstr>Domestic Textiles</vt:lpstr>
      <vt:lpstr>Environmentally Friendly Textiles</vt:lpstr>
      <vt:lpstr>Protective Textiles</vt:lpstr>
      <vt:lpstr>Sports Textiles</vt:lpstr>
      <vt:lpstr>Finishes</vt:lpstr>
      <vt:lpstr>Micro-encapsulation</vt:lpstr>
      <vt:lpstr>Lesson 10 Homework Task</vt:lpstr>
      <vt:lpstr>Lesson 11  Learning Objectives:  -To show your understanding of the knowledge learnt within the textiles module.  -To be able to recall information in an examination context.  -To be able to answer examination questions confidently.  </vt:lpstr>
      <vt:lpstr>Numeracy thinking questions</vt:lpstr>
      <vt:lpstr>Starter</vt:lpstr>
      <vt:lpstr> Examination  </vt:lpstr>
      <vt:lpstr>Lesson 12 could be used before you mark the papers or as an extension task afterwards. </vt:lpstr>
      <vt:lpstr>Lesson 12  Learning Objectives:  -To have an understanding of what applique is.  </vt:lpstr>
      <vt:lpstr>Appliqué</vt:lpstr>
      <vt:lpstr>Practical Task</vt:lpstr>
      <vt:lpstr>Lesson 13 </vt:lpstr>
      <vt:lpstr>End of Module Feedback</vt:lpstr>
      <vt:lpstr>Numeracy thinking questions</vt:lpstr>
      <vt:lpstr>Homework- Fibres and Fabrics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all these animals have in common?</dc:title>
  <dc:creator>Sophie Strickson</dc:creator>
  <cp:lastModifiedBy>Bird, Rhiannon</cp:lastModifiedBy>
  <cp:revision>569</cp:revision>
  <dcterms:created xsi:type="dcterms:W3CDTF">2015-09-16T08:56:52Z</dcterms:created>
  <dcterms:modified xsi:type="dcterms:W3CDTF">2025-02-27T11:01:33Z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0x01010002147561AB51DF428788596ACB76AD16</vt:lpwstr>
  </property>
</Properties>
</file>