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46"/>
  </p:notesMasterIdLst>
  <p:sldIdLst>
    <p:sldId id="268" r:id="rId6"/>
    <p:sldId id="297" r:id="rId7"/>
    <p:sldId id="292" r:id="rId8"/>
    <p:sldId id="283" r:id="rId9"/>
    <p:sldId id="290" r:id="rId10"/>
    <p:sldId id="271" r:id="rId11"/>
    <p:sldId id="272" r:id="rId12"/>
    <p:sldId id="273" r:id="rId13"/>
    <p:sldId id="274" r:id="rId14"/>
    <p:sldId id="275" r:id="rId15"/>
    <p:sldId id="284" r:id="rId16"/>
    <p:sldId id="295" r:id="rId17"/>
    <p:sldId id="293" r:id="rId18"/>
    <p:sldId id="256" r:id="rId19"/>
    <p:sldId id="257" r:id="rId20"/>
    <p:sldId id="258" r:id="rId21"/>
    <p:sldId id="259" r:id="rId22"/>
    <p:sldId id="260" r:id="rId23"/>
    <p:sldId id="261" r:id="rId24"/>
    <p:sldId id="262" r:id="rId25"/>
    <p:sldId id="263" r:id="rId26"/>
    <p:sldId id="264" r:id="rId27"/>
    <p:sldId id="265" r:id="rId28"/>
    <p:sldId id="266" r:id="rId29"/>
    <p:sldId id="291" r:id="rId30"/>
    <p:sldId id="276" r:id="rId31"/>
    <p:sldId id="277" r:id="rId32"/>
    <p:sldId id="278" r:id="rId33"/>
    <p:sldId id="279" r:id="rId34"/>
    <p:sldId id="280" r:id="rId35"/>
    <p:sldId id="281" r:id="rId36"/>
    <p:sldId id="282" r:id="rId37"/>
    <p:sldId id="285" r:id="rId38"/>
    <p:sldId id="286" r:id="rId39"/>
    <p:sldId id="287" r:id="rId40"/>
    <p:sldId id="288" r:id="rId41"/>
    <p:sldId id="296" r:id="rId42"/>
    <p:sldId id="298" r:id="rId43"/>
    <p:sldId id="299" r:id="rId44"/>
    <p:sldId id="289" r:id="rId45"/>
  </p:sldIdLst>
  <p:sldSz cx="6858000" cy="9144000" type="screen4x3"/>
  <p:notesSz cx="6797675" cy="99822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3432A0-F759-4DE4-B5D2-08422250D8F5}" v="4" dt="2022-03-29T09:35:31.192"/>
    <p1510:client id="{E746B876-81B5-4AB1-BB3A-3A614E52D10C}" v="13" dt="2022-03-29T09:39:16.7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727" autoAdjust="0"/>
    <p:restoredTop sz="94660"/>
  </p:normalViewPr>
  <p:slideViewPr>
    <p:cSldViewPr>
      <p:cViewPr varScale="1">
        <p:scale>
          <a:sx n="47" d="100"/>
          <a:sy n="47" d="100"/>
        </p:scale>
        <p:origin x="1740" y="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tton, Louise" userId="9bbe2307-0e73-49a7-8859-7ac00ab16ff7" providerId="ADAL" clId="{E746B876-81B5-4AB1-BB3A-3A614E52D10C}"/>
    <pc:docChg chg="undo custSel addSld delSld modSld">
      <pc:chgData name="Britton, Louise" userId="9bbe2307-0e73-49a7-8859-7ac00ab16ff7" providerId="ADAL" clId="{E746B876-81B5-4AB1-BB3A-3A614E52D10C}" dt="2022-03-29T09:39:45.404" v="37" actId="403"/>
      <pc:docMkLst>
        <pc:docMk/>
      </pc:docMkLst>
      <pc:sldChg chg="modSp mod">
        <pc:chgData name="Britton, Louise" userId="9bbe2307-0e73-49a7-8859-7ac00ab16ff7" providerId="ADAL" clId="{E746B876-81B5-4AB1-BB3A-3A614E52D10C}" dt="2022-03-29T09:39:45.404" v="37" actId="403"/>
        <pc:sldMkLst>
          <pc:docMk/>
          <pc:sldMk cId="0" sldId="296"/>
        </pc:sldMkLst>
        <pc:spChg chg="mod">
          <ac:chgData name="Britton, Louise" userId="9bbe2307-0e73-49a7-8859-7ac00ab16ff7" providerId="ADAL" clId="{E746B876-81B5-4AB1-BB3A-3A614E52D10C}" dt="2022-03-29T09:39:45.404" v="37" actId="403"/>
          <ac:spMkLst>
            <pc:docMk/>
            <pc:sldMk cId="0" sldId="296"/>
            <ac:spMk id="39938" creationId="{8D2EC8D1-B602-45B2-909D-F42C808C4CDB}"/>
          </ac:spMkLst>
        </pc:spChg>
      </pc:sldChg>
      <pc:sldChg chg="addSp delSp modSp mod">
        <pc:chgData name="Britton, Louise" userId="9bbe2307-0e73-49a7-8859-7ac00ab16ff7" providerId="ADAL" clId="{E746B876-81B5-4AB1-BB3A-3A614E52D10C}" dt="2022-03-29T09:37:08.750" v="23" actId="14100"/>
        <pc:sldMkLst>
          <pc:docMk/>
          <pc:sldMk cId="1826896336" sldId="298"/>
        </pc:sldMkLst>
        <pc:spChg chg="add del">
          <ac:chgData name="Britton, Louise" userId="9bbe2307-0e73-49a7-8859-7ac00ab16ff7" providerId="ADAL" clId="{E746B876-81B5-4AB1-BB3A-3A614E52D10C}" dt="2022-03-29T09:37:01.122" v="20" actId="478"/>
          <ac:spMkLst>
            <pc:docMk/>
            <pc:sldMk cId="1826896336" sldId="298"/>
            <ac:spMk id="2" creationId="{24AAC41F-FDFC-F1E5-3D1A-8CBD40437DD6}"/>
          </ac:spMkLst>
        </pc:spChg>
        <pc:spChg chg="add del">
          <ac:chgData name="Britton, Louise" userId="9bbe2307-0e73-49a7-8859-7ac00ab16ff7" providerId="ADAL" clId="{E746B876-81B5-4AB1-BB3A-3A614E52D10C}" dt="2022-03-29T09:37:03.888" v="21" actId="478"/>
          <ac:spMkLst>
            <pc:docMk/>
            <pc:sldMk cId="1826896336" sldId="298"/>
            <ac:spMk id="3" creationId="{76A62B55-1E60-63E5-6177-B879B01CE7E4}"/>
          </ac:spMkLst>
        </pc:spChg>
        <pc:spChg chg="mod">
          <ac:chgData name="Britton, Louise" userId="9bbe2307-0e73-49a7-8859-7ac00ab16ff7" providerId="ADAL" clId="{E746B876-81B5-4AB1-BB3A-3A614E52D10C}" dt="2022-03-29T09:37:08.750" v="23" actId="14100"/>
          <ac:spMkLst>
            <pc:docMk/>
            <pc:sldMk cId="1826896336" sldId="298"/>
            <ac:spMk id="5" creationId="{EC83BAED-FAC0-F255-9247-CFF11B218AD0}"/>
          </ac:spMkLst>
        </pc:spChg>
      </pc:sldChg>
      <pc:sldChg chg="addSp delSp new add del">
        <pc:chgData name="Britton, Louise" userId="9bbe2307-0e73-49a7-8859-7ac00ab16ff7" providerId="ADAL" clId="{E746B876-81B5-4AB1-BB3A-3A614E52D10C}" dt="2022-03-29T09:36:49.954" v="14" actId="680"/>
        <pc:sldMkLst>
          <pc:docMk/>
          <pc:sldMk cId="1119092870" sldId="299"/>
        </pc:sldMkLst>
        <pc:spChg chg="add del">
          <ac:chgData name="Britton, Louise" userId="9bbe2307-0e73-49a7-8859-7ac00ab16ff7" providerId="ADAL" clId="{E746B876-81B5-4AB1-BB3A-3A614E52D10C}" dt="2022-03-29T09:36:49.422" v="13" actId="478"/>
          <ac:spMkLst>
            <pc:docMk/>
            <pc:sldMk cId="1119092870" sldId="299"/>
            <ac:spMk id="2" creationId="{3E3CA8CF-FE5B-4174-9460-26CC14D0ABD2}"/>
          </ac:spMkLst>
        </pc:spChg>
      </pc:sldChg>
      <pc:sldChg chg="addSp delSp modSp new mod">
        <pc:chgData name="Britton, Louise" userId="9bbe2307-0e73-49a7-8859-7ac00ab16ff7" providerId="ADAL" clId="{E746B876-81B5-4AB1-BB3A-3A614E52D10C}" dt="2022-03-29T09:39:20.588" v="31" actId="14100"/>
        <pc:sldMkLst>
          <pc:docMk/>
          <pc:sldMk cId="2478417996" sldId="299"/>
        </pc:sldMkLst>
        <pc:spChg chg="del">
          <ac:chgData name="Britton, Louise" userId="9bbe2307-0e73-49a7-8859-7ac00ab16ff7" providerId="ADAL" clId="{E746B876-81B5-4AB1-BB3A-3A614E52D10C}" dt="2022-03-29T09:39:16.781" v="30" actId="478"/>
          <ac:spMkLst>
            <pc:docMk/>
            <pc:sldMk cId="2478417996" sldId="299"/>
            <ac:spMk id="2" creationId="{C5C40C9B-8437-49F9-8E6A-B1F617EED681}"/>
          </ac:spMkLst>
        </pc:spChg>
        <pc:spChg chg="add mod">
          <ac:chgData name="Britton, Louise" userId="9bbe2307-0e73-49a7-8859-7ac00ab16ff7" providerId="ADAL" clId="{E746B876-81B5-4AB1-BB3A-3A614E52D10C}" dt="2022-03-29T09:39:20.588" v="31" actId="14100"/>
          <ac:spMkLst>
            <pc:docMk/>
            <pc:sldMk cId="2478417996" sldId="299"/>
            <ac:spMk id="5" creationId="{3D559CA3-372D-4B68-9749-6B1117BEAAA7}"/>
          </ac:spMkLst>
        </pc:spChg>
      </pc:sldChg>
      <pc:sldChg chg="add del">
        <pc:chgData name="Britton, Louise" userId="9bbe2307-0e73-49a7-8859-7ac00ab16ff7" providerId="ADAL" clId="{E746B876-81B5-4AB1-BB3A-3A614E52D10C}" dt="2022-03-29T09:36:48.622" v="12"/>
        <pc:sldMkLst>
          <pc:docMk/>
          <pc:sldMk cId="2413547772" sldId="300"/>
        </pc:sldMkLst>
      </pc:sldChg>
      <pc:sldChg chg="add del">
        <pc:chgData name="Britton, Louise" userId="9bbe2307-0e73-49a7-8859-7ac00ab16ff7" providerId="ADAL" clId="{E746B876-81B5-4AB1-BB3A-3A614E52D10C}" dt="2022-03-29T09:36:41.600" v="11"/>
        <pc:sldMkLst>
          <pc:docMk/>
          <pc:sldMk cId="1185168751" sldId="301"/>
        </pc:sldMkLst>
      </pc:sldChg>
    </pc:docChg>
  </pc:docChgLst>
  <pc:docChgLst>
    <pc:chgData name="Britton, Louise" userId="S::louise.britton@laconchildeschool.co.uk::9bbe2307-0e73-49a7-8859-7ac00ab16ff7" providerId="AD" clId="Web-{3D3432A0-F759-4DE4-B5D2-08422250D8F5}"/>
    <pc:docChg chg="addSld modSld">
      <pc:chgData name="Britton, Louise" userId="S::louise.britton@laconchildeschool.co.uk::9bbe2307-0e73-49a7-8859-7ac00ab16ff7" providerId="AD" clId="Web-{3D3432A0-F759-4DE4-B5D2-08422250D8F5}" dt="2022-03-29T09:35:31.192" v="4" actId="1076"/>
      <pc:docMkLst>
        <pc:docMk/>
      </pc:docMkLst>
      <pc:sldChg chg="modSp">
        <pc:chgData name="Britton, Louise" userId="S::louise.britton@laconchildeschool.co.uk::9bbe2307-0e73-49a7-8859-7ac00ab16ff7" providerId="AD" clId="Web-{3D3432A0-F759-4DE4-B5D2-08422250D8F5}" dt="2022-03-29T09:35:18.598" v="0" actId="20577"/>
        <pc:sldMkLst>
          <pc:docMk/>
          <pc:sldMk cId="0" sldId="296"/>
        </pc:sldMkLst>
        <pc:spChg chg="mod">
          <ac:chgData name="Britton, Louise" userId="S::louise.britton@laconchildeschool.co.uk::9bbe2307-0e73-49a7-8859-7ac00ab16ff7" providerId="AD" clId="Web-{3D3432A0-F759-4DE4-B5D2-08422250D8F5}" dt="2022-03-29T09:35:18.598" v="0" actId="20577"/>
          <ac:spMkLst>
            <pc:docMk/>
            <pc:sldMk cId="0" sldId="296"/>
            <ac:spMk id="39938" creationId="{8D2EC8D1-B602-45B2-909D-F42C808C4CDB}"/>
          </ac:spMkLst>
        </pc:spChg>
      </pc:sldChg>
      <pc:sldChg chg="addSp modSp new">
        <pc:chgData name="Britton, Louise" userId="S::louise.britton@laconchildeschool.co.uk::9bbe2307-0e73-49a7-8859-7ac00ab16ff7" providerId="AD" clId="Web-{3D3432A0-F759-4DE4-B5D2-08422250D8F5}" dt="2022-03-29T09:35:31.192" v="4" actId="1076"/>
        <pc:sldMkLst>
          <pc:docMk/>
          <pc:sldMk cId="1826896336" sldId="298"/>
        </pc:sldMkLst>
        <pc:spChg chg="add mod">
          <ac:chgData name="Britton, Louise" userId="S::louise.britton@laconchildeschool.co.uk::9bbe2307-0e73-49a7-8859-7ac00ab16ff7" providerId="AD" clId="Web-{3D3432A0-F759-4DE4-B5D2-08422250D8F5}" dt="2022-03-29T09:35:31.192" v="4" actId="1076"/>
          <ac:spMkLst>
            <pc:docMk/>
            <pc:sldMk cId="1826896336" sldId="298"/>
            <ac:spMk id="5" creationId="{EC83BAED-FAC0-F255-9247-CFF11B218AD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68FB7FD9-D428-459B-A5F9-2FC078827DA6}"/>
              </a:ext>
            </a:extLst>
          </p:cNvPr>
          <p:cNvSpPr>
            <a:spLocks noGrp="1" noChangeArrowheads="1"/>
          </p:cNvSpPr>
          <p:nvPr>
            <p:ph type="hdr" sz="quarter"/>
          </p:nvPr>
        </p:nvSpPr>
        <p:spPr bwMode="auto">
          <a:xfrm>
            <a:off x="0" y="0"/>
            <a:ext cx="2946400" cy="500063"/>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ltLang="en-US"/>
          </a:p>
        </p:txBody>
      </p:sp>
      <p:sp>
        <p:nvSpPr>
          <p:cNvPr id="61443" name="Rectangle 3">
            <a:extLst>
              <a:ext uri="{FF2B5EF4-FFF2-40B4-BE49-F238E27FC236}">
                <a16:creationId xmlns:a16="http://schemas.microsoft.com/office/drawing/2014/main" id="{1C590DE0-76EF-4801-9981-EF337E337056}"/>
              </a:ext>
            </a:extLst>
          </p:cNvPr>
          <p:cNvSpPr>
            <a:spLocks noGrp="1" noChangeArrowheads="1"/>
          </p:cNvSpPr>
          <p:nvPr>
            <p:ph type="dt" idx="1"/>
          </p:nvPr>
        </p:nvSpPr>
        <p:spPr bwMode="auto">
          <a:xfrm>
            <a:off x="3849688" y="0"/>
            <a:ext cx="2946400" cy="500063"/>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82511478-D4FF-43DF-A03F-3995918D69A5}" type="datetimeFigureOut">
              <a:rPr lang="en-GB" altLang="en-US"/>
              <a:pPr>
                <a:defRPr/>
              </a:pPr>
              <a:t>29/03/2022</a:t>
            </a:fld>
            <a:endParaRPr lang="en-GB" altLang="en-US"/>
          </a:p>
        </p:txBody>
      </p:sp>
      <p:sp>
        <p:nvSpPr>
          <p:cNvPr id="2052" name="Rectangle 4">
            <a:extLst>
              <a:ext uri="{FF2B5EF4-FFF2-40B4-BE49-F238E27FC236}">
                <a16:creationId xmlns:a16="http://schemas.microsoft.com/office/drawing/2014/main" id="{66703577-936C-4C27-A79E-C77A04CF99DB}"/>
              </a:ext>
            </a:extLst>
          </p:cNvPr>
          <p:cNvSpPr>
            <a:spLocks noGrp="1" noRot="1" noChangeAspect="1" noChangeArrowheads="1" noTextEdit="1"/>
          </p:cNvSpPr>
          <p:nvPr>
            <p:ph type="sldImg" idx="2"/>
          </p:nvPr>
        </p:nvSpPr>
        <p:spPr bwMode="auto">
          <a:xfrm>
            <a:off x="1995488" y="749300"/>
            <a:ext cx="2806700" cy="37433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5">
            <a:extLst>
              <a:ext uri="{FF2B5EF4-FFF2-40B4-BE49-F238E27FC236}">
                <a16:creationId xmlns:a16="http://schemas.microsoft.com/office/drawing/2014/main" id="{2E7108B3-4689-4FA2-8514-2B222CCD15FB}"/>
              </a:ext>
            </a:extLst>
          </p:cNvPr>
          <p:cNvSpPr>
            <a:spLocks noGrp="1" noChangeArrowheads="1"/>
          </p:cNvSpPr>
          <p:nvPr>
            <p:ph type="body" sz="quarter" idx="3"/>
          </p:nvPr>
        </p:nvSpPr>
        <p:spPr bwMode="auto">
          <a:xfrm>
            <a:off x="679450" y="4741863"/>
            <a:ext cx="5438775" cy="4491037"/>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1446" name="Rectangle 6">
            <a:extLst>
              <a:ext uri="{FF2B5EF4-FFF2-40B4-BE49-F238E27FC236}">
                <a16:creationId xmlns:a16="http://schemas.microsoft.com/office/drawing/2014/main" id="{8F3006E1-29AF-4D1C-B0C6-214C99477EFF}"/>
              </a:ext>
            </a:extLst>
          </p:cNvPr>
          <p:cNvSpPr>
            <a:spLocks noGrp="1" noChangeArrowheads="1"/>
          </p:cNvSpPr>
          <p:nvPr>
            <p:ph type="ftr" sz="quarter" idx="4"/>
          </p:nvPr>
        </p:nvSpPr>
        <p:spPr bwMode="auto">
          <a:xfrm>
            <a:off x="0" y="9480550"/>
            <a:ext cx="2946400" cy="500063"/>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ltLang="en-US"/>
          </a:p>
        </p:txBody>
      </p:sp>
      <p:sp>
        <p:nvSpPr>
          <p:cNvPr id="61447" name="Rectangle 7">
            <a:extLst>
              <a:ext uri="{FF2B5EF4-FFF2-40B4-BE49-F238E27FC236}">
                <a16:creationId xmlns:a16="http://schemas.microsoft.com/office/drawing/2014/main" id="{3B351F36-74E4-499A-8DDD-8DAAA94CA084}"/>
              </a:ext>
            </a:extLst>
          </p:cNvPr>
          <p:cNvSpPr>
            <a:spLocks noGrp="1" noChangeArrowheads="1"/>
          </p:cNvSpPr>
          <p:nvPr>
            <p:ph type="sldNum" sz="quarter" idx="5"/>
          </p:nvPr>
        </p:nvSpPr>
        <p:spPr bwMode="auto">
          <a:xfrm>
            <a:off x="3849688" y="9480550"/>
            <a:ext cx="2946400" cy="500063"/>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fld id="{58FFC79E-9B7B-49D1-9E08-4748EBC0D5E9}"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7013"/>
            <a:ext cx="5143500" cy="3182937"/>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857250" y="4802188"/>
            <a:ext cx="5143500"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4">
            <a:extLst>
              <a:ext uri="{FF2B5EF4-FFF2-40B4-BE49-F238E27FC236}">
                <a16:creationId xmlns:a16="http://schemas.microsoft.com/office/drawing/2014/main" id="{D6A42A3F-6E52-4771-B2B8-843BDC3F8ECB}"/>
              </a:ext>
            </a:extLst>
          </p:cNvPr>
          <p:cNvSpPr>
            <a:spLocks noGrp="1" noChangeArrowheads="1"/>
          </p:cNvSpPr>
          <p:nvPr>
            <p:ph type="dt" sz="half" idx="10"/>
          </p:nvPr>
        </p:nvSpPr>
        <p:spPr>
          <a:ln/>
        </p:spPr>
        <p:txBody>
          <a:bodyPr/>
          <a:lstStyle>
            <a:lvl1pPr>
              <a:defRPr/>
            </a:lvl1pPr>
          </a:lstStyle>
          <a:p>
            <a:pPr>
              <a:defRPr/>
            </a:pPr>
            <a:fld id="{82EAA3B5-00AB-49FE-A1D6-A098FBAED9BC}" type="datetime1">
              <a:rPr lang="en-US" altLang="en-US"/>
              <a:pPr>
                <a:defRPr/>
              </a:pPr>
              <a:t>3/29/2022</a:t>
            </a:fld>
            <a:endParaRPr lang="en-GB" altLang="en-US"/>
          </a:p>
        </p:txBody>
      </p:sp>
      <p:sp>
        <p:nvSpPr>
          <p:cNvPr id="5" name="Rectangle 5">
            <a:extLst>
              <a:ext uri="{FF2B5EF4-FFF2-40B4-BE49-F238E27FC236}">
                <a16:creationId xmlns:a16="http://schemas.microsoft.com/office/drawing/2014/main" id="{80F95CB0-F2EF-47F6-95F0-55AAF214A26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D0AD5100-5861-4E93-A705-5E78FAE5ABD6}"/>
              </a:ext>
            </a:extLst>
          </p:cNvPr>
          <p:cNvSpPr>
            <a:spLocks noGrp="1" noChangeArrowheads="1"/>
          </p:cNvSpPr>
          <p:nvPr>
            <p:ph type="sldNum" sz="quarter" idx="12"/>
          </p:nvPr>
        </p:nvSpPr>
        <p:spPr>
          <a:ln/>
        </p:spPr>
        <p:txBody>
          <a:bodyPr/>
          <a:lstStyle>
            <a:lvl1pPr>
              <a:defRPr/>
            </a:lvl1pPr>
          </a:lstStyle>
          <a:p>
            <a:fld id="{0175DAAB-E729-4E0E-8199-5DE75DAA8CEE}" type="slidenum">
              <a:rPr lang="en-GB" altLang="en-US"/>
              <a:pPr/>
              <a:t>‹#›</a:t>
            </a:fld>
            <a:endParaRPr lang="en-GB" altLang="en-US"/>
          </a:p>
        </p:txBody>
      </p:sp>
    </p:spTree>
    <p:extLst>
      <p:ext uri="{BB962C8B-B14F-4D97-AF65-F5344CB8AC3E}">
        <p14:creationId xmlns:p14="http://schemas.microsoft.com/office/powerpoint/2010/main" val="65270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6649659E-90B1-4603-9C69-749EAB3B1449}"/>
              </a:ext>
            </a:extLst>
          </p:cNvPr>
          <p:cNvSpPr>
            <a:spLocks noGrp="1" noChangeArrowheads="1"/>
          </p:cNvSpPr>
          <p:nvPr>
            <p:ph type="dt" sz="half" idx="10"/>
          </p:nvPr>
        </p:nvSpPr>
        <p:spPr>
          <a:ln/>
        </p:spPr>
        <p:txBody>
          <a:bodyPr/>
          <a:lstStyle>
            <a:lvl1pPr>
              <a:defRPr/>
            </a:lvl1pPr>
          </a:lstStyle>
          <a:p>
            <a:pPr>
              <a:defRPr/>
            </a:pPr>
            <a:fld id="{EBE8FFEE-2923-4F97-9575-72FBB08A4B4D}" type="datetime1">
              <a:rPr lang="en-US" altLang="en-US"/>
              <a:pPr>
                <a:defRPr/>
              </a:pPr>
              <a:t>3/29/2022</a:t>
            </a:fld>
            <a:endParaRPr lang="en-GB" altLang="en-US"/>
          </a:p>
        </p:txBody>
      </p:sp>
      <p:sp>
        <p:nvSpPr>
          <p:cNvPr id="5" name="Rectangle 5">
            <a:extLst>
              <a:ext uri="{FF2B5EF4-FFF2-40B4-BE49-F238E27FC236}">
                <a16:creationId xmlns:a16="http://schemas.microsoft.com/office/drawing/2014/main" id="{52C41C4C-77C3-4EDE-A44E-267994BA2E3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234228E9-7557-4D93-941C-A011EE37A50B}"/>
              </a:ext>
            </a:extLst>
          </p:cNvPr>
          <p:cNvSpPr>
            <a:spLocks noGrp="1" noChangeArrowheads="1"/>
          </p:cNvSpPr>
          <p:nvPr>
            <p:ph type="sldNum" sz="quarter" idx="12"/>
          </p:nvPr>
        </p:nvSpPr>
        <p:spPr>
          <a:ln/>
        </p:spPr>
        <p:txBody>
          <a:bodyPr/>
          <a:lstStyle>
            <a:lvl1pPr>
              <a:defRPr/>
            </a:lvl1pPr>
          </a:lstStyle>
          <a:p>
            <a:fld id="{3E0FD61D-C3CE-4187-9BD9-E784206E5B73}" type="slidenum">
              <a:rPr lang="en-GB" altLang="en-US"/>
              <a:pPr/>
              <a:t>‹#›</a:t>
            </a:fld>
            <a:endParaRPr lang="en-GB" altLang="en-US"/>
          </a:p>
        </p:txBody>
      </p:sp>
    </p:spTree>
    <p:extLst>
      <p:ext uri="{BB962C8B-B14F-4D97-AF65-F5344CB8AC3E}">
        <p14:creationId xmlns:p14="http://schemas.microsoft.com/office/powerpoint/2010/main" val="2408022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87554EC0-09AC-47C9-9D2C-01C9B702567A}"/>
              </a:ext>
            </a:extLst>
          </p:cNvPr>
          <p:cNvSpPr>
            <a:spLocks noGrp="1" noChangeArrowheads="1"/>
          </p:cNvSpPr>
          <p:nvPr>
            <p:ph type="dt" sz="half" idx="10"/>
          </p:nvPr>
        </p:nvSpPr>
        <p:spPr>
          <a:ln/>
        </p:spPr>
        <p:txBody>
          <a:bodyPr/>
          <a:lstStyle>
            <a:lvl1pPr>
              <a:defRPr/>
            </a:lvl1pPr>
          </a:lstStyle>
          <a:p>
            <a:pPr>
              <a:defRPr/>
            </a:pPr>
            <a:fld id="{D411E475-95D0-4393-9D11-24BBC2707CA1}" type="datetime1">
              <a:rPr lang="en-US" altLang="en-US"/>
              <a:pPr>
                <a:defRPr/>
              </a:pPr>
              <a:t>3/29/2022</a:t>
            </a:fld>
            <a:endParaRPr lang="en-GB" altLang="en-US"/>
          </a:p>
        </p:txBody>
      </p:sp>
      <p:sp>
        <p:nvSpPr>
          <p:cNvPr id="5" name="Rectangle 5">
            <a:extLst>
              <a:ext uri="{FF2B5EF4-FFF2-40B4-BE49-F238E27FC236}">
                <a16:creationId xmlns:a16="http://schemas.microsoft.com/office/drawing/2014/main" id="{4844CA5D-4287-4165-A696-68802E6DBAC6}"/>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1B3088ED-81F8-4652-A84C-08A546FD5AB1}"/>
              </a:ext>
            </a:extLst>
          </p:cNvPr>
          <p:cNvSpPr>
            <a:spLocks noGrp="1" noChangeArrowheads="1"/>
          </p:cNvSpPr>
          <p:nvPr>
            <p:ph type="sldNum" sz="quarter" idx="12"/>
          </p:nvPr>
        </p:nvSpPr>
        <p:spPr>
          <a:ln/>
        </p:spPr>
        <p:txBody>
          <a:bodyPr/>
          <a:lstStyle>
            <a:lvl1pPr>
              <a:defRPr/>
            </a:lvl1pPr>
          </a:lstStyle>
          <a:p>
            <a:fld id="{0F2B8DA1-BA26-4D6A-81F4-49765DE64C8E}" type="slidenum">
              <a:rPr lang="en-GB" altLang="en-US"/>
              <a:pPr/>
              <a:t>‹#›</a:t>
            </a:fld>
            <a:endParaRPr lang="en-GB" altLang="en-US"/>
          </a:p>
        </p:txBody>
      </p:sp>
    </p:spTree>
    <p:extLst>
      <p:ext uri="{BB962C8B-B14F-4D97-AF65-F5344CB8AC3E}">
        <p14:creationId xmlns:p14="http://schemas.microsoft.com/office/powerpoint/2010/main" val="2137804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66207389-9A10-450C-90D7-37F8F8A7924D}"/>
              </a:ext>
            </a:extLst>
          </p:cNvPr>
          <p:cNvSpPr>
            <a:spLocks noGrp="1" noChangeArrowheads="1"/>
          </p:cNvSpPr>
          <p:nvPr>
            <p:ph type="dt" sz="half" idx="10"/>
          </p:nvPr>
        </p:nvSpPr>
        <p:spPr>
          <a:ln/>
        </p:spPr>
        <p:txBody>
          <a:bodyPr/>
          <a:lstStyle>
            <a:lvl1pPr>
              <a:defRPr/>
            </a:lvl1pPr>
          </a:lstStyle>
          <a:p>
            <a:pPr>
              <a:defRPr/>
            </a:pPr>
            <a:fld id="{24B93B32-4DE1-45B1-8162-F86A058FCCB0}" type="datetime1">
              <a:rPr lang="en-US" altLang="en-US"/>
              <a:pPr>
                <a:defRPr/>
              </a:pPr>
              <a:t>3/29/2022</a:t>
            </a:fld>
            <a:endParaRPr lang="en-GB" altLang="en-US"/>
          </a:p>
        </p:txBody>
      </p:sp>
      <p:sp>
        <p:nvSpPr>
          <p:cNvPr id="5" name="Rectangle 5">
            <a:extLst>
              <a:ext uri="{FF2B5EF4-FFF2-40B4-BE49-F238E27FC236}">
                <a16:creationId xmlns:a16="http://schemas.microsoft.com/office/drawing/2014/main" id="{A517D0BC-884B-4DDA-868F-777159F0070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F53C6D13-87F0-4FE0-86AF-25ED00D64BBA}"/>
              </a:ext>
            </a:extLst>
          </p:cNvPr>
          <p:cNvSpPr>
            <a:spLocks noGrp="1" noChangeArrowheads="1"/>
          </p:cNvSpPr>
          <p:nvPr>
            <p:ph type="sldNum" sz="quarter" idx="12"/>
          </p:nvPr>
        </p:nvSpPr>
        <p:spPr>
          <a:ln/>
        </p:spPr>
        <p:txBody>
          <a:bodyPr/>
          <a:lstStyle>
            <a:lvl1pPr>
              <a:defRPr/>
            </a:lvl1pPr>
          </a:lstStyle>
          <a:p>
            <a:fld id="{124A9DC8-E3D9-4E3E-BB84-DE5D762EAE15}" type="slidenum">
              <a:rPr lang="en-GB" altLang="en-US"/>
              <a:pPr/>
              <a:t>‹#›</a:t>
            </a:fld>
            <a:endParaRPr lang="en-GB" altLang="en-US"/>
          </a:p>
        </p:txBody>
      </p:sp>
    </p:spTree>
    <p:extLst>
      <p:ext uri="{BB962C8B-B14F-4D97-AF65-F5344CB8AC3E}">
        <p14:creationId xmlns:p14="http://schemas.microsoft.com/office/powerpoint/2010/main" val="3025304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8313" y="2279650"/>
            <a:ext cx="5915025" cy="3803650"/>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468313" y="6119813"/>
            <a:ext cx="5915025" cy="200025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29A883CE-8BF8-45C9-BA6A-030343165144}"/>
              </a:ext>
            </a:extLst>
          </p:cNvPr>
          <p:cNvSpPr>
            <a:spLocks noGrp="1" noChangeArrowheads="1"/>
          </p:cNvSpPr>
          <p:nvPr>
            <p:ph type="dt" sz="half" idx="10"/>
          </p:nvPr>
        </p:nvSpPr>
        <p:spPr>
          <a:ln/>
        </p:spPr>
        <p:txBody>
          <a:bodyPr/>
          <a:lstStyle>
            <a:lvl1pPr>
              <a:defRPr/>
            </a:lvl1pPr>
          </a:lstStyle>
          <a:p>
            <a:pPr>
              <a:defRPr/>
            </a:pPr>
            <a:fld id="{9CAF48D1-6867-4892-8497-7544B08F95EA}" type="datetime1">
              <a:rPr lang="en-US" altLang="en-US"/>
              <a:pPr>
                <a:defRPr/>
              </a:pPr>
              <a:t>3/29/2022</a:t>
            </a:fld>
            <a:endParaRPr lang="en-GB" altLang="en-US"/>
          </a:p>
        </p:txBody>
      </p:sp>
      <p:sp>
        <p:nvSpPr>
          <p:cNvPr id="5" name="Rectangle 5">
            <a:extLst>
              <a:ext uri="{FF2B5EF4-FFF2-40B4-BE49-F238E27FC236}">
                <a16:creationId xmlns:a16="http://schemas.microsoft.com/office/drawing/2014/main" id="{0CA4B26C-8CB4-4A24-A684-F11EC484A15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D8B7ECE5-DFC5-43C6-9632-5A1715339F9F}"/>
              </a:ext>
            </a:extLst>
          </p:cNvPr>
          <p:cNvSpPr>
            <a:spLocks noGrp="1" noChangeArrowheads="1"/>
          </p:cNvSpPr>
          <p:nvPr>
            <p:ph type="sldNum" sz="quarter" idx="12"/>
          </p:nvPr>
        </p:nvSpPr>
        <p:spPr>
          <a:ln/>
        </p:spPr>
        <p:txBody>
          <a:bodyPr/>
          <a:lstStyle>
            <a:lvl1pPr>
              <a:defRPr/>
            </a:lvl1pPr>
          </a:lstStyle>
          <a:p>
            <a:fld id="{72BB7C2C-A0AB-4B70-8F59-A03750D29966}" type="slidenum">
              <a:rPr lang="en-GB" altLang="en-US"/>
              <a:pPr/>
              <a:t>‹#›</a:t>
            </a:fld>
            <a:endParaRPr lang="en-GB" altLang="en-US"/>
          </a:p>
        </p:txBody>
      </p:sp>
    </p:spTree>
    <p:extLst>
      <p:ext uri="{BB962C8B-B14F-4D97-AF65-F5344CB8AC3E}">
        <p14:creationId xmlns:p14="http://schemas.microsoft.com/office/powerpoint/2010/main" val="3101664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505200" y="2133600"/>
            <a:ext cx="3009900" cy="6034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5B3B7CB9-577A-4654-A9AC-E49A1EC24226}"/>
              </a:ext>
            </a:extLst>
          </p:cNvPr>
          <p:cNvSpPr>
            <a:spLocks noGrp="1" noChangeArrowheads="1"/>
          </p:cNvSpPr>
          <p:nvPr>
            <p:ph type="dt" sz="half" idx="10"/>
          </p:nvPr>
        </p:nvSpPr>
        <p:spPr>
          <a:ln/>
        </p:spPr>
        <p:txBody>
          <a:bodyPr/>
          <a:lstStyle>
            <a:lvl1pPr>
              <a:defRPr/>
            </a:lvl1pPr>
          </a:lstStyle>
          <a:p>
            <a:pPr>
              <a:defRPr/>
            </a:pPr>
            <a:fld id="{F3134E9E-5FDD-4504-BD76-9EA70E4C01E5}" type="datetime1">
              <a:rPr lang="en-US" altLang="en-US"/>
              <a:pPr>
                <a:defRPr/>
              </a:pPr>
              <a:t>3/29/2022</a:t>
            </a:fld>
            <a:endParaRPr lang="en-GB" altLang="en-US"/>
          </a:p>
        </p:txBody>
      </p:sp>
      <p:sp>
        <p:nvSpPr>
          <p:cNvPr id="6" name="Rectangle 5">
            <a:extLst>
              <a:ext uri="{FF2B5EF4-FFF2-40B4-BE49-F238E27FC236}">
                <a16:creationId xmlns:a16="http://schemas.microsoft.com/office/drawing/2014/main" id="{E3BBFADC-2530-4E3F-8446-9321A5BAA3C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2F110562-BBA8-4D50-972F-8D510ECCFD69}"/>
              </a:ext>
            </a:extLst>
          </p:cNvPr>
          <p:cNvSpPr>
            <a:spLocks noGrp="1" noChangeArrowheads="1"/>
          </p:cNvSpPr>
          <p:nvPr>
            <p:ph type="sldNum" sz="quarter" idx="12"/>
          </p:nvPr>
        </p:nvSpPr>
        <p:spPr>
          <a:ln/>
        </p:spPr>
        <p:txBody>
          <a:bodyPr/>
          <a:lstStyle>
            <a:lvl1pPr>
              <a:defRPr/>
            </a:lvl1pPr>
          </a:lstStyle>
          <a:p>
            <a:fld id="{D6AC8ADC-C91B-4A73-918B-EF2BEAA64FE3}" type="slidenum">
              <a:rPr lang="en-GB" altLang="en-US"/>
              <a:pPr/>
              <a:t>‹#›</a:t>
            </a:fld>
            <a:endParaRPr lang="en-GB" altLang="en-US"/>
          </a:p>
        </p:txBody>
      </p:sp>
    </p:spTree>
    <p:extLst>
      <p:ext uri="{BB962C8B-B14F-4D97-AF65-F5344CB8AC3E}">
        <p14:creationId xmlns:p14="http://schemas.microsoft.com/office/powerpoint/2010/main" val="949861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3075" y="487363"/>
            <a:ext cx="5915025" cy="1766887"/>
          </a:xfrm>
        </p:spPr>
        <p:txBody>
          <a:bodyPr/>
          <a:lstStyle/>
          <a:p>
            <a:r>
              <a:rPr lang="en-US"/>
              <a:t>Click to edit Master title style</a:t>
            </a:r>
            <a:endParaRPr lang="en-GB"/>
          </a:p>
        </p:txBody>
      </p:sp>
      <p:sp>
        <p:nvSpPr>
          <p:cNvPr id="3" name="Text Placeholder 2"/>
          <p:cNvSpPr>
            <a:spLocks noGrp="1"/>
          </p:cNvSpPr>
          <p:nvPr>
            <p:ph type="body" idx="1"/>
          </p:nvPr>
        </p:nvSpPr>
        <p:spPr>
          <a:xfrm>
            <a:off x="473075" y="2241550"/>
            <a:ext cx="2900363"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73075" y="3340100"/>
            <a:ext cx="2900363" cy="4913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71863" y="2241550"/>
            <a:ext cx="29162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471863" y="3340100"/>
            <a:ext cx="2916237" cy="4913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03BDC46A-8117-4F7B-9083-0C486D7B9649}"/>
              </a:ext>
            </a:extLst>
          </p:cNvPr>
          <p:cNvSpPr>
            <a:spLocks noGrp="1" noChangeArrowheads="1"/>
          </p:cNvSpPr>
          <p:nvPr>
            <p:ph type="dt" sz="half" idx="10"/>
          </p:nvPr>
        </p:nvSpPr>
        <p:spPr>
          <a:ln/>
        </p:spPr>
        <p:txBody>
          <a:bodyPr/>
          <a:lstStyle>
            <a:lvl1pPr>
              <a:defRPr/>
            </a:lvl1pPr>
          </a:lstStyle>
          <a:p>
            <a:pPr>
              <a:defRPr/>
            </a:pPr>
            <a:fld id="{43BC561D-DB84-4AF9-B90D-2A8BDF7D7FA9}" type="datetime1">
              <a:rPr lang="en-US" altLang="en-US"/>
              <a:pPr>
                <a:defRPr/>
              </a:pPr>
              <a:t>3/29/2022</a:t>
            </a:fld>
            <a:endParaRPr lang="en-GB" altLang="en-US"/>
          </a:p>
        </p:txBody>
      </p:sp>
      <p:sp>
        <p:nvSpPr>
          <p:cNvPr id="8" name="Rectangle 5">
            <a:extLst>
              <a:ext uri="{FF2B5EF4-FFF2-40B4-BE49-F238E27FC236}">
                <a16:creationId xmlns:a16="http://schemas.microsoft.com/office/drawing/2014/main" id="{8EA86AD5-71C4-4CF7-80B4-BD13AC3759E8}"/>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C8A3A184-855C-4536-AF0E-5CD427857F09}"/>
              </a:ext>
            </a:extLst>
          </p:cNvPr>
          <p:cNvSpPr>
            <a:spLocks noGrp="1" noChangeArrowheads="1"/>
          </p:cNvSpPr>
          <p:nvPr>
            <p:ph type="sldNum" sz="quarter" idx="12"/>
          </p:nvPr>
        </p:nvSpPr>
        <p:spPr>
          <a:ln/>
        </p:spPr>
        <p:txBody>
          <a:bodyPr/>
          <a:lstStyle>
            <a:lvl1pPr>
              <a:defRPr/>
            </a:lvl1pPr>
          </a:lstStyle>
          <a:p>
            <a:fld id="{7F6ED3BD-589D-4396-B32E-A051ADE0CA35}" type="slidenum">
              <a:rPr lang="en-GB" altLang="en-US"/>
              <a:pPr/>
              <a:t>‹#›</a:t>
            </a:fld>
            <a:endParaRPr lang="en-GB" altLang="en-US"/>
          </a:p>
        </p:txBody>
      </p:sp>
    </p:spTree>
    <p:extLst>
      <p:ext uri="{BB962C8B-B14F-4D97-AF65-F5344CB8AC3E}">
        <p14:creationId xmlns:p14="http://schemas.microsoft.com/office/powerpoint/2010/main" val="1279683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AFA436C2-AE6D-436C-9557-CE47AEABF710}"/>
              </a:ext>
            </a:extLst>
          </p:cNvPr>
          <p:cNvSpPr>
            <a:spLocks noGrp="1" noChangeArrowheads="1"/>
          </p:cNvSpPr>
          <p:nvPr>
            <p:ph type="dt" sz="half" idx="10"/>
          </p:nvPr>
        </p:nvSpPr>
        <p:spPr>
          <a:ln/>
        </p:spPr>
        <p:txBody>
          <a:bodyPr/>
          <a:lstStyle>
            <a:lvl1pPr>
              <a:defRPr/>
            </a:lvl1pPr>
          </a:lstStyle>
          <a:p>
            <a:pPr>
              <a:defRPr/>
            </a:pPr>
            <a:fld id="{8D724F0E-D7F1-4C2A-997A-602D718E5C4B}" type="datetime1">
              <a:rPr lang="en-US" altLang="en-US"/>
              <a:pPr>
                <a:defRPr/>
              </a:pPr>
              <a:t>3/29/2022</a:t>
            </a:fld>
            <a:endParaRPr lang="en-GB" altLang="en-US"/>
          </a:p>
        </p:txBody>
      </p:sp>
      <p:sp>
        <p:nvSpPr>
          <p:cNvPr id="4" name="Rectangle 5">
            <a:extLst>
              <a:ext uri="{FF2B5EF4-FFF2-40B4-BE49-F238E27FC236}">
                <a16:creationId xmlns:a16="http://schemas.microsoft.com/office/drawing/2014/main" id="{04E23647-25CA-44F8-9D03-95DFBBCA1735}"/>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800C7DC9-731D-4AC1-90E8-C0B6FFC1C241}"/>
              </a:ext>
            </a:extLst>
          </p:cNvPr>
          <p:cNvSpPr>
            <a:spLocks noGrp="1" noChangeArrowheads="1"/>
          </p:cNvSpPr>
          <p:nvPr>
            <p:ph type="sldNum" sz="quarter" idx="12"/>
          </p:nvPr>
        </p:nvSpPr>
        <p:spPr>
          <a:ln/>
        </p:spPr>
        <p:txBody>
          <a:bodyPr/>
          <a:lstStyle>
            <a:lvl1pPr>
              <a:defRPr/>
            </a:lvl1pPr>
          </a:lstStyle>
          <a:p>
            <a:fld id="{1156D359-EEAC-4ED1-AAA0-E0D044A1A531}" type="slidenum">
              <a:rPr lang="en-GB" altLang="en-US"/>
              <a:pPr/>
              <a:t>‹#›</a:t>
            </a:fld>
            <a:endParaRPr lang="en-GB" altLang="en-US"/>
          </a:p>
        </p:txBody>
      </p:sp>
    </p:spTree>
    <p:extLst>
      <p:ext uri="{BB962C8B-B14F-4D97-AF65-F5344CB8AC3E}">
        <p14:creationId xmlns:p14="http://schemas.microsoft.com/office/powerpoint/2010/main" val="2933867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2218222-2625-44AE-BB73-21471920B2D3}"/>
              </a:ext>
            </a:extLst>
          </p:cNvPr>
          <p:cNvSpPr>
            <a:spLocks noGrp="1" noChangeArrowheads="1"/>
          </p:cNvSpPr>
          <p:nvPr>
            <p:ph type="dt" sz="half" idx="10"/>
          </p:nvPr>
        </p:nvSpPr>
        <p:spPr>
          <a:ln/>
        </p:spPr>
        <p:txBody>
          <a:bodyPr/>
          <a:lstStyle>
            <a:lvl1pPr>
              <a:defRPr/>
            </a:lvl1pPr>
          </a:lstStyle>
          <a:p>
            <a:pPr>
              <a:defRPr/>
            </a:pPr>
            <a:fld id="{724FC81A-FED0-411C-BD5E-FD5B1B48E204}" type="datetime1">
              <a:rPr lang="en-US" altLang="en-US"/>
              <a:pPr>
                <a:defRPr/>
              </a:pPr>
              <a:t>3/29/2022</a:t>
            </a:fld>
            <a:endParaRPr lang="en-GB" altLang="en-US"/>
          </a:p>
        </p:txBody>
      </p:sp>
      <p:sp>
        <p:nvSpPr>
          <p:cNvPr id="3" name="Rectangle 5">
            <a:extLst>
              <a:ext uri="{FF2B5EF4-FFF2-40B4-BE49-F238E27FC236}">
                <a16:creationId xmlns:a16="http://schemas.microsoft.com/office/drawing/2014/main" id="{2CBDFF93-6FA1-4BA3-99EA-99C93A6C9DC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DF0C681C-81E8-4301-B6F1-163C267EC920}"/>
              </a:ext>
            </a:extLst>
          </p:cNvPr>
          <p:cNvSpPr>
            <a:spLocks noGrp="1" noChangeArrowheads="1"/>
          </p:cNvSpPr>
          <p:nvPr>
            <p:ph type="sldNum" sz="quarter" idx="12"/>
          </p:nvPr>
        </p:nvSpPr>
        <p:spPr>
          <a:ln/>
        </p:spPr>
        <p:txBody>
          <a:bodyPr/>
          <a:lstStyle>
            <a:lvl1pPr>
              <a:defRPr/>
            </a:lvl1pPr>
          </a:lstStyle>
          <a:p>
            <a:fld id="{B15BD300-67EC-4831-AE7C-5B2B5B6D8D05}" type="slidenum">
              <a:rPr lang="en-GB" altLang="en-US"/>
              <a:pPr/>
              <a:t>‹#›</a:t>
            </a:fld>
            <a:endParaRPr lang="en-GB" altLang="en-US"/>
          </a:p>
        </p:txBody>
      </p:sp>
    </p:spTree>
    <p:extLst>
      <p:ext uri="{BB962C8B-B14F-4D97-AF65-F5344CB8AC3E}">
        <p14:creationId xmlns:p14="http://schemas.microsoft.com/office/powerpoint/2010/main" val="350631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3075" y="609600"/>
            <a:ext cx="2211388" cy="21336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2916238" y="1316038"/>
            <a:ext cx="3471862"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3075" y="2743200"/>
            <a:ext cx="2211388"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669FE0BD-5BB5-4313-A58B-05EF5AB5BB31}"/>
              </a:ext>
            </a:extLst>
          </p:cNvPr>
          <p:cNvSpPr>
            <a:spLocks noGrp="1" noChangeArrowheads="1"/>
          </p:cNvSpPr>
          <p:nvPr>
            <p:ph type="dt" sz="half" idx="10"/>
          </p:nvPr>
        </p:nvSpPr>
        <p:spPr>
          <a:ln/>
        </p:spPr>
        <p:txBody>
          <a:bodyPr/>
          <a:lstStyle>
            <a:lvl1pPr>
              <a:defRPr/>
            </a:lvl1pPr>
          </a:lstStyle>
          <a:p>
            <a:pPr>
              <a:defRPr/>
            </a:pPr>
            <a:fld id="{388B2F76-FDAE-4D2F-A61A-7212AE48CFCE}" type="datetime1">
              <a:rPr lang="en-US" altLang="en-US"/>
              <a:pPr>
                <a:defRPr/>
              </a:pPr>
              <a:t>3/29/2022</a:t>
            </a:fld>
            <a:endParaRPr lang="en-GB" altLang="en-US"/>
          </a:p>
        </p:txBody>
      </p:sp>
      <p:sp>
        <p:nvSpPr>
          <p:cNvPr id="6" name="Rectangle 5">
            <a:extLst>
              <a:ext uri="{FF2B5EF4-FFF2-40B4-BE49-F238E27FC236}">
                <a16:creationId xmlns:a16="http://schemas.microsoft.com/office/drawing/2014/main" id="{892EDEB3-B77E-4CDD-A22F-13D51B2F9F5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073F9F52-4ABB-494A-825B-B5A4C8440BF8}"/>
              </a:ext>
            </a:extLst>
          </p:cNvPr>
          <p:cNvSpPr>
            <a:spLocks noGrp="1" noChangeArrowheads="1"/>
          </p:cNvSpPr>
          <p:nvPr>
            <p:ph type="sldNum" sz="quarter" idx="12"/>
          </p:nvPr>
        </p:nvSpPr>
        <p:spPr>
          <a:ln/>
        </p:spPr>
        <p:txBody>
          <a:bodyPr/>
          <a:lstStyle>
            <a:lvl1pPr>
              <a:defRPr/>
            </a:lvl1pPr>
          </a:lstStyle>
          <a:p>
            <a:fld id="{243E37A1-7F86-444E-8403-CE98776DAB45}" type="slidenum">
              <a:rPr lang="en-GB" altLang="en-US"/>
              <a:pPr/>
              <a:t>‹#›</a:t>
            </a:fld>
            <a:endParaRPr lang="en-GB" altLang="en-US"/>
          </a:p>
        </p:txBody>
      </p:sp>
    </p:spTree>
    <p:extLst>
      <p:ext uri="{BB962C8B-B14F-4D97-AF65-F5344CB8AC3E}">
        <p14:creationId xmlns:p14="http://schemas.microsoft.com/office/powerpoint/2010/main" val="1091181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3075" y="609600"/>
            <a:ext cx="2211388" cy="21336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2916238" y="1316038"/>
            <a:ext cx="3471862"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473075" y="2743200"/>
            <a:ext cx="2211388"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FF5D6FE6-D4A2-4459-A3DB-C810B5C0D818}"/>
              </a:ext>
            </a:extLst>
          </p:cNvPr>
          <p:cNvSpPr>
            <a:spLocks noGrp="1" noChangeArrowheads="1"/>
          </p:cNvSpPr>
          <p:nvPr>
            <p:ph type="dt" sz="half" idx="10"/>
          </p:nvPr>
        </p:nvSpPr>
        <p:spPr>
          <a:ln/>
        </p:spPr>
        <p:txBody>
          <a:bodyPr/>
          <a:lstStyle>
            <a:lvl1pPr>
              <a:defRPr/>
            </a:lvl1pPr>
          </a:lstStyle>
          <a:p>
            <a:pPr>
              <a:defRPr/>
            </a:pPr>
            <a:fld id="{0C542438-E6FD-44EA-B097-1A935F112394}" type="datetime1">
              <a:rPr lang="en-US" altLang="en-US"/>
              <a:pPr>
                <a:defRPr/>
              </a:pPr>
              <a:t>3/29/2022</a:t>
            </a:fld>
            <a:endParaRPr lang="en-GB" altLang="en-US"/>
          </a:p>
        </p:txBody>
      </p:sp>
      <p:sp>
        <p:nvSpPr>
          <p:cNvPr id="6" name="Rectangle 5">
            <a:extLst>
              <a:ext uri="{FF2B5EF4-FFF2-40B4-BE49-F238E27FC236}">
                <a16:creationId xmlns:a16="http://schemas.microsoft.com/office/drawing/2014/main" id="{CE1267D7-182C-4111-B4B7-2F3817CE43A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0A1B61B2-3F39-4BEA-9299-21A4F6825E6B}"/>
              </a:ext>
            </a:extLst>
          </p:cNvPr>
          <p:cNvSpPr>
            <a:spLocks noGrp="1" noChangeArrowheads="1"/>
          </p:cNvSpPr>
          <p:nvPr>
            <p:ph type="sldNum" sz="quarter" idx="12"/>
          </p:nvPr>
        </p:nvSpPr>
        <p:spPr>
          <a:ln/>
        </p:spPr>
        <p:txBody>
          <a:bodyPr/>
          <a:lstStyle>
            <a:lvl1pPr>
              <a:defRPr/>
            </a:lvl1pPr>
          </a:lstStyle>
          <a:p>
            <a:fld id="{F27C3DE6-87AC-4200-AE2C-9BF0D5A8201C}" type="slidenum">
              <a:rPr lang="en-GB" altLang="en-US"/>
              <a:pPr/>
              <a:t>‹#›</a:t>
            </a:fld>
            <a:endParaRPr lang="en-GB" altLang="en-US"/>
          </a:p>
        </p:txBody>
      </p:sp>
    </p:spTree>
    <p:extLst>
      <p:ext uri="{BB962C8B-B14F-4D97-AF65-F5344CB8AC3E}">
        <p14:creationId xmlns:p14="http://schemas.microsoft.com/office/powerpoint/2010/main" val="3329990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3538012-4404-4A9C-8022-DFAD248AF924}"/>
              </a:ext>
            </a:extLst>
          </p:cNvPr>
          <p:cNvSpPr>
            <a:spLocks noGrp="1" noChangeArrowheads="1"/>
          </p:cNvSpPr>
          <p:nvPr>
            <p:ph type="title"/>
          </p:nvPr>
        </p:nvSpPr>
        <p:spPr bwMode="auto">
          <a:xfrm>
            <a:off x="342900" y="366713"/>
            <a:ext cx="6172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875963A-7B35-4B83-9515-4D0408244352}"/>
              </a:ext>
            </a:extLst>
          </p:cNvPr>
          <p:cNvSpPr>
            <a:spLocks noGrp="1" noChangeArrowheads="1"/>
          </p:cNvSpPr>
          <p:nvPr>
            <p:ph type="body" idx="1"/>
          </p:nvPr>
        </p:nvSpPr>
        <p:spPr bwMode="auto">
          <a:xfrm>
            <a:off x="342900" y="2133600"/>
            <a:ext cx="6172200"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9DC21E83-EEE5-4950-A14D-DD7A85BEDB2C}"/>
              </a:ext>
            </a:extLst>
          </p:cNvPr>
          <p:cNvSpPr>
            <a:spLocks noGrp="1" noChangeArrowheads="1"/>
          </p:cNvSpPr>
          <p:nvPr>
            <p:ph type="dt" sz="half" idx="2"/>
          </p:nvPr>
        </p:nvSpPr>
        <p:spPr bwMode="auto">
          <a:xfrm>
            <a:off x="342900" y="8326438"/>
            <a:ext cx="16002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F28D128D-7D6F-447D-AAB5-23A176052D19}" type="datetime1">
              <a:rPr lang="en-US" altLang="en-US"/>
              <a:pPr>
                <a:defRPr/>
              </a:pPr>
              <a:t>3/29/2022</a:t>
            </a:fld>
            <a:endParaRPr lang="en-GB" altLang="en-US"/>
          </a:p>
        </p:txBody>
      </p:sp>
      <p:sp>
        <p:nvSpPr>
          <p:cNvPr id="1029" name="Rectangle 5">
            <a:extLst>
              <a:ext uri="{FF2B5EF4-FFF2-40B4-BE49-F238E27FC236}">
                <a16:creationId xmlns:a16="http://schemas.microsoft.com/office/drawing/2014/main" id="{C6C93002-E345-4168-A247-04DD83027370}"/>
              </a:ext>
            </a:extLst>
          </p:cNvPr>
          <p:cNvSpPr>
            <a:spLocks noGrp="1" noChangeArrowheads="1"/>
          </p:cNvSpPr>
          <p:nvPr>
            <p:ph type="ftr" sz="quarter" idx="3"/>
          </p:nvPr>
        </p:nvSpPr>
        <p:spPr bwMode="auto">
          <a:xfrm>
            <a:off x="2343150" y="8326438"/>
            <a:ext cx="21717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GB" altLang="en-US"/>
          </a:p>
        </p:txBody>
      </p:sp>
      <p:sp>
        <p:nvSpPr>
          <p:cNvPr id="1030" name="Rectangle 6">
            <a:extLst>
              <a:ext uri="{FF2B5EF4-FFF2-40B4-BE49-F238E27FC236}">
                <a16:creationId xmlns:a16="http://schemas.microsoft.com/office/drawing/2014/main" id="{C8A60058-925F-46D6-872D-1775001C4775}"/>
              </a:ext>
            </a:extLst>
          </p:cNvPr>
          <p:cNvSpPr>
            <a:spLocks noGrp="1" noChangeArrowheads="1"/>
          </p:cNvSpPr>
          <p:nvPr>
            <p:ph type="sldNum" sz="quarter" idx="4"/>
          </p:nvPr>
        </p:nvSpPr>
        <p:spPr bwMode="auto">
          <a:xfrm>
            <a:off x="4914900" y="8326438"/>
            <a:ext cx="16002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B3B6EF03-E5E3-4F7E-AE8D-3AAB9EAB3A9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historic-uk.com/HistoryMagazine/DestinationsUK/Edinburgh/"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818F38E-4B79-4E5F-9313-1D72AAD01EC9}"/>
              </a:ext>
            </a:extLst>
          </p:cNvPr>
          <p:cNvSpPr>
            <a:spLocks noGrp="1" noChangeArrowheads="1"/>
          </p:cNvSpPr>
          <p:nvPr>
            <p:ph type="ctrTitle"/>
          </p:nvPr>
        </p:nvSpPr>
        <p:spPr>
          <a:xfrm>
            <a:off x="1447800" y="0"/>
            <a:ext cx="3657600" cy="4800600"/>
          </a:xfrm>
        </p:spPr>
        <p:txBody>
          <a:bodyPr anchor="ctr"/>
          <a:lstStyle/>
          <a:p>
            <a:r>
              <a:rPr lang="en-GB" altLang="en-US" sz="4000" b="1"/>
              <a:t>The Strange Case</a:t>
            </a:r>
            <a:br>
              <a:rPr lang="en-GB" altLang="en-US" sz="4000" b="1"/>
            </a:br>
            <a:r>
              <a:rPr lang="en-GB" altLang="en-US" sz="4000" b="1"/>
              <a:t>of…</a:t>
            </a:r>
          </a:p>
        </p:txBody>
      </p:sp>
      <p:sp>
        <p:nvSpPr>
          <p:cNvPr id="3075" name="Rectangle 3">
            <a:extLst>
              <a:ext uri="{FF2B5EF4-FFF2-40B4-BE49-F238E27FC236}">
                <a16:creationId xmlns:a16="http://schemas.microsoft.com/office/drawing/2014/main" id="{455A89FC-C22A-4DEB-A4BA-9B714740B1B2}"/>
              </a:ext>
            </a:extLst>
          </p:cNvPr>
          <p:cNvSpPr>
            <a:spLocks noGrp="1" noChangeArrowheads="1"/>
          </p:cNvSpPr>
          <p:nvPr>
            <p:ph type="subTitle" idx="1"/>
          </p:nvPr>
        </p:nvSpPr>
        <p:spPr>
          <a:xfrm>
            <a:off x="1028700" y="5181600"/>
            <a:ext cx="4800600" cy="2336800"/>
          </a:xfrm>
        </p:spPr>
        <p:txBody>
          <a:bodyPr/>
          <a:lstStyle/>
          <a:p>
            <a:endParaRPr lang="en-US" altLang="en-US" sz="3200"/>
          </a:p>
        </p:txBody>
      </p:sp>
      <p:pic>
        <p:nvPicPr>
          <p:cNvPr id="3076" name="Picture 5" descr="Image result for cartoon jekyll and hyde">
            <a:extLst>
              <a:ext uri="{FF2B5EF4-FFF2-40B4-BE49-F238E27FC236}">
                <a16:creationId xmlns:a16="http://schemas.microsoft.com/office/drawing/2014/main" id="{B1764D0E-E843-4311-BE70-114D47DDB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352800"/>
            <a:ext cx="6324600" cy="544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WordArt 6">
            <a:extLst>
              <a:ext uri="{FF2B5EF4-FFF2-40B4-BE49-F238E27FC236}">
                <a16:creationId xmlns:a16="http://schemas.microsoft.com/office/drawing/2014/main" id="{DD7F3834-8CA4-405D-82AD-A6CAF3F08A0C}"/>
              </a:ext>
            </a:extLst>
          </p:cNvPr>
          <p:cNvSpPr>
            <a:spLocks noChangeArrowheads="1" noChangeShapeType="1" noTextEdit="1"/>
          </p:cNvSpPr>
          <p:nvPr/>
        </p:nvSpPr>
        <p:spPr bwMode="auto">
          <a:xfrm>
            <a:off x="838200" y="533400"/>
            <a:ext cx="4943475" cy="4362450"/>
          </a:xfrm>
          <a:prstGeom prst="rect">
            <a:avLst/>
          </a:prstGeom>
        </p:spPr>
        <p:txBody>
          <a:bodyPr spcFirstLastPara="1" wrap="none" fromWordArt="1">
            <a:prstTxWarp prst="textArchUp">
              <a:avLst>
                <a:gd name="adj" fmla="val 10800000"/>
              </a:avLst>
            </a:prstTxWarp>
          </a:bodyPr>
          <a:lstStyle/>
          <a:p>
            <a:pPr algn="ctr"/>
            <a:r>
              <a:rPr lang="en-US" sz="4000" kern="10">
                <a:ln w="9525">
                  <a:solidFill>
                    <a:srgbClr val="000000"/>
                  </a:solidFill>
                  <a:round/>
                  <a:headEnd/>
                  <a:tailEnd/>
                </a:ln>
                <a:solidFill>
                  <a:srgbClr val="000000"/>
                </a:solidFill>
                <a:latin typeface="Arial Black" panose="020B0A04020102020204" pitchFamily="34" charset="0"/>
              </a:rPr>
              <a:t>Revision Booklet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a:extLst>
              <a:ext uri="{FF2B5EF4-FFF2-40B4-BE49-F238E27FC236}">
                <a16:creationId xmlns:a16="http://schemas.microsoft.com/office/drawing/2014/main" id="{B9B2A427-E5DF-408F-8D2B-A1DFACA0667A}"/>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6C09FED-B2D8-4AE0-9E4B-4A3DB0FB3762}" type="slidenum">
              <a:rPr lang="en-GB" altLang="en-US" sz="1400"/>
              <a:pPr>
                <a:spcBef>
                  <a:spcPct val="0"/>
                </a:spcBef>
                <a:buFontTx/>
                <a:buNone/>
              </a:pPr>
              <a:t>10</a:t>
            </a:fld>
            <a:endParaRPr lang="en-GB" altLang="en-US" sz="1400"/>
          </a:p>
        </p:txBody>
      </p:sp>
      <p:sp>
        <p:nvSpPr>
          <p:cNvPr id="21507" name="Rectangle 3">
            <a:extLst>
              <a:ext uri="{FF2B5EF4-FFF2-40B4-BE49-F238E27FC236}">
                <a16:creationId xmlns:a16="http://schemas.microsoft.com/office/drawing/2014/main" id="{87C8A51F-89EE-47D5-8444-679FC86F8EDC}"/>
              </a:ext>
            </a:extLst>
          </p:cNvPr>
          <p:cNvSpPr>
            <a:spLocks noGrp="1" noChangeArrowheads="1"/>
          </p:cNvSpPr>
          <p:nvPr>
            <p:ph type="body" idx="4294967295"/>
          </p:nvPr>
        </p:nvSpPr>
        <p:spPr>
          <a:xfrm>
            <a:off x="228600" y="203200"/>
            <a:ext cx="2590800" cy="5511800"/>
          </a:xfrm>
        </p:spPr>
        <p:txBody>
          <a:bodyPr/>
          <a:lstStyle/>
          <a:p>
            <a:pPr eaLnBrk="1" hangingPunct="1">
              <a:lnSpc>
                <a:spcPct val="80000"/>
              </a:lnSpc>
              <a:buFontTx/>
              <a:buNone/>
              <a:defRPr/>
            </a:pPr>
            <a:endParaRPr lang="en-GB" altLang="en-US" sz="1200" dirty="0"/>
          </a:p>
          <a:p>
            <a:pPr eaLnBrk="1" hangingPunct="1">
              <a:lnSpc>
                <a:spcPct val="80000"/>
              </a:lnSpc>
              <a:buFontTx/>
              <a:buNone/>
              <a:defRPr/>
            </a:pPr>
            <a:r>
              <a:rPr lang="en-GB" altLang="en-US" sz="1200" b="1" dirty="0"/>
              <a:t>Hints of Homosexuality/ Gender</a:t>
            </a:r>
          </a:p>
          <a:p>
            <a:pPr marL="0" indent="0" eaLnBrk="1" hangingPunct="1">
              <a:lnSpc>
                <a:spcPct val="80000"/>
              </a:lnSpc>
              <a:buFontTx/>
              <a:buNone/>
              <a:defRPr/>
            </a:pPr>
            <a:r>
              <a:rPr lang="en-GB" altLang="en-US" sz="1200" dirty="0"/>
              <a:t>In an early draft of the book, Stevenson has Dr Jekyll confess ‘From an early age…I became in secret the slave of certain appetites’. Such an observation inevitably leads critics to consider Stevenson was making an underlying link to homosexuality. Why would the respectable Jekyll grant the vile Hyde free access to his house, let alone alter his will so that in the event of his death or disappearance Hyde will inherit? For Mr Enfield there can only be one answer: ‘Blackmail, I suppose; an honest man paying through the nose for some of the capers of his youth’ (</a:t>
            </a:r>
            <a:r>
              <a:rPr lang="en-GB" altLang="en-US" sz="1200" dirty="0" err="1"/>
              <a:t>ch.</a:t>
            </a:r>
            <a:r>
              <a:rPr lang="en-GB" altLang="en-US" sz="1200" dirty="0"/>
              <a:t> 1). Stevenson, because of the era in which he was writing, could not make specific references to homosexuality, but much of the plot initially hints at Hyde blackmailing Jekyll because of the doctor’s unorthodox sexual preferences.</a:t>
            </a:r>
          </a:p>
          <a:p>
            <a:pPr marL="0" indent="0" eaLnBrk="1" hangingPunct="1">
              <a:lnSpc>
                <a:spcPct val="80000"/>
              </a:lnSpc>
              <a:buFontTx/>
              <a:buNone/>
              <a:defRPr/>
            </a:pPr>
            <a:r>
              <a:rPr lang="en-GB" altLang="en-US" sz="1200" dirty="0"/>
              <a:t>Homosexuality and blackmail were frequently linked in this period. The Criminal Law Amendment Act, 1885 (the year in which Stevenson was writing his tale), made ‘gross indecency’  a criminal activity. In practice, the Act was primarily used to prosecute homosexuals. Dr Jekyll is a bachelor – indeed the entire story is played out amongst a small circle of unmarried men.</a:t>
            </a:r>
          </a:p>
          <a:p>
            <a:pPr marL="0" indent="0" eaLnBrk="1" hangingPunct="1">
              <a:lnSpc>
                <a:spcPct val="80000"/>
              </a:lnSpc>
              <a:buFontTx/>
              <a:buNone/>
              <a:defRPr/>
            </a:pPr>
            <a:r>
              <a:rPr lang="en-GB" altLang="en-US" sz="1200" dirty="0"/>
              <a:t> Women only feature as minor characters or victims which marginalise their role in the story. London society of the time was dominated by men in positions of power and influence.</a:t>
            </a:r>
          </a:p>
        </p:txBody>
      </p:sp>
      <p:sp>
        <p:nvSpPr>
          <p:cNvPr id="12292" name="Text Box 5">
            <a:extLst>
              <a:ext uri="{FF2B5EF4-FFF2-40B4-BE49-F238E27FC236}">
                <a16:creationId xmlns:a16="http://schemas.microsoft.com/office/drawing/2014/main" id="{799F93AD-C9F6-4950-AA83-84604D2AFC46}"/>
              </a:ext>
            </a:extLst>
          </p:cNvPr>
          <p:cNvSpPr txBox="1">
            <a:spLocks noChangeArrowheads="1"/>
          </p:cNvSpPr>
          <p:nvPr/>
        </p:nvSpPr>
        <p:spPr bwMode="auto">
          <a:xfrm>
            <a:off x="2819400" y="76200"/>
            <a:ext cx="3924300" cy="655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200" b="1"/>
              <a:t>Fiction and Reality</a:t>
            </a:r>
          </a:p>
          <a:p>
            <a:pPr eaLnBrk="1" hangingPunct="1">
              <a:spcBef>
                <a:spcPct val="0"/>
              </a:spcBef>
              <a:buFontTx/>
              <a:buNone/>
            </a:pPr>
            <a:r>
              <a:rPr lang="en-GB" altLang="en-US" sz="1200"/>
              <a:t> In a macabre twist, events from real life began to overlay themselves upon the narrative. The Whitechapel Murders occurred in the autumn of 1888, two years after the publication of </a:t>
            </a:r>
            <a:r>
              <a:rPr lang="en-GB" altLang="en-US" sz="1200" i="1"/>
              <a:t>Jekyll and Hyde</a:t>
            </a:r>
            <a:r>
              <a:rPr lang="en-GB" altLang="en-US" sz="1200"/>
              <a:t>, and the real murderer and the fictitious Mr Hyde were swiftly paired in the public imagination. Indeed, the murders became so entangled with the story, Richard Mansfield who famously played Dr Jekyll and Mr Hyde in the stage adaptation produced a year after the publication of the novel, was accused of being the Ripper murderer by a member of the public. </a:t>
            </a:r>
          </a:p>
          <a:p>
            <a:pPr eaLnBrk="1" hangingPunct="1">
              <a:spcBef>
                <a:spcPct val="0"/>
              </a:spcBef>
              <a:buFontTx/>
              <a:buNone/>
            </a:pPr>
            <a:r>
              <a:rPr lang="en-GB" altLang="en-US" sz="1200"/>
              <a:t> When Hyde attacks Sir Danvers Carew he beats him to death with his walking stick, commenting afterwards ‘With a transport of glee, I mauled the unresisting body, tasting delight from every blow’ (ch. 10). The ferocity of the attack mirrors the intensity of the Ripper murders. </a:t>
            </a:r>
            <a:r>
              <a:rPr lang="en-GB" altLang="en-US" sz="1200" i="1"/>
              <a:t>Jekyll and Hyde</a:t>
            </a:r>
            <a:r>
              <a:rPr lang="en-GB" altLang="en-US" sz="1200"/>
              <a:t> pointed towards an unpalatable truth. Mr Hyde, with his ‘ape-like’ appearance conformed to contemporary criminological theory in which delinquents displayed visible traits indicative of their unpalatable natures. Dr Jekyll, however, a ‘large, well-made, smooth-faced man of fifty’ would not conform to such a theory and yet, as we know, Jekyll and Hyde are one and the same; two faces of a single personality (ch. 3). This leads to the uncomfortable possibility that one could pass a monster such as Jack the Ripper in the street and yet only see a respectable, civilised gentleman exhibiting absolutely no trace of the depraved killer lurking within Jekyll and Hyde and Jack the Ripper. </a:t>
            </a:r>
            <a:r>
              <a:rPr lang="en-US" altLang="en-US" sz="1200"/>
              <a:t>Other shocking criminal cases such as Burke and Hare, the body snatchers from Edinburgh, would also have been present in readers’ minds.</a:t>
            </a:r>
            <a:endParaRPr lang="en-GB" altLang="en-US" sz="1200"/>
          </a:p>
          <a:p>
            <a:pPr eaLnBrk="1" hangingPunct="1">
              <a:spcBef>
                <a:spcPct val="0"/>
              </a:spcBef>
              <a:buFontTx/>
              <a:buNone/>
            </a:pPr>
            <a:endParaRPr lang="en-GB" altLang="en-US" sz="1200"/>
          </a:p>
        </p:txBody>
      </p:sp>
      <p:sp>
        <p:nvSpPr>
          <p:cNvPr id="12293" name="Text Box 6">
            <a:extLst>
              <a:ext uri="{FF2B5EF4-FFF2-40B4-BE49-F238E27FC236}">
                <a16:creationId xmlns:a16="http://schemas.microsoft.com/office/drawing/2014/main" id="{338A60AE-1866-4002-9362-532C163222ED}"/>
              </a:ext>
            </a:extLst>
          </p:cNvPr>
          <p:cNvSpPr txBox="1">
            <a:spLocks noChangeArrowheads="1"/>
          </p:cNvSpPr>
          <p:nvPr/>
        </p:nvSpPr>
        <p:spPr bwMode="auto">
          <a:xfrm>
            <a:off x="0" y="6781800"/>
            <a:ext cx="3028950" cy="258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1" eaLnBrk="1" hangingPunct="1">
              <a:spcBef>
                <a:spcPct val="0"/>
              </a:spcBef>
              <a:buFontTx/>
              <a:buNone/>
            </a:pPr>
            <a:r>
              <a:rPr lang="en-GB" altLang="en-US" sz="1200" b="1"/>
              <a:t>Religion</a:t>
            </a:r>
            <a:endParaRPr lang="en-GB" altLang="en-US" sz="1200"/>
          </a:p>
          <a:p>
            <a:pPr eaLnBrk="1" hangingPunct="1">
              <a:spcBef>
                <a:spcPct val="0"/>
              </a:spcBef>
              <a:buFontTx/>
              <a:buNone/>
            </a:pPr>
            <a:r>
              <a:rPr lang="en-GB" altLang="en-US" sz="1200"/>
              <a:t>The Victorian era is famous for being prim and proper, (even though there was a seedy 'underworld' of prostitution, drugs and crime in the 'wrong' parts of town). Charles Darwin's On the Origin of Species (1859) seemed to disprove creation, and substituted the new idea of 'evolution.‘ Before this the bible was taken literally and society was ‘God fearing’ based on a principle that being religious protected against crime, poverty and immorality.</a:t>
            </a:r>
          </a:p>
          <a:p>
            <a:pPr eaLnBrk="1" hangingPunct="1">
              <a:spcBef>
                <a:spcPct val="50000"/>
              </a:spcBef>
              <a:buFontTx/>
              <a:buNone/>
            </a:pPr>
            <a:endParaRPr lang="en-GB" altLang="en-US" sz="1200"/>
          </a:p>
        </p:txBody>
      </p:sp>
      <p:sp>
        <p:nvSpPr>
          <p:cNvPr id="12294" name="TextBox 1">
            <a:extLst>
              <a:ext uri="{FF2B5EF4-FFF2-40B4-BE49-F238E27FC236}">
                <a16:creationId xmlns:a16="http://schemas.microsoft.com/office/drawing/2014/main" id="{918818FF-5EC8-4F0A-997F-BAA021E60201}"/>
              </a:ext>
            </a:extLst>
          </p:cNvPr>
          <p:cNvSpPr txBox="1">
            <a:spLocks noChangeArrowheads="1"/>
          </p:cNvSpPr>
          <p:nvPr/>
        </p:nvSpPr>
        <p:spPr bwMode="auto">
          <a:xfrm>
            <a:off x="3028950" y="6604000"/>
            <a:ext cx="382905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200" b="1"/>
              <a:t>Deacon William Brodie</a:t>
            </a:r>
          </a:p>
          <a:p>
            <a:pPr eaLnBrk="1" hangingPunct="1">
              <a:spcBef>
                <a:spcPct val="0"/>
              </a:spcBef>
              <a:buFontTx/>
              <a:buNone/>
            </a:pPr>
            <a:r>
              <a:rPr lang="en-GB" altLang="en-US" sz="1200"/>
              <a:t>A greatly respected member of </a:t>
            </a:r>
            <a:r>
              <a:rPr lang="en-GB" altLang="en-US" sz="1200">
                <a:hlinkClick r:id="rId2"/>
              </a:rPr>
              <a:t>Edinburgh</a:t>
            </a:r>
            <a:r>
              <a:rPr lang="en-GB" altLang="en-US" sz="1200"/>
              <a:t>'s society, William Brodie  was a skilful cabinet-maker and a member of the Town Council. However, unknown to most, Brodie had a secret night-time occupation as the leader of a gang of burglars. An extra-curricular activity that was necessary to support his extravagant lifestyle which included two mistresses, numerous children and a gambling habit. It is said that Brodie's bizarre double-life inspired Robert Louis Stevenson, whose father had had furniture made by Brodie. Stevenson included aspects of Brodie's life and character in his story of a split personality,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a:extLst>
              <a:ext uri="{FF2B5EF4-FFF2-40B4-BE49-F238E27FC236}">
                <a16:creationId xmlns:a16="http://schemas.microsoft.com/office/drawing/2014/main" id="{C5832AC1-AE66-476A-A2C4-0D022961A444}"/>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8B1B0C7-B026-4460-B370-E4C22F51E3AF}" type="slidenum">
              <a:rPr lang="en-GB" altLang="en-US" sz="1400"/>
              <a:pPr>
                <a:spcBef>
                  <a:spcPct val="0"/>
                </a:spcBef>
                <a:buFontTx/>
                <a:buNone/>
              </a:pPr>
              <a:t>11</a:t>
            </a:fld>
            <a:endParaRPr lang="en-GB" altLang="en-US" sz="1400"/>
          </a:p>
        </p:txBody>
      </p:sp>
      <p:sp>
        <p:nvSpPr>
          <p:cNvPr id="13315" name="Title 1">
            <a:extLst>
              <a:ext uri="{FF2B5EF4-FFF2-40B4-BE49-F238E27FC236}">
                <a16:creationId xmlns:a16="http://schemas.microsoft.com/office/drawing/2014/main" id="{7B2584FD-31C0-48C5-AA5D-9FB640F04BD8}"/>
              </a:ext>
            </a:extLst>
          </p:cNvPr>
          <p:cNvSpPr>
            <a:spLocks noGrp="1" noChangeArrowheads="1"/>
          </p:cNvSpPr>
          <p:nvPr>
            <p:ph type="title" idx="4294967295"/>
          </p:nvPr>
        </p:nvSpPr>
        <p:spPr>
          <a:xfrm>
            <a:off x="152400" y="838200"/>
            <a:ext cx="6477000" cy="969963"/>
          </a:xfrm>
        </p:spPr>
        <p:txBody>
          <a:bodyPr/>
          <a:lstStyle/>
          <a:p>
            <a:r>
              <a:rPr lang="en-GB" altLang="en-US" sz="1400" b="1"/>
              <a:t>Revision Activity: Annotate the quotations on this page for ideas, methods and contextual links. Add other quotations you can link each one to. This is a useful revision exercise you can do yourself for other quotations.</a:t>
            </a:r>
          </a:p>
        </p:txBody>
      </p:sp>
      <p:sp>
        <p:nvSpPr>
          <p:cNvPr id="13316" name="AutoShape 4">
            <a:extLst>
              <a:ext uri="{FF2B5EF4-FFF2-40B4-BE49-F238E27FC236}">
                <a16:creationId xmlns:a16="http://schemas.microsoft.com/office/drawing/2014/main" id="{EC750EA6-4C6B-4C4B-8184-F0FCAD8811AB}"/>
              </a:ext>
            </a:extLst>
          </p:cNvPr>
          <p:cNvSpPr>
            <a:spLocks noChangeArrowheads="1"/>
          </p:cNvSpPr>
          <p:nvPr/>
        </p:nvSpPr>
        <p:spPr bwMode="auto">
          <a:xfrm>
            <a:off x="762000" y="1905000"/>
            <a:ext cx="1752600" cy="2133600"/>
          </a:xfrm>
          <a:prstGeom prst="irregularSeal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200"/>
              <a:t>Broke out in </a:t>
            </a:r>
          </a:p>
          <a:p>
            <a:pPr algn="ctr">
              <a:spcBef>
                <a:spcPct val="0"/>
              </a:spcBef>
              <a:buFontTx/>
              <a:buNone/>
            </a:pPr>
            <a:r>
              <a:rPr lang="en-GB" altLang="en-US" sz="1200"/>
              <a:t>a great flame</a:t>
            </a:r>
          </a:p>
          <a:p>
            <a:pPr algn="ctr">
              <a:spcBef>
                <a:spcPct val="0"/>
              </a:spcBef>
              <a:buFontTx/>
              <a:buNone/>
            </a:pPr>
            <a:r>
              <a:rPr lang="en-GB" altLang="en-US" sz="1200"/>
              <a:t> of anger</a:t>
            </a:r>
          </a:p>
        </p:txBody>
      </p:sp>
      <p:sp>
        <p:nvSpPr>
          <p:cNvPr id="13317" name="AutoShape 5">
            <a:extLst>
              <a:ext uri="{FF2B5EF4-FFF2-40B4-BE49-F238E27FC236}">
                <a16:creationId xmlns:a16="http://schemas.microsoft.com/office/drawing/2014/main" id="{4932C0C4-B303-44AF-A4C8-200E658DB1F4}"/>
              </a:ext>
            </a:extLst>
          </p:cNvPr>
          <p:cNvSpPr>
            <a:spLocks noChangeArrowheads="1"/>
          </p:cNvSpPr>
          <p:nvPr/>
        </p:nvSpPr>
        <p:spPr bwMode="auto">
          <a:xfrm>
            <a:off x="3124200" y="4267200"/>
            <a:ext cx="1447800" cy="1752600"/>
          </a:xfrm>
          <a:prstGeom prst="irregularSeal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200"/>
              <a:t>A chocolate coloured </a:t>
            </a:r>
          </a:p>
          <a:p>
            <a:pPr algn="ctr">
              <a:spcBef>
                <a:spcPct val="0"/>
              </a:spcBef>
              <a:buFontTx/>
              <a:buNone/>
            </a:pPr>
            <a:r>
              <a:rPr lang="en-GB" altLang="en-US" sz="1200"/>
              <a:t>pall lowered</a:t>
            </a:r>
          </a:p>
          <a:p>
            <a:pPr algn="ctr">
              <a:spcBef>
                <a:spcPct val="0"/>
              </a:spcBef>
              <a:buFontTx/>
              <a:buNone/>
            </a:pPr>
            <a:r>
              <a:rPr lang="en-GB" altLang="en-US" sz="1200"/>
              <a:t> over heaven </a:t>
            </a:r>
          </a:p>
        </p:txBody>
      </p:sp>
      <p:sp>
        <p:nvSpPr>
          <p:cNvPr id="13318" name="AutoShape 6">
            <a:extLst>
              <a:ext uri="{FF2B5EF4-FFF2-40B4-BE49-F238E27FC236}">
                <a16:creationId xmlns:a16="http://schemas.microsoft.com/office/drawing/2014/main" id="{4C482B02-935C-4798-AE82-A6EBF3F90C86}"/>
              </a:ext>
            </a:extLst>
          </p:cNvPr>
          <p:cNvSpPr>
            <a:spLocks noChangeArrowheads="1"/>
          </p:cNvSpPr>
          <p:nvPr/>
        </p:nvSpPr>
        <p:spPr bwMode="auto">
          <a:xfrm>
            <a:off x="4495800" y="2209800"/>
            <a:ext cx="1600200" cy="1828800"/>
          </a:xfrm>
          <a:prstGeom prst="irregularSeal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200"/>
              <a:t>Snarled aloud</a:t>
            </a:r>
          </a:p>
          <a:p>
            <a:pPr algn="ctr">
              <a:spcBef>
                <a:spcPct val="0"/>
              </a:spcBef>
              <a:buFontTx/>
              <a:buNone/>
            </a:pPr>
            <a:r>
              <a:rPr lang="en-GB" altLang="en-US" sz="1200"/>
              <a:t> in a savage laugh</a:t>
            </a:r>
          </a:p>
        </p:txBody>
      </p:sp>
      <p:sp>
        <p:nvSpPr>
          <p:cNvPr id="13319" name="AutoShape 7">
            <a:extLst>
              <a:ext uri="{FF2B5EF4-FFF2-40B4-BE49-F238E27FC236}">
                <a16:creationId xmlns:a16="http://schemas.microsoft.com/office/drawing/2014/main" id="{66E7110D-FA09-455D-B324-BC940E855579}"/>
              </a:ext>
            </a:extLst>
          </p:cNvPr>
          <p:cNvSpPr>
            <a:spLocks noChangeArrowheads="1"/>
          </p:cNvSpPr>
          <p:nvPr/>
        </p:nvSpPr>
        <p:spPr bwMode="auto">
          <a:xfrm>
            <a:off x="533400" y="4800600"/>
            <a:ext cx="1676400" cy="1752600"/>
          </a:xfrm>
          <a:prstGeom prst="irregularSeal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200"/>
              <a:t>Like the district </a:t>
            </a:r>
          </a:p>
          <a:p>
            <a:pPr algn="ctr">
              <a:spcBef>
                <a:spcPct val="0"/>
              </a:spcBef>
              <a:buFontTx/>
              <a:buNone/>
            </a:pPr>
            <a:r>
              <a:rPr lang="en-GB" altLang="en-US" sz="1200"/>
              <a:t>of a city in a</a:t>
            </a:r>
          </a:p>
          <a:p>
            <a:pPr algn="ctr">
              <a:spcBef>
                <a:spcPct val="0"/>
              </a:spcBef>
              <a:buFontTx/>
              <a:buNone/>
            </a:pPr>
            <a:r>
              <a:rPr lang="en-GB" altLang="en-US" sz="1200"/>
              <a:t> nightmare</a:t>
            </a:r>
          </a:p>
        </p:txBody>
      </p:sp>
      <p:sp>
        <p:nvSpPr>
          <p:cNvPr id="13320" name="AutoShape 8">
            <a:extLst>
              <a:ext uri="{FF2B5EF4-FFF2-40B4-BE49-F238E27FC236}">
                <a16:creationId xmlns:a16="http://schemas.microsoft.com/office/drawing/2014/main" id="{4C344EAD-9B9A-4976-B93F-B2F3817F6160}"/>
              </a:ext>
            </a:extLst>
          </p:cNvPr>
          <p:cNvSpPr>
            <a:spLocks noChangeArrowheads="1"/>
          </p:cNvSpPr>
          <p:nvPr/>
        </p:nvSpPr>
        <p:spPr bwMode="auto">
          <a:xfrm>
            <a:off x="4648200" y="6096000"/>
            <a:ext cx="1905000" cy="1828800"/>
          </a:xfrm>
          <a:prstGeom prst="irregularSeal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200"/>
              <a:t>Man is not truly</a:t>
            </a:r>
          </a:p>
          <a:p>
            <a:pPr algn="ctr">
              <a:spcBef>
                <a:spcPct val="0"/>
              </a:spcBef>
              <a:buFontTx/>
              <a:buNone/>
            </a:pPr>
            <a:r>
              <a:rPr lang="en-GB" altLang="en-US" sz="1200"/>
              <a:t> one but truly two</a:t>
            </a:r>
          </a:p>
        </p:txBody>
      </p:sp>
      <p:sp>
        <p:nvSpPr>
          <p:cNvPr id="13321" name="AutoShape 9">
            <a:extLst>
              <a:ext uri="{FF2B5EF4-FFF2-40B4-BE49-F238E27FC236}">
                <a16:creationId xmlns:a16="http://schemas.microsoft.com/office/drawing/2014/main" id="{B66C30C6-4621-4823-B859-7F0A7B6234FF}"/>
              </a:ext>
            </a:extLst>
          </p:cNvPr>
          <p:cNvSpPr>
            <a:spLocks noChangeArrowheads="1"/>
          </p:cNvSpPr>
          <p:nvPr/>
        </p:nvSpPr>
        <p:spPr bwMode="auto">
          <a:xfrm>
            <a:off x="1676400" y="6934200"/>
            <a:ext cx="1752600" cy="1600200"/>
          </a:xfrm>
          <a:prstGeom prst="irregularSeal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1200"/>
              <a:t>My devil had</a:t>
            </a:r>
          </a:p>
          <a:p>
            <a:pPr algn="ctr">
              <a:spcBef>
                <a:spcPct val="0"/>
              </a:spcBef>
              <a:buFontTx/>
              <a:buNone/>
            </a:pPr>
            <a:r>
              <a:rPr lang="en-GB" altLang="en-US" sz="1200"/>
              <a:t> long been caged</a:t>
            </a:r>
          </a:p>
          <a:p>
            <a:pPr algn="ctr">
              <a:spcBef>
                <a:spcPct val="0"/>
              </a:spcBef>
              <a:buFontTx/>
              <a:buNone/>
            </a:pPr>
            <a:r>
              <a:rPr lang="en-GB" altLang="en-US" sz="1200"/>
              <a:t> and came out </a:t>
            </a:r>
          </a:p>
          <a:p>
            <a:pPr algn="ctr">
              <a:spcBef>
                <a:spcPct val="0"/>
              </a:spcBef>
              <a:buFontTx/>
              <a:buNone/>
            </a:pPr>
            <a:r>
              <a:rPr lang="en-GB" altLang="en-US" sz="1200"/>
              <a:t>roaring</a:t>
            </a:r>
          </a:p>
        </p:txBody>
      </p:sp>
      <p:sp>
        <p:nvSpPr>
          <p:cNvPr id="13322" name="WordArt 11">
            <a:extLst>
              <a:ext uri="{FF2B5EF4-FFF2-40B4-BE49-F238E27FC236}">
                <a16:creationId xmlns:a16="http://schemas.microsoft.com/office/drawing/2014/main" id="{87BE7248-EBC9-48F5-B23D-9561A751ED83}"/>
              </a:ext>
            </a:extLst>
          </p:cNvPr>
          <p:cNvSpPr>
            <a:spLocks noChangeArrowheads="1" noChangeShapeType="1" noTextEdit="1"/>
          </p:cNvSpPr>
          <p:nvPr/>
        </p:nvSpPr>
        <p:spPr bwMode="auto">
          <a:xfrm>
            <a:off x="1600200" y="381000"/>
            <a:ext cx="3498850" cy="533400"/>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000000"/>
                </a:solidFill>
                <a:latin typeface="Impact" panose="020B0806030902050204" pitchFamily="34" charset="0"/>
              </a:rPr>
              <a:t>Quote Explosions!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a:extLst>
              <a:ext uri="{FF2B5EF4-FFF2-40B4-BE49-F238E27FC236}">
                <a16:creationId xmlns:a16="http://schemas.microsoft.com/office/drawing/2014/main" id="{B80CBB9D-0236-41C9-A479-74C7AE9AC3BC}"/>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19E1B3C-451B-4B1B-A1B8-2955BA4B1034}" type="slidenum">
              <a:rPr lang="en-GB" altLang="en-US" sz="1400"/>
              <a:pPr>
                <a:spcBef>
                  <a:spcPct val="0"/>
                </a:spcBef>
                <a:buFontTx/>
                <a:buNone/>
              </a:pPr>
              <a:t>12</a:t>
            </a:fld>
            <a:endParaRPr lang="en-GB" altLang="en-US" sz="1400"/>
          </a:p>
        </p:txBody>
      </p:sp>
      <p:sp>
        <p:nvSpPr>
          <p:cNvPr id="14339" name="Rectangle 3">
            <a:extLst>
              <a:ext uri="{FF2B5EF4-FFF2-40B4-BE49-F238E27FC236}">
                <a16:creationId xmlns:a16="http://schemas.microsoft.com/office/drawing/2014/main" id="{1E690C61-4F64-40BF-9151-42888FFEF425}"/>
              </a:ext>
            </a:extLst>
          </p:cNvPr>
          <p:cNvSpPr>
            <a:spLocks noGrp="1" noChangeArrowheads="1"/>
          </p:cNvSpPr>
          <p:nvPr>
            <p:ph type="body" idx="1"/>
          </p:nvPr>
        </p:nvSpPr>
        <p:spPr>
          <a:xfrm>
            <a:off x="0" y="0"/>
            <a:ext cx="6858000" cy="8839200"/>
          </a:xfrm>
        </p:spPr>
        <p:txBody>
          <a:bodyPr/>
          <a:lstStyle/>
          <a:p>
            <a:pPr>
              <a:lnSpc>
                <a:spcPct val="80000"/>
              </a:lnSpc>
              <a:buFontTx/>
              <a:buNone/>
            </a:pPr>
            <a:r>
              <a:rPr lang="en-GB" altLang="en-US" sz="1400" b="1"/>
              <a:t>The Structure of the Novella and Embedded Narrative</a:t>
            </a:r>
          </a:p>
          <a:p>
            <a:pPr>
              <a:lnSpc>
                <a:spcPct val="80000"/>
              </a:lnSpc>
              <a:buFontTx/>
              <a:buNone/>
            </a:pPr>
            <a:endParaRPr lang="en-GB" altLang="en-US" sz="1400" b="1"/>
          </a:p>
          <a:p>
            <a:pPr>
              <a:lnSpc>
                <a:spcPct val="80000"/>
              </a:lnSpc>
              <a:buFontTx/>
              <a:buNone/>
            </a:pPr>
            <a:r>
              <a:rPr lang="en-GB" altLang="en-US" sz="1200"/>
              <a:t>       Stevenson uses structure and narrative throughout the story specifically to build tension. It’s important to remember that the story is presented to us from different perspectives at different times.</a:t>
            </a:r>
          </a:p>
          <a:p>
            <a:pPr>
              <a:lnSpc>
                <a:spcPct val="80000"/>
              </a:lnSpc>
              <a:buFontTx/>
              <a:buNone/>
            </a:pPr>
            <a:r>
              <a:rPr lang="en-GB" altLang="en-US" sz="1200"/>
              <a:t>       Stevenson leaves the reader a breadcrumb trail of clues to piece together; particuarly through the various documents included.  The reader, much like Utterson, becomes a detective. This is known as an ‘epistolary style’ (a novel written as a series of documents) and adds a realistic element to the narrative, Different characters reveal different pieces of information. This creates a fragmented effect as these different forms can only reveal tiny parts of the whole.</a:t>
            </a:r>
          </a:p>
          <a:p>
            <a:pPr>
              <a:lnSpc>
                <a:spcPct val="80000"/>
              </a:lnSpc>
              <a:buFontTx/>
              <a:buNone/>
            </a:pPr>
            <a:r>
              <a:rPr lang="en-GB" altLang="en-US" sz="1200" b="1"/>
              <a:t>Hyde’s cheque to Enfield: </a:t>
            </a:r>
            <a:r>
              <a:rPr lang="en-GB" altLang="en-US" sz="1200"/>
              <a:t>The hard evidence of Jekyll’s signature proffered by Hyde is the birth of the ‘investigation’ to reveal the truth that Stevenson invites the reader on. What is initially troubling is the absence of the signature’s author, but even more so, the fact that Enfield finds the cheque to be genuine: “I gave in the cheque myself, and said I had every reason to believe it was a forgery. Not a bit of it. The cheque was genuine.”</a:t>
            </a:r>
          </a:p>
          <a:p>
            <a:pPr>
              <a:lnSpc>
                <a:spcPct val="80000"/>
              </a:lnSpc>
              <a:buFontTx/>
              <a:buNone/>
            </a:pPr>
            <a:r>
              <a:rPr lang="en-GB" altLang="en-US" sz="1200" b="1"/>
              <a:t>Jekyll’s will: </a:t>
            </a:r>
            <a:r>
              <a:rPr lang="en-GB" altLang="en-US" sz="1200"/>
              <a:t>For Utterson, Jekyll’s will is the starting point of his hunt for Mr Hyde. Despite the anecdotal evidence from Mr Enfield’s story, the will is a more authentic and weighty piece of evidence that suggests foul play is at work. Class is a relevant aspect of the story to note here; the fact that Jekyll is a well known and respected gentlemen further calls into question the nature of his relationship with such a satanic character as Hyde.</a:t>
            </a:r>
          </a:p>
          <a:p>
            <a:pPr>
              <a:lnSpc>
                <a:spcPct val="80000"/>
              </a:lnSpc>
              <a:buFontTx/>
              <a:buNone/>
            </a:pPr>
            <a:r>
              <a:rPr lang="en-GB" altLang="en-US" sz="1200" b="1"/>
              <a:t>Carew’s letter: </a:t>
            </a:r>
            <a:r>
              <a:rPr lang="en-GB" altLang="en-US" sz="1200"/>
              <a:t>This a perfectly placed piece of evidence used to instil tension and suspense for the Sherlock Holmes within us all. Found on Carew’s lifeless body, the reader is desperate to discover what gold it holds…but we never do! Stevenson purposefully tempts the reader and then leaves gaps to build on the rising action.</a:t>
            </a:r>
          </a:p>
          <a:p>
            <a:pPr>
              <a:lnSpc>
                <a:spcPct val="80000"/>
              </a:lnSpc>
              <a:buFontTx/>
              <a:buNone/>
            </a:pPr>
            <a:r>
              <a:rPr lang="en-GB" altLang="en-US" sz="1200" b="1"/>
              <a:t>Hyde’s letter: </a:t>
            </a:r>
            <a:r>
              <a:rPr lang="en-GB" altLang="en-US" sz="1200"/>
              <a:t>After Carew’s untimely death, Jekyll gives this letter to Utterson. This letter initially reassures Utterson which releases some of the tension. However, it is this document that reveals the true potential for mystery and intrigue, because Poole then insists it was never delivered to the house.  Guest then takes a closer look at the handwriting leading Utterson to believe Hyde is forging Jekyll’s hand. Stevenson dangles the opportunity of discovery before the reader’s very eyes and yet it can still remain unseen, lurking in the shadows, untouched.</a:t>
            </a:r>
          </a:p>
          <a:p>
            <a:pPr>
              <a:lnSpc>
                <a:spcPct val="80000"/>
              </a:lnSpc>
              <a:buFontTx/>
              <a:buNone/>
            </a:pPr>
            <a:r>
              <a:rPr lang="en-GB" altLang="en-US" sz="1200" b="1"/>
              <a:t>Embedded Narratives</a:t>
            </a:r>
            <a:endParaRPr lang="en-GB" altLang="en-US" sz="1200"/>
          </a:p>
          <a:p>
            <a:pPr>
              <a:lnSpc>
                <a:spcPct val="80000"/>
              </a:lnSpc>
            </a:pPr>
            <a:r>
              <a:rPr lang="en-GB" altLang="en-US" sz="1200"/>
              <a:t>There are several examples of where Stevenson has embedded different narratives within the story (this is a story within a story of sorts). The novella itself begins with the Story of the Door. The door is an intriguing symbol of secrets and immediately creates a sense of mystery. The fact that it is anecdotal further conveys a sense of narrative layering that invites detective thinking.</a:t>
            </a:r>
          </a:p>
          <a:p>
            <a:pPr>
              <a:lnSpc>
                <a:spcPct val="80000"/>
              </a:lnSpc>
            </a:pPr>
            <a:r>
              <a:rPr lang="en-GB" altLang="en-US" sz="1200"/>
              <a:t>The Carew murder is told from the perspective of a maid at a window – another symbol that reflects something that opens to a hidden place; the maid is a hidden watcher. The fact that the maid is emotional and is described as “romantically given” pushes the reader to question her account as it is not clear how much we can trust her narrative.</a:t>
            </a:r>
          </a:p>
          <a:p>
            <a:pPr>
              <a:lnSpc>
                <a:spcPct val="80000"/>
              </a:lnSpc>
            </a:pPr>
            <a:r>
              <a:rPr lang="en-GB" altLang="en-US" sz="1200"/>
              <a:t>The tone of the language also changes throughout the novella. This signals important shifts to the reader, for example Lanyon’s narrative is formal and sincere. In contrast to the maid, this makes his account more believable and more credible. It is significant therefore, that this is the first time the reader hears about Jekyll transforming into Hyde – it must be vivid and absolute.</a:t>
            </a:r>
          </a:p>
          <a:p>
            <a:pPr>
              <a:lnSpc>
                <a:spcPct val="80000"/>
              </a:lnSpc>
            </a:pPr>
            <a:r>
              <a:rPr lang="en-GB" altLang="en-US" sz="1200"/>
              <a:t>The fact that the title of the novella is “The Strange Case…” informs the reader that it will read like a detective story, full of accounts, documents and different points of view.</a:t>
            </a:r>
          </a:p>
          <a:p>
            <a:pPr>
              <a:lnSpc>
                <a:spcPct val="80000"/>
              </a:lnSpc>
              <a:buFontTx/>
              <a:buNone/>
            </a:pPr>
            <a:r>
              <a:rPr lang="en-GB" altLang="en-US" sz="1200" b="1"/>
              <a:t>Revision Activity: List all the documents you can remember in one minute. Reflect why each one is important.</a:t>
            </a:r>
          </a:p>
        </p:txBody>
      </p:sp>
      <p:pic>
        <p:nvPicPr>
          <p:cNvPr id="14340" name="Picture 4" descr="shutterstock_492868417">
            <a:extLst>
              <a:ext uri="{FF2B5EF4-FFF2-40B4-BE49-F238E27FC236}">
                <a16:creationId xmlns:a16="http://schemas.microsoft.com/office/drawing/2014/main" id="{2290A630-365A-4545-A365-4E2537DD5D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772400"/>
            <a:ext cx="6324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a:extLst>
              <a:ext uri="{FF2B5EF4-FFF2-40B4-BE49-F238E27FC236}">
                <a16:creationId xmlns:a16="http://schemas.microsoft.com/office/drawing/2014/main" id="{4F09D680-E5A7-4EF9-9F5A-CB73F513B23B}"/>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16FE19E-6B1F-4BCA-94D9-9A052020D5D8}" type="slidenum">
              <a:rPr lang="en-GB" altLang="en-US" sz="1400"/>
              <a:pPr>
                <a:spcBef>
                  <a:spcPct val="0"/>
                </a:spcBef>
                <a:buFontTx/>
                <a:buNone/>
              </a:pPr>
              <a:t>13</a:t>
            </a:fld>
            <a:endParaRPr lang="en-GB" altLang="en-US" sz="1400"/>
          </a:p>
        </p:txBody>
      </p:sp>
      <p:sp>
        <p:nvSpPr>
          <p:cNvPr id="15363" name="Rectangle 2">
            <a:extLst>
              <a:ext uri="{FF2B5EF4-FFF2-40B4-BE49-F238E27FC236}">
                <a16:creationId xmlns:a16="http://schemas.microsoft.com/office/drawing/2014/main" id="{875BD69E-D972-4108-BAE1-D58D76FDDF7C}"/>
              </a:ext>
            </a:extLst>
          </p:cNvPr>
          <p:cNvSpPr>
            <a:spLocks noGrp="1" noChangeArrowheads="1"/>
          </p:cNvSpPr>
          <p:nvPr>
            <p:ph type="title"/>
          </p:nvPr>
        </p:nvSpPr>
        <p:spPr>
          <a:xfrm>
            <a:off x="0" y="0"/>
            <a:ext cx="6515100" cy="838200"/>
          </a:xfrm>
        </p:spPr>
        <p:txBody>
          <a:bodyPr/>
          <a:lstStyle/>
          <a:p>
            <a:r>
              <a:rPr lang="en-GB" altLang="en-US" sz="1600" b="1"/>
              <a:t>When reading the extract in the exam consider the narrative perspective by asking yourself these questions …</a:t>
            </a:r>
          </a:p>
        </p:txBody>
      </p:sp>
      <p:sp>
        <p:nvSpPr>
          <p:cNvPr id="15364" name="Rectangle 3">
            <a:extLst>
              <a:ext uri="{FF2B5EF4-FFF2-40B4-BE49-F238E27FC236}">
                <a16:creationId xmlns:a16="http://schemas.microsoft.com/office/drawing/2014/main" id="{2AE8309F-592F-4361-A0EE-D8D2E7460A17}"/>
              </a:ext>
            </a:extLst>
          </p:cNvPr>
          <p:cNvSpPr>
            <a:spLocks noGrp="1" noChangeArrowheads="1"/>
          </p:cNvSpPr>
          <p:nvPr>
            <p:ph type="body" idx="1"/>
          </p:nvPr>
        </p:nvSpPr>
        <p:spPr>
          <a:xfrm>
            <a:off x="0" y="685800"/>
            <a:ext cx="6553200" cy="4572000"/>
          </a:xfrm>
        </p:spPr>
        <p:txBody>
          <a:bodyPr/>
          <a:lstStyle/>
          <a:p>
            <a:endParaRPr lang="en-US" altLang="en-US"/>
          </a:p>
        </p:txBody>
      </p:sp>
      <p:pic>
        <p:nvPicPr>
          <p:cNvPr id="15365" name="Picture 5" descr="AQA (2)">
            <a:extLst>
              <a:ext uri="{FF2B5EF4-FFF2-40B4-BE49-F238E27FC236}">
                <a16:creationId xmlns:a16="http://schemas.microsoft.com/office/drawing/2014/main" id="{347EB0C7-25DF-4542-8FED-0F97DA52AC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6019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7">
            <a:extLst>
              <a:ext uri="{FF2B5EF4-FFF2-40B4-BE49-F238E27FC236}">
                <a16:creationId xmlns:a16="http://schemas.microsoft.com/office/drawing/2014/main" id="{F969C516-F7C9-43DD-8B63-19970AF5E3EE}"/>
              </a:ext>
            </a:extLst>
          </p:cNvPr>
          <p:cNvSpPr txBox="1">
            <a:spLocks noChangeArrowheads="1"/>
          </p:cNvSpPr>
          <p:nvPr/>
        </p:nvSpPr>
        <p:spPr bwMode="auto">
          <a:xfrm>
            <a:off x="381000" y="838200"/>
            <a:ext cx="5181600" cy="366713"/>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en-US" altLang="en-US" sz="1800"/>
          </a:p>
        </p:txBody>
      </p:sp>
      <p:sp>
        <p:nvSpPr>
          <p:cNvPr id="51208" name="Text Box 8">
            <a:extLst>
              <a:ext uri="{FF2B5EF4-FFF2-40B4-BE49-F238E27FC236}">
                <a16:creationId xmlns:a16="http://schemas.microsoft.com/office/drawing/2014/main" id="{C4C1603F-7050-4CF9-A98C-1EF1BB1525CD}"/>
              </a:ext>
            </a:extLst>
          </p:cNvPr>
          <p:cNvSpPr txBox="1">
            <a:spLocks noChangeArrowheads="1"/>
          </p:cNvSpPr>
          <p:nvPr/>
        </p:nvSpPr>
        <p:spPr bwMode="auto">
          <a:xfrm>
            <a:off x="0" y="4495800"/>
            <a:ext cx="6858000" cy="4616450"/>
          </a:xfrm>
          <a:prstGeom prst="rect">
            <a:avLst/>
          </a:prstGeom>
          <a:noFill/>
          <a:ln>
            <a:noFill/>
          </a:ln>
          <a:effectLst/>
        </p:spPr>
        <p:txBody>
          <a:bodyPr>
            <a:spAutoFit/>
          </a:bodyPr>
          <a:lstStyle/>
          <a:p>
            <a:pPr>
              <a:defRPr/>
            </a:pPr>
            <a:r>
              <a:rPr lang="en-GB" altLang="en-US" sz="1600" b="1" dirty="0">
                <a:solidFill>
                  <a:schemeClr val="tx2"/>
                </a:solidFill>
              </a:rPr>
              <a:t>What makes Jekyll and Hyde a Gothic Novel?</a:t>
            </a:r>
            <a:r>
              <a:rPr lang="en-GB" altLang="en-US" dirty="0"/>
              <a:t> </a:t>
            </a:r>
          </a:p>
          <a:p>
            <a:pPr>
              <a:defRPr/>
            </a:pPr>
            <a:r>
              <a:rPr lang="en-GB" altLang="en-US" sz="1200" b="1" dirty="0"/>
              <a:t>The following bullet points are typical elements of Gothic Literature. </a:t>
            </a:r>
          </a:p>
          <a:p>
            <a:pPr>
              <a:defRPr/>
            </a:pPr>
            <a:r>
              <a:rPr lang="en-GB" altLang="en-US" sz="1200" b="1" dirty="0"/>
              <a:t>Revision Activity: Discuss with a partner the evidence of these in Jekyll and Hyde.</a:t>
            </a:r>
          </a:p>
          <a:p>
            <a:pPr marL="171450" indent="-171450">
              <a:buFont typeface="Wingdings" panose="05000000000000000000" pitchFamily="2" charset="2"/>
              <a:buChar char="Ø"/>
              <a:defRPr/>
            </a:pPr>
            <a:r>
              <a:rPr lang="en-GB" altLang="en-US" sz="1200" dirty="0"/>
              <a:t>Exploring the deeper (and darker) elements of the human psyche</a:t>
            </a:r>
          </a:p>
          <a:p>
            <a:pPr marL="171450" indent="-171450">
              <a:buFont typeface="Wingdings" panose="05000000000000000000" pitchFamily="2" charset="2"/>
              <a:buChar char="Ø"/>
              <a:defRPr/>
            </a:pPr>
            <a:r>
              <a:rPr lang="en-GB" altLang="en-US" sz="1200" dirty="0"/>
              <a:t>Supernatural beings and goings on</a:t>
            </a:r>
          </a:p>
          <a:p>
            <a:pPr marL="171450" indent="-171450">
              <a:buFont typeface="Wingdings" panose="05000000000000000000" pitchFamily="2" charset="2"/>
              <a:buChar char="Ø"/>
              <a:defRPr/>
            </a:pPr>
            <a:r>
              <a:rPr lang="en-GB" altLang="en-US" sz="1200" dirty="0"/>
              <a:t>Suspense, unexplained mysteries and secrets</a:t>
            </a:r>
          </a:p>
          <a:p>
            <a:pPr marL="171450" indent="-171450">
              <a:buFont typeface="Wingdings" panose="05000000000000000000" pitchFamily="2" charset="2"/>
              <a:buChar char="Ø"/>
              <a:defRPr/>
            </a:pPr>
            <a:r>
              <a:rPr lang="en-GB" altLang="en-US" sz="1200" dirty="0"/>
              <a:t>Isolation of the central protagonist</a:t>
            </a:r>
          </a:p>
          <a:p>
            <a:pPr marL="171450" indent="-171450">
              <a:buFont typeface="Wingdings" panose="05000000000000000000" pitchFamily="2" charset="2"/>
              <a:buChar char="Ø"/>
              <a:defRPr/>
            </a:pPr>
            <a:r>
              <a:rPr lang="en-GB" altLang="en-US" sz="1200" dirty="0"/>
              <a:t>Murder and crime</a:t>
            </a:r>
          </a:p>
          <a:p>
            <a:pPr marL="171450" indent="-171450">
              <a:buFont typeface="Wingdings" panose="05000000000000000000" pitchFamily="2" charset="2"/>
              <a:buChar char="Ø"/>
              <a:defRPr/>
            </a:pPr>
            <a:r>
              <a:rPr lang="en-GB" altLang="en-US" sz="1200" dirty="0"/>
              <a:t>Pathetic fallacy, the weather reflecting events and characters feelings: rain, fog, violent storms</a:t>
            </a:r>
          </a:p>
          <a:p>
            <a:pPr marL="171450" indent="-171450">
              <a:buFont typeface="Wingdings" panose="05000000000000000000" pitchFamily="2" charset="2"/>
              <a:buChar char="Ø"/>
              <a:defRPr/>
            </a:pPr>
            <a:r>
              <a:rPr lang="en-GB" altLang="en-US" sz="1200" dirty="0"/>
              <a:t>Settings suggesting abandonment, decay, mystery</a:t>
            </a:r>
          </a:p>
          <a:p>
            <a:pPr marL="171450" indent="-171450">
              <a:buFont typeface="Wingdings" panose="05000000000000000000" pitchFamily="2" charset="2"/>
              <a:buChar char="Ø"/>
              <a:defRPr/>
            </a:pPr>
            <a:r>
              <a:rPr lang="en-GB" altLang="en-US" sz="1200" dirty="0"/>
              <a:t>Conflict between good and evil </a:t>
            </a:r>
          </a:p>
          <a:p>
            <a:pPr marL="171450" indent="-171450">
              <a:buFont typeface="Wingdings" panose="05000000000000000000" pitchFamily="2" charset="2"/>
              <a:buChar char="Ø"/>
              <a:defRPr/>
            </a:pPr>
            <a:r>
              <a:rPr lang="en-GB" altLang="en-US" sz="1200" dirty="0"/>
              <a:t>Literal and metaphorical darkness</a:t>
            </a:r>
          </a:p>
          <a:p>
            <a:pPr marL="171450" indent="-171450">
              <a:buFont typeface="Wingdings" panose="05000000000000000000" pitchFamily="2" charset="2"/>
              <a:buChar char="Ø"/>
              <a:defRPr/>
            </a:pPr>
            <a:r>
              <a:rPr lang="en-GB" altLang="en-US" sz="1200" dirty="0"/>
              <a:t>Symbolism e.g. light and dark reflecting good and evil,  objects having symbolic significance e.g. the mirror</a:t>
            </a:r>
          </a:p>
          <a:p>
            <a:pPr marL="171450" indent="-171450">
              <a:buFont typeface="Wingdings" panose="05000000000000000000" pitchFamily="2" charset="2"/>
              <a:buChar char="Ø"/>
              <a:defRPr/>
            </a:pPr>
            <a:r>
              <a:rPr lang="en-GB" altLang="en-US" sz="1200" dirty="0"/>
              <a:t>The inevitability of fate and the tragic downfall of the central character due to ambition or pride, abandonment of religion</a:t>
            </a:r>
          </a:p>
          <a:p>
            <a:pPr marL="171450" indent="-171450">
              <a:buFont typeface="Wingdings" panose="05000000000000000000" pitchFamily="2" charset="2"/>
              <a:buChar char="Ø"/>
              <a:defRPr/>
            </a:pPr>
            <a:r>
              <a:rPr lang="en-GB" altLang="en-US" sz="1200" dirty="0"/>
              <a:t>Agony, suffering and fear</a:t>
            </a:r>
          </a:p>
          <a:p>
            <a:pPr marL="171450" indent="-171450">
              <a:buFont typeface="Wingdings" panose="05000000000000000000" pitchFamily="2" charset="2"/>
              <a:buChar char="Ø"/>
              <a:defRPr/>
            </a:pPr>
            <a:r>
              <a:rPr lang="en-GB" altLang="en-US" sz="1200" dirty="0"/>
              <a:t>Narrator taking on perspective of detective </a:t>
            </a:r>
          </a:p>
          <a:p>
            <a:pPr marL="171450" indent="-171450">
              <a:buFont typeface="Wingdings" panose="05000000000000000000" pitchFamily="2" charset="2"/>
              <a:buChar char="Ø"/>
              <a:defRPr/>
            </a:pPr>
            <a:r>
              <a:rPr lang="en-GB" altLang="en-US" sz="1200" dirty="0"/>
              <a:t>Loss - loss of man’s self control/ loss of hope</a:t>
            </a:r>
          </a:p>
          <a:p>
            <a:pPr marL="171450" indent="-171450">
              <a:buFont typeface="Wingdings" panose="05000000000000000000" pitchFamily="2" charset="2"/>
              <a:buChar char="Ø"/>
              <a:defRPr/>
            </a:pPr>
            <a:r>
              <a:rPr lang="en-GB" altLang="en-US" sz="1200" dirty="0"/>
              <a:t>Loss of beauty and the natural</a:t>
            </a:r>
          </a:p>
          <a:p>
            <a:pPr marL="171450" indent="-171450">
              <a:buFont typeface="Wingdings" panose="05000000000000000000" pitchFamily="2" charset="2"/>
              <a:buChar char="Ø"/>
              <a:defRPr/>
            </a:pPr>
            <a:r>
              <a:rPr lang="en-GB" altLang="en-US" sz="1200" dirty="0"/>
              <a:t>Dangers of science over nature/ God</a:t>
            </a:r>
          </a:p>
          <a:p>
            <a:pPr>
              <a:defRPr/>
            </a:pPr>
            <a:r>
              <a:rPr lang="en-GB" altLang="en-US" sz="1200" b="1" dirty="0"/>
              <a:t>Other key gothic novels you may wish to read: A Picture of Dorian Grey,  Frankenstein, Dracula.</a:t>
            </a:r>
          </a:p>
          <a:p>
            <a:pPr>
              <a:defRPr/>
            </a:pPr>
            <a:endParaRPr lang="en-GB" alt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C80EC020-8449-47AE-9C9D-207BC3BD434E}"/>
              </a:ext>
            </a:extLst>
          </p:cNvPr>
          <p:cNvSpPr>
            <a:spLocks noGrp="1" noChangeArrowheads="1"/>
          </p:cNvSpPr>
          <p:nvPr>
            <p:ph type="subTitle" idx="1"/>
          </p:nvPr>
        </p:nvSpPr>
        <p:spPr>
          <a:xfrm>
            <a:off x="533400" y="533400"/>
            <a:ext cx="5181600" cy="4800600"/>
          </a:xfrm>
        </p:spPr>
        <p:txBody>
          <a:bodyPr/>
          <a:lstStyle/>
          <a:p>
            <a:pPr eaLnBrk="1" hangingPunct="1"/>
            <a:r>
              <a:rPr lang="en-GB" altLang="en-US" sz="3200">
                <a:latin typeface="Accord Heavy SF" pitchFamily="34" charset="0"/>
              </a:rPr>
              <a:t>    </a:t>
            </a:r>
            <a:r>
              <a:rPr lang="en-GB" altLang="en-US">
                <a:latin typeface="Accord Heavy SF" pitchFamily="34" charset="0"/>
              </a:rPr>
              <a:t>Key Revision Passages </a:t>
            </a:r>
          </a:p>
        </p:txBody>
      </p:sp>
      <p:sp>
        <p:nvSpPr>
          <p:cNvPr id="16387" name="AutoShape 5" descr="Image result for jekyll and hyde">
            <a:extLst>
              <a:ext uri="{FF2B5EF4-FFF2-40B4-BE49-F238E27FC236}">
                <a16:creationId xmlns:a16="http://schemas.microsoft.com/office/drawing/2014/main" id="{87DCC9D1-B45F-48FE-9B18-2B0D6828D676}"/>
              </a:ext>
            </a:extLst>
          </p:cNvPr>
          <p:cNvSpPr>
            <a:spLocks noChangeAspect="1" noChangeArrowheads="1"/>
          </p:cNvSpPr>
          <p:nvPr/>
        </p:nvSpPr>
        <p:spPr bwMode="auto">
          <a:xfrm>
            <a:off x="3276600" y="4419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16388" name="Picture 7" descr="Image result for jekyll and hyde">
            <a:extLst>
              <a:ext uri="{FF2B5EF4-FFF2-40B4-BE49-F238E27FC236}">
                <a16:creationId xmlns:a16="http://schemas.microsoft.com/office/drawing/2014/main" id="{0C1D5CD0-3A45-40F5-AE0E-010CF3EAC0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314166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1">
            <a:extLst>
              <a:ext uri="{FF2B5EF4-FFF2-40B4-BE49-F238E27FC236}">
                <a16:creationId xmlns:a16="http://schemas.microsoft.com/office/drawing/2014/main" id="{AB6B3769-A3A3-4CC5-9E08-FD6DEC1468C6}"/>
              </a:ext>
            </a:extLst>
          </p:cNvPr>
          <p:cNvSpPr txBox="1">
            <a:spLocks noChangeArrowheads="1"/>
          </p:cNvSpPr>
          <p:nvPr/>
        </p:nvSpPr>
        <p:spPr bwMode="auto">
          <a:xfrm>
            <a:off x="0" y="5638800"/>
            <a:ext cx="6858000" cy="33242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400" b="1" dirty="0"/>
              <a:t>Aim to know t</a:t>
            </a:r>
            <a:r>
              <a:rPr lang="en-US" altLang="en-US" sz="1400" b="1" dirty="0"/>
              <a:t>he following</a:t>
            </a:r>
            <a:r>
              <a:rPr lang="en-GB" altLang="en-US" sz="1400" b="1" dirty="0"/>
              <a:t> passages well and build on the annotation you are given here. </a:t>
            </a:r>
            <a:r>
              <a:rPr lang="en-GB" altLang="en-US" sz="1400" dirty="0"/>
              <a:t>Learn key quotations  and the annotation for A02/ 3 coverage. Use these for the </a:t>
            </a:r>
            <a:r>
              <a:rPr lang="en-GB" altLang="en-US" sz="1400" b="1" dirty="0"/>
              <a:t>whole text links </a:t>
            </a:r>
            <a:r>
              <a:rPr lang="en-GB" altLang="en-US" sz="1400" dirty="0"/>
              <a:t>when you practise exam responses.</a:t>
            </a:r>
          </a:p>
          <a:p>
            <a:pPr eaLnBrk="1" hangingPunct="1">
              <a:defRPr/>
            </a:pPr>
            <a:r>
              <a:rPr lang="en-GB" altLang="en-US" sz="1400" b="1" dirty="0"/>
              <a:t>Revision Activities: </a:t>
            </a:r>
          </a:p>
          <a:p>
            <a:pPr marL="285750" indent="-285750" eaLnBrk="1" hangingPunct="1">
              <a:buFont typeface="Wingdings" panose="05000000000000000000" pitchFamily="2" charset="2"/>
              <a:buChar char="Ø"/>
              <a:defRPr/>
            </a:pPr>
            <a:r>
              <a:rPr lang="en-GB" altLang="en-US" sz="1400" dirty="0"/>
              <a:t>Complete annotation on the last 2 yourself and think about following the pattern of annotating around identifying ideas (A01), methods (A02) and context links (AO3) when you are in the exam.</a:t>
            </a:r>
          </a:p>
          <a:p>
            <a:pPr marL="285750" indent="-285750" eaLnBrk="1" hangingPunct="1">
              <a:buFont typeface="Wingdings" panose="05000000000000000000" pitchFamily="2" charset="2"/>
              <a:buChar char="Ø"/>
              <a:defRPr/>
            </a:pPr>
            <a:r>
              <a:rPr lang="en-GB" altLang="en-US" sz="1400" dirty="0"/>
              <a:t>Practise writing paragraphs using these passages and the annotation following this structure:</a:t>
            </a:r>
          </a:p>
          <a:p>
            <a:pPr marL="285750" indent="-285750" eaLnBrk="1" hangingPunct="1">
              <a:buFont typeface="Wingdings" panose="05000000000000000000" pitchFamily="2" charset="2"/>
              <a:buChar char="ü"/>
              <a:defRPr/>
            </a:pPr>
            <a:r>
              <a:rPr lang="en-GB" altLang="en-US" sz="1400" dirty="0"/>
              <a:t> idea</a:t>
            </a:r>
          </a:p>
          <a:p>
            <a:pPr marL="285750" indent="-285750" eaLnBrk="1" hangingPunct="1">
              <a:buFont typeface="Wingdings" panose="05000000000000000000" pitchFamily="2" charset="2"/>
              <a:buChar char="ü"/>
              <a:defRPr/>
            </a:pPr>
            <a:r>
              <a:rPr lang="en-GB" altLang="en-US" sz="1400" dirty="0"/>
              <a:t> method/ evidence</a:t>
            </a:r>
          </a:p>
          <a:p>
            <a:pPr marL="285750" indent="-285750" eaLnBrk="1" hangingPunct="1">
              <a:buFont typeface="Wingdings" panose="05000000000000000000" pitchFamily="2" charset="2"/>
              <a:buChar char="ü"/>
              <a:defRPr/>
            </a:pPr>
            <a:r>
              <a:rPr lang="en-GB" altLang="en-US" sz="1400" dirty="0"/>
              <a:t>analysis/ exploration/ WLA</a:t>
            </a:r>
          </a:p>
          <a:p>
            <a:pPr marL="285750" indent="-285750" eaLnBrk="1" hangingPunct="1">
              <a:buFont typeface="Wingdings" panose="05000000000000000000" pitchFamily="2" charset="2"/>
              <a:buChar char="ü"/>
              <a:defRPr/>
            </a:pPr>
            <a:r>
              <a:rPr lang="en-GB" altLang="en-US" sz="1400" dirty="0"/>
              <a:t>effect on reader/ contextual significance</a:t>
            </a:r>
          </a:p>
          <a:p>
            <a:pPr marL="285750" indent="-285750" eaLnBrk="1" hangingPunct="1">
              <a:buFont typeface="Wingdings" panose="05000000000000000000" pitchFamily="2" charset="2"/>
              <a:buChar char="ü"/>
              <a:defRPr/>
            </a:pPr>
            <a:r>
              <a:rPr lang="en-GB" altLang="en-US" sz="1400" dirty="0"/>
              <a:t> link back to question/ writer’s intentions</a:t>
            </a:r>
          </a:p>
          <a:p>
            <a:pPr marL="285750" indent="-285750" eaLnBrk="1" hangingPunct="1">
              <a:buFont typeface="Wingdings" panose="05000000000000000000" pitchFamily="2" charset="2"/>
              <a:buChar char="ü"/>
              <a:defRPr/>
            </a:pPr>
            <a:r>
              <a:rPr lang="en-GB" altLang="en-US" sz="1400" dirty="0"/>
              <a:t> link to further example/ quotation from elsewhere …</a:t>
            </a:r>
          </a:p>
        </p:txBody>
      </p:sp>
      <p:sp>
        <p:nvSpPr>
          <p:cNvPr id="2" name="TextBox 1">
            <a:extLst>
              <a:ext uri="{FF2B5EF4-FFF2-40B4-BE49-F238E27FC236}">
                <a16:creationId xmlns:a16="http://schemas.microsoft.com/office/drawing/2014/main" id="{9CFCCA23-FD8F-466A-BFBB-84D199AC06B4}"/>
              </a:ext>
            </a:extLst>
          </p:cNvPr>
          <p:cNvSpPr txBox="1"/>
          <p:nvPr/>
        </p:nvSpPr>
        <p:spPr>
          <a:xfrm>
            <a:off x="3613150" y="1447800"/>
            <a:ext cx="2940050" cy="3940175"/>
          </a:xfrm>
          <a:prstGeom prst="rect">
            <a:avLst/>
          </a:prstGeom>
          <a:noFill/>
          <a:ln>
            <a:solidFill>
              <a:schemeClr val="tx1"/>
            </a:solidFill>
          </a:ln>
        </p:spPr>
        <p:txBody>
          <a:bodyPr>
            <a:spAutoFit/>
          </a:bodyPr>
          <a:lstStyle/>
          <a:p>
            <a:pPr>
              <a:defRPr/>
            </a:pPr>
            <a:r>
              <a:rPr lang="en-GB" sz="1400" dirty="0"/>
              <a:t>List 4-6 ‘episodes’ in the novella that </a:t>
            </a:r>
            <a:r>
              <a:rPr lang="en-GB" sz="1400" b="1" dirty="0"/>
              <a:t>you</a:t>
            </a:r>
            <a:r>
              <a:rPr lang="en-GB" sz="1400" dirty="0"/>
              <a:t> think may be worth knowing really well…</a:t>
            </a:r>
          </a:p>
          <a:p>
            <a:pPr marL="285750" indent="-285750">
              <a:buFont typeface="Wingdings" panose="05000000000000000000" pitchFamily="2" charset="2"/>
              <a:buChar char="v"/>
              <a:defRPr/>
            </a:pPr>
            <a:r>
              <a:rPr lang="en-GB" sz="1400" dirty="0"/>
              <a:t>1. </a:t>
            </a:r>
          </a:p>
          <a:p>
            <a:pPr>
              <a:defRPr/>
            </a:pPr>
            <a:endParaRPr lang="en-GB" sz="1400" dirty="0"/>
          </a:p>
          <a:p>
            <a:pPr marL="285750" indent="-285750">
              <a:buFont typeface="Wingdings" panose="05000000000000000000" pitchFamily="2" charset="2"/>
              <a:buChar char="v"/>
              <a:defRPr/>
            </a:pPr>
            <a:r>
              <a:rPr lang="en-GB" sz="1400" dirty="0"/>
              <a:t>2.</a:t>
            </a:r>
          </a:p>
          <a:p>
            <a:pPr>
              <a:defRPr/>
            </a:pPr>
            <a:endParaRPr lang="en-GB" sz="1400" dirty="0"/>
          </a:p>
          <a:p>
            <a:pPr marL="285750" indent="-285750">
              <a:buFont typeface="Wingdings" panose="05000000000000000000" pitchFamily="2" charset="2"/>
              <a:buChar char="v"/>
              <a:defRPr/>
            </a:pPr>
            <a:r>
              <a:rPr lang="en-GB" sz="1400" dirty="0"/>
              <a:t>3.</a:t>
            </a:r>
          </a:p>
          <a:p>
            <a:pPr>
              <a:defRPr/>
            </a:pPr>
            <a:endParaRPr lang="en-GB" sz="1400" dirty="0"/>
          </a:p>
          <a:p>
            <a:pPr marL="285750" indent="-285750">
              <a:buFont typeface="Wingdings" panose="05000000000000000000" pitchFamily="2" charset="2"/>
              <a:buChar char="v"/>
              <a:defRPr/>
            </a:pPr>
            <a:r>
              <a:rPr lang="en-GB" sz="1400" dirty="0"/>
              <a:t>4.</a:t>
            </a:r>
          </a:p>
          <a:p>
            <a:pPr>
              <a:defRPr/>
            </a:pPr>
            <a:endParaRPr lang="en-GB" sz="1400" dirty="0"/>
          </a:p>
          <a:p>
            <a:pPr marL="285750" indent="-285750">
              <a:buFont typeface="Wingdings" panose="05000000000000000000" pitchFamily="2" charset="2"/>
              <a:buChar char="v"/>
              <a:defRPr/>
            </a:pPr>
            <a:r>
              <a:rPr lang="en-GB" sz="1400" dirty="0"/>
              <a:t>5.</a:t>
            </a:r>
          </a:p>
          <a:p>
            <a:pPr>
              <a:defRPr/>
            </a:pPr>
            <a:endParaRPr lang="en-GB" sz="1400" dirty="0"/>
          </a:p>
          <a:p>
            <a:pPr marL="285750" indent="-285750">
              <a:buFont typeface="Wingdings" panose="05000000000000000000" pitchFamily="2" charset="2"/>
              <a:buChar char="v"/>
              <a:defRPr/>
            </a:pPr>
            <a:r>
              <a:rPr lang="en-GB" sz="1400" dirty="0"/>
              <a:t>6.</a:t>
            </a:r>
          </a:p>
          <a:p>
            <a:pPr marL="285750" indent="-285750">
              <a:buFont typeface="Wingdings" panose="05000000000000000000" pitchFamily="2" charset="2"/>
              <a:buChar char="v"/>
              <a:defRPr/>
            </a:pPr>
            <a:endParaRPr lang="en-GB" dirty="0"/>
          </a:p>
          <a:p>
            <a:pPr>
              <a:defRPr/>
            </a:pPr>
            <a:endParaRPr lang="en-GB" dirty="0"/>
          </a:p>
          <a:p>
            <a:pPr marL="285750" indent="-285750">
              <a:buFont typeface="Wingdings" panose="05000000000000000000" pitchFamily="2" charset="2"/>
              <a:buChar char="v"/>
              <a:defRPr/>
            </a:pP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a:extLst>
              <a:ext uri="{FF2B5EF4-FFF2-40B4-BE49-F238E27FC236}">
                <a16:creationId xmlns:a16="http://schemas.microsoft.com/office/drawing/2014/main" id="{93AFDF92-EB6F-442F-872B-9755B93638D1}"/>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B6796E4-F15E-4A4A-9D21-F942AB736FDB}" type="slidenum">
              <a:rPr lang="en-GB" altLang="en-US" sz="1400"/>
              <a:pPr>
                <a:spcBef>
                  <a:spcPct val="0"/>
                </a:spcBef>
                <a:buFontTx/>
                <a:buNone/>
              </a:pPr>
              <a:t>15</a:t>
            </a:fld>
            <a:endParaRPr lang="en-GB" altLang="en-US" sz="1400"/>
          </a:p>
        </p:txBody>
      </p:sp>
      <p:sp>
        <p:nvSpPr>
          <p:cNvPr id="17411" name="Rectangle 2">
            <a:extLst>
              <a:ext uri="{FF2B5EF4-FFF2-40B4-BE49-F238E27FC236}">
                <a16:creationId xmlns:a16="http://schemas.microsoft.com/office/drawing/2014/main" id="{070AB547-3C01-4BB0-9FD6-85E9E9EB7C05}"/>
              </a:ext>
            </a:extLst>
          </p:cNvPr>
          <p:cNvSpPr>
            <a:spLocks noGrp="1" noChangeArrowheads="1"/>
          </p:cNvSpPr>
          <p:nvPr>
            <p:ph type="title"/>
          </p:nvPr>
        </p:nvSpPr>
        <p:spPr>
          <a:xfrm>
            <a:off x="152400" y="152400"/>
            <a:ext cx="3733800" cy="1828800"/>
          </a:xfrm>
        </p:spPr>
        <p:txBody>
          <a:bodyPr/>
          <a:lstStyle/>
          <a:p>
            <a:pPr eaLnBrk="1" hangingPunct="1"/>
            <a:r>
              <a:rPr lang="en-GB" altLang="en-US" sz="1200" i="1"/>
              <a:t>Chapter One. Utterson and Enfield are out on their regular walk. Before this we have been introduced to Utterson as a character who is ‘austere with himself’. A typical, respectable Victorian gentleman. The reader shares his narrative perspective in much of the novella, so he is instrumental in the revelation of the mystery. Enfield shares his belief in keeping out of others’ business in a class and gender ruled society of secrecy and repression.</a:t>
            </a:r>
          </a:p>
        </p:txBody>
      </p:sp>
      <p:sp>
        <p:nvSpPr>
          <p:cNvPr id="17412" name="Rectangle 3">
            <a:extLst>
              <a:ext uri="{FF2B5EF4-FFF2-40B4-BE49-F238E27FC236}">
                <a16:creationId xmlns:a16="http://schemas.microsoft.com/office/drawing/2014/main" id="{A155FC09-08B9-4DC5-8797-3CC04192C54F}"/>
              </a:ext>
            </a:extLst>
          </p:cNvPr>
          <p:cNvSpPr>
            <a:spLocks noGrp="1" noChangeArrowheads="1"/>
          </p:cNvSpPr>
          <p:nvPr>
            <p:ph type="body" idx="1"/>
          </p:nvPr>
        </p:nvSpPr>
        <p:spPr>
          <a:xfrm>
            <a:off x="0" y="2057400"/>
            <a:ext cx="3962400" cy="6110288"/>
          </a:xfrm>
        </p:spPr>
        <p:txBody>
          <a:bodyPr/>
          <a:lstStyle/>
          <a:p>
            <a:pPr eaLnBrk="1" hangingPunct="1">
              <a:lnSpc>
                <a:spcPct val="80000"/>
              </a:lnSpc>
            </a:pPr>
            <a:r>
              <a:rPr lang="en-GB" altLang="en-US" sz="900"/>
              <a:t> It chanced on one of these rambles that their way led them</a:t>
            </a:r>
            <a:br>
              <a:rPr lang="en-GB" altLang="en-US" sz="900"/>
            </a:br>
            <a:r>
              <a:rPr lang="en-GB" altLang="en-US" sz="900"/>
              <a:t>down a by-street in a busy quarter of London.  The street was</a:t>
            </a:r>
            <a:br>
              <a:rPr lang="en-GB" altLang="en-US" sz="900"/>
            </a:br>
            <a:r>
              <a:rPr lang="en-GB" altLang="en-US" sz="900"/>
              <a:t>small and what is called quiet, but it drove a thriving trade on</a:t>
            </a:r>
            <a:br>
              <a:rPr lang="en-GB" altLang="en-US" sz="900"/>
            </a:br>
            <a:r>
              <a:rPr lang="en-GB" altLang="en-US" sz="900"/>
              <a:t>the weekdays.  The inhabitants were all doing well, it seemed and</a:t>
            </a:r>
            <a:br>
              <a:rPr lang="en-GB" altLang="en-US" sz="900"/>
            </a:br>
            <a:r>
              <a:rPr lang="en-GB" altLang="en-US" sz="900"/>
              <a:t>all emulously hoping to do better still, and laying out the</a:t>
            </a:r>
            <a:br>
              <a:rPr lang="en-GB" altLang="en-US" sz="900"/>
            </a:br>
            <a:r>
              <a:rPr lang="en-GB" altLang="en-US" sz="900"/>
              <a:t>surplus of their grains in coquetry; so that </a:t>
            </a:r>
            <a:r>
              <a:rPr lang="en-GB" altLang="en-US" sz="900" u="sng"/>
              <a:t>the shop fronts stood</a:t>
            </a:r>
            <a:br>
              <a:rPr lang="en-GB" altLang="en-US" sz="900" u="sng"/>
            </a:br>
            <a:r>
              <a:rPr lang="en-GB" altLang="en-US" sz="900" u="sng"/>
              <a:t>along that thoroughfare with an air of invitation, like rows of</a:t>
            </a:r>
            <a:br>
              <a:rPr lang="en-GB" altLang="en-US" sz="900" u="sng"/>
            </a:br>
            <a:r>
              <a:rPr lang="en-GB" altLang="en-US" sz="900" u="sng"/>
              <a:t>smiling saleswomen.  Even on Sunday, when it veiled its more</a:t>
            </a:r>
            <a:br>
              <a:rPr lang="en-GB" altLang="en-US" sz="900" u="sng"/>
            </a:br>
            <a:r>
              <a:rPr lang="en-GB" altLang="en-US" sz="900" u="sng"/>
              <a:t>florid charms and lay comparatively empty of passage, the street</a:t>
            </a:r>
            <a:br>
              <a:rPr lang="en-GB" altLang="en-US" sz="900" u="sng"/>
            </a:br>
            <a:r>
              <a:rPr lang="en-GB" altLang="en-US" sz="900" u="sng"/>
              <a:t>shone out in contrast to its dingy neighbourhood, like a fire in a</a:t>
            </a:r>
            <a:br>
              <a:rPr lang="en-GB" altLang="en-US" sz="900" u="sng"/>
            </a:br>
            <a:r>
              <a:rPr lang="en-GB" altLang="en-US" sz="900" u="sng"/>
              <a:t>forest; and with its freshly painted shutters, well-polished</a:t>
            </a:r>
            <a:br>
              <a:rPr lang="en-GB" altLang="en-US" sz="900" u="sng"/>
            </a:br>
            <a:r>
              <a:rPr lang="en-GB" altLang="en-US" sz="900" u="sng"/>
              <a:t>brasses,</a:t>
            </a:r>
            <a:r>
              <a:rPr lang="en-GB" altLang="en-US" sz="900"/>
              <a:t> and general cleanliness and gaiety of note, instantly</a:t>
            </a:r>
            <a:br>
              <a:rPr lang="en-GB" altLang="en-US" sz="900"/>
            </a:br>
            <a:r>
              <a:rPr lang="en-GB" altLang="en-US" sz="900"/>
              <a:t>caught and pleased the eye of the passenger.</a:t>
            </a:r>
          </a:p>
          <a:p>
            <a:pPr eaLnBrk="1" hangingPunct="1">
              <a:lnSpc>
                <a:spcPct val="80000"/>
              </a:lnSpc>
            </a:pPr>
            <a:r>
              <a:rPr lang="en-GB" altLang="en-US" sz="900"/>
              <a:t>    Two doors from one corner, on the left hand going east the</a:t>
            </a:r>
            <a:br>
              <a:rPr lang="en-GB" altLang="en-US" sz="900"/>
            </a:br>
            <a:r>
              <a:rPr lang="en-GB" altLang="en-US" sz="900"/>
              <a:t>line was broken by the entry of a court; and just at that point a</a:t>
            </a:r>
            <a:br>
              <a:rPr lang="en-GB" altLang="en-US" sz="900"/>
            </a:br>
            <a:r>
              <a:rPr lang="en-GB" altLang="en-US" sz="900" u="sng"/>
              <a:t>certain sinister block of building thrust forward its gable on the</a:t>
            </a:r>
            <a:br>
              <a:rPr lang="en-GB" altLang="en-US" sz="900" u="sng"/>
            </a:br>
            <a:r>
              <a:rPr lang="en-GB" altLang="en-US" sz="900" u="sng"/>
              <a:t>street.  It was two storeys high; showed no window, nothing but a</a:t>
            </a:r>
            <a:br>
              <a:rPr lang="en-GB" altLang="en-US" sz="900" u="sng"/>
            </a:br>
            <a:r>
              <a:rPr lang="en-GB" altLang="en-US" sz="900" u="sng"/>
              <a:t>door on the lower storey and a blind forehead of discoloured wall</a:t>
            </a:r>
            <a:br>
              <a:rPr lang="en-GB" altLang="en-US" sz="900" u="sng"/>
            </a:br>
            <a:r>
              <a:rPr lang="en-GB" altLang="en-US" sz="900" u="sng"/>
              <a:t>on the upper; and bore in every feature, the marks of prolonged</a:t>
            </a:r>
            <a:br>
              <a:rPr lang="en-GB" altLang="en-US" sz="900" u="sng"/>
            </a:br>
            <a:r>
              <a:rPr lang="en-GB" altLang="en-US" sz="900" u="sng"/>
              <a:t>and sordid negligence.  The door, which was equipped with neither</a:t>
            </a:r>
            <a:br>
              <a:rPr lang="en-GB" altLang="en-US" sz="900" u="sng"/>
            </a:br>
            <a:r>
              <a:rPr lang="en-GB" altLang="en-US" sz="900" u="sng"/>
              <a:t>bell nor knocker, was blistered and distained.</a:t>
            </a:r>
            <a:r>
              <a:rPr lang="en-GB" altLang="en-US" sz="900"/>
              <a:t>  </a:t>
            </a:r>
            <a:r>
              <a:rPr lang="en-GB" altLang="en-US" sz="900" u="sng"/>
              <a:t>Tramps slouched</a:t>
            </a:r>
            <a:br>
              <a:rPr lang="en-GB" altLang="en-US" sz="900" u="sng"/>
            </a:br>
            <a:r>
              <a:rPr lang="en-GB" altLang="en-US" sz="900" u="sng"/>
              <a:t>into the recess and struck matches on the panels; children kept</a:t>
            </a:r>
            <a:br>
              <a:rPr lang="en-GB" altLang="en-US" sz="900" u="sng"/>
            </a:br>
            <a:r>
              <a:rPr lang="en-GB" altLang="en-US" sz="900" u="sng"/>
              <a:t>shop upon the steps; the schoolboy had tried his knife on the</a:t>
            </a:r>
            <a:br>
              <a:rPr lang="en-GB" altLang="en-US" sz="900" u="sng"/>
            </a:br>
            <a:r>
              <a:rPr lang="en-GB" altLang="en-US" sz="900" u="sng"/>
              <a:t>mouldings; and for close on a generation, no one had appeared to</a:t>
            </a:r>
            <a:br>
              <a:rPr lang="en-GB" altLang="en-US" sz="900" u="sng"/>
            </a:br>
            <a:r>
              <a:rPr lang="en-GB" altLang="en-US" sz="900" u="sng"/>
              <a:t>drive away these random visitors or to repair their ravages.</a:t>
            </a:r>
          </a:p>
          <a:p>
            <a:pPr eaLnBrk="1" hangingPunct="1">
              <a:lnSpc>
                <a:spcPct val="80000"/>
              </a:lnSpc>
            </a:pPr>
            <a:r>
              <a:rPr lang="en-GB" altLang="en-US" sz="900"/>
              <a:t>    Mr. Enfield and the lawyer were on the other side of the</a:t>
            </a:r>
            <a:br>
              <a:rPr lang="en-GB" altLang="en-US" sz="900"/>
            </a:br>
            <a:r>
              <a:rPr lang="en-GB" altLang="en-US" sz="900"/>
              <a:t>by-street; but when they came abreast of the entry, the former</a:t>
            </a:r>
            <a:br>
              <a:rPr lang="en-GB" altLang="en-US" sz="900"/>
            </a:br>
            <a:r>
              <a:rPr lang="en-GB" altLang="en-US" sz="900"/>
              <a:t>lifted up his cane and pointed.</a:t>
            </a:r>
          </a:p>
          <a:p>
            <a:pPr eaLnBrk="1" hangingPunct="1">
              <a:lnSpc>
                <a:spcPct val="80000"/>
              </a:lnSpc>
            </a:pPr>
            <a:r>
              <a:rPr lang="en-GB" altLang="en-US" sz="900"/>
              <a:t>    "Did you ever remark that door?" he asked; and when his</a:t>
            </a:r>
            <a:br>
              <a:rPr lang="en-GB" altLang="en-US" sz="900"/>
            </a:br>
            <a:r>
              <a:rPr lang="en-GB" altLang="en-US" sz="900"/>
              <a:t>companion had replied in the affirmative.  "It is connected in my</a:t>
            </a:r>
            <a:br>
              <a:rPr lang="en-GB" altLang="en-US" sz="900"/>
            </a:br>
            <a:r>
              <a:rPr lang="en-GB" altLang="en-US" sz="900"/>
              <a:t>mind," added he, "with a very odd story."</a:t>
            </a:r>
          </a:p>
          <a:p>
            <a:pPr eaLnBrk="1" hangingPunct="1">
              <a:lnSpc>
                <a:spcPct val="80000"/>
              </a:lnSpc>
            </a:pPr>
            <a:r>
              <a:rPr lang="en-GB" altLang="en-US" sz="900"/>
              <a:t>   "Indeed?" said Mr. Utterson, with a slight change of voice,</a:t>
            </a:r>
            <a:br>
              <a:rPr lang="en-GB" altLang="en-US" sz="900"/>
            </a:br>
            <a:r>
              <a:rPr lang="en-GB" altLang="en-US" sz="900"/>
              <a:t>"and what was that?"</a:t>
            </a:r>
          </a:p>
          <a:p>
            <a:pPr eaLnBrk="1" hangingPunct="1">
              <a:lnSpc>
                <a:spcPct val="80000"/>
              </a:lnSpc>
            </a:pPr>
            <a:r>
              <a:rPr lang="en-GB" altLang="en-US" sz="900"/>
              <a:t>    "Well, it was this way," returned Mr. Enfield: </a:t>
            </a:r>
            <a:r>
              <a:rPr lang="en-GB" altLang="en-US" sz="900" u="sng"/>
              <a:t> "I was coming</a:t>
            </a:r>
            <a:br>
              <a:rPr lang="en-GB" altLang="en-US" sz="900" u="sng"/>
            </a:br>
            <a:r>
              <a:rPr lang="en-GB" altLang="en-US" sz="900" u="sng"/>
              <a:t>home from some place at the end of the world, about three o'clock</a:t>
            </a:r>
            <a:br>
              <a:rPr lang="en-GB" altLang="en-US" sz="900" u="sng"/>
            </a:br>
            <a:r>
              <a:rPr lang="en-GB" altLang="en-US" sz="900" u="sng"/>
              <a:t>of a black winter morning, and my way lay through a part of town</a:t>
            </a:r>
            <a:br>
              <a:rPr lang="en-GB" altLang="en-US" sz="900" u="sng"/>
            </a:br>
            <a:r>
              <a:rPr lang="en-GB" altLang="en-US" sz="900" u="sng"/>
              <a:t>where there was literally nothing to be seen but lamps.  Street</a:t>
            </a:r>
            <a:br>
              <a:rPr lang="en-GB" altLang="en-US" sz="900" u="sng"/>
            </a:br>
            <a:r>
              <a:rPr lang="en-GB" altLang="en-US" sz="900" u="sng"/>
              <a:t>after street and all the folks asleep--street after street, all</a:t>
            </a:r>
            <a:br>
              <a:rPr lang="en-GB" altLang="en-US" sz="900" u="sng"/>
            </a:br>
            <a:r>
              <a:rPr lang="en-GB" altLang="en-US" sz="900" u="sng"/>
              <a:t>lighted up as if for a procession and all as empty as a church--</a:t>
            </a:r>
            <a:br>
              <a:rPr lang="en-GB" altLang="en-US" sz="900"/>
            </a:br>
            <a:r>
              <a:rPr lang="en-GB" altLang="en-US" sz="900"/>
              <a:t>till at last I got into that state of mind when a man listens and</a:t>
            </a:r>
            <a:br>
              <a:rPr lang="en-GB" altLang="en-US" sz="900"/>
            </a:br>
            <a:r>
              <a:rPr lang="en-GB" altLang="en-US" sz="900"/>
              <a:t>listens and begins to long for the sight of a policeman.  All at</a:t>
            </a:r>
            <a:br>
              <a:rPr lang="en-GB" altLang="en-US" sz="900"/>
            </a:br>
            <a:r>
              <a:rPr lang="en-GB" altLang="en-US" sz="900"/>
              <a:t>once, I saw two figures:  one a little man who was stumping along</a:t>
            </a:r>
            <a:br>
              <a:rPr lang="en-GB" altLang="en-US" sz="900"/>
            </a:br>
            <a:r>
              <a:rPr lang="en-GB" altLang="en-US" sz="900"/>
              <a:t>eastward at a good walk, and the other a girl of maybe eight or</a:t>
            </a:r>
            <a:br>
              <a:rPr lang="en-GB" altLang="en-US" sz="900"/>
            </a:br>
            <a:r>
              <a:rPr lang="en-GB" altLang="en-US" sz="900"/>
              <a:t>ten who was running as hard as she was able down a cross street.</a:t>
            </a:r>
            <a:br>
              <a:rPr lang="en-GB" altLang="en-US" sz="900"/>
            </a:br>
            <a:r>
              <a:rPr lang="en-GB" altLang="en-US" sz="900"/>
              <a:t>Well, sir, the two ran into one another naturally enough at the</a:t>
            </a:r>
            <a:br>
              <a:rPr lang="en-GB" altLang="en-US" sz="900"/>
            </a:br>
            <a:r>
              <a:rPr lang="en-GB" altLang="en-US" sz="900"/>
              <a:t>corner; and then </a:t>
            </a:r>
            <a:r>
              <a:rPr lang="en-GB" altLang="en-US" sz="900" u="sng"/>
              <a:t>came the horrible part of the thing; for the man</a:t>
            </a:r>
            <a:br>
              <a:rPr lang="en-GB" altLang="en-US" sz="900" u="sng"/>
            </a:br>
            <a:r>
              <a:rPr lang="en-GB" altLang="en-US" sz="900" u="sng"/>
              <a:t>trampled calmly over the child's body and left her screaming on</a:t>
            </a:r>
            <a:br>
              <a:rPr lang="en-GB" altLang="en-US" sz="900" u="sng"/>
            </a:br>
            <a:r>
              <a:rPr lang="en-GB" altLang="en-US" sz="900" u="sng"/>
              <a:t>the ground.  It sounds nothing to hear, but it was hellish to see.</a:t>
            </a:r>
            <a:br>
              <a:rPr lang="en-GB" altLang="en-US" sz="900" u="sng"/>
            </a:br>
            <a:r>
              <a:rPr lang="en-GB" altLang="en-US" sz="900" u="sng"/>
              <a:t>It wasn't like a man; it was like some damned Juggernaut. </a:t>
            </a:r>
            <a:r>
              <a:rPr lang="en-GB" altLang="en-US" sz="900"/>
              <a:t> </a:t>
            </a:r>
          </a:p>
        </p:txBody>
      </p:sp>
      <p:sp>
        <p:nvSpPr>
          <p:cNvPr id="17413" name="Text Box 4">
            <a:extLst>
              <a:ext uri="{FF2B5EF4-FFF2-40B4-BE49-F238E27FC236}">
                <a16:creationId xmlns:a16="http://schemas.microsoft.com/office/drawing/2014/main" id="{C7D7D234-3A09-4A83-9CD9-D5B8040D44AC}"/>
              </a:ext>
            </a:extLst>
          </p:cNvPr>
          <p:cNvSpPr txBox="1">
            <a:spLocks noChangeArrowheads="1"/>
          </p:cNvSpPr>
          <p:nvPr/>
        </p:nvSpPr>
        <p:spPr bwMode="auto">
          <a:xfrm>
            <a:off x="4114800" y="0"/>
            <a:ext cx="2743200" cy="2387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200" b="1"/>
              <a:t>Ideas and themes:</a:t>
            </a:r>
          </a:p>
          <a:p>
            <a:pPr eaLnBrk="1" hangingPunct="1">
              <a:spcBef>
                <a:spcPct val="50000"/>
              </a:spcBef>
              <a:buFontTx/>
              <a:buNone/>
            </a:pPr>
            <a:r>
              <a:rPr lang="en-GB" altLang="en-US" sz="1200"/>
              <a:t>Duality, two sides to London symbolic of the two sides of Jekyll and Hyde. </a:t>
            </a:r>
          </a:p>
          <a:p>
            <a:pPr eaLnBrk="1" hangingPunct="1">
              <a:spcBef>
                <a:spcPct val="50000"/>
              </a:spcBef>
              <a:buFontTx/>
              <a:buNone/>
            </a:pPr>
            <a:r>
              <a:rPr lang="en-GB" altLang="en-US" sz="1200"/>
              <a:t>Darker side to Victorian London - crime and mystery.</a:t>
            </a:r>
          </a:p>
          <a:p>
            <a:pPr eaLnBrk="1" hangingPunct="1">
              <a:spcBef>
                <a:spcPct val="50000"/>
              </a:spcBef>
              <a:buFontTx/>
              <a:buNone/>
            </a:pPr>
            <a:r>
              <a:rPr lang="en-GB" altLang="en-US" sz="1200"/>
              <a:t>Hyde as a destructive force.</a:t>
            </a:r>
          </a:p>
          <a:p>
            <a:pPr eaLnBrk="1" hangingPunct="1">
              <a:spcBef>
                <a:spcPct val="50000"/>
              </a:spcBef>
              <a:buFontTx/>
              <a:buNone/>
            </a:pPr>
            <a:r>
              <a:rPr lang="en-GB" altLang="en-US" sz="1200"/>
              <a:t>Gothic setting as backdrop for trampling passage.</a:t>
            </a:r>
          </a:p>
          <a:p>
            <a:pPr eaLnBrk="1" hangingPunct="1">
              <a:spcBef>
                <a:spcPct val="50000"/>
              </a:spcBef>
              <a:buFontTx/>
              <a:buNone/>
            </a:pPr>
            <a:r>
              <a:rPr lang="en-GB" altLang="en-US" sz="1200"/>
              <a:t>Unnatural and ungodly nature of Hyde.</a:t>
            </a:r>
            <a:endParaRPr lang="en-GB" altLang="en-US" sz="1400"/>
          </a:p>
        </p:txBody>
      </p:sp>
      <p:sp>
        <p:nvSpPr>
          <p:cNvPr id="17414" name="Text Box 5">
            <a:extLst>
              <a:ext uri="{FF2B5EF4-FFF2-40B4-BE49-F238E27FC236}">
                <a16:creationId xmlns:a16="http://schemas.microsoft.com/office/drawing/2014/main" id="{E1E199E6-3058-4490-96ED-49A3E3158552}"/>
              </a:ext>
            </a:extLst>
          </p:cNvPr>
          <p:cNvSpPr txBox="1">
            <a:spLocks noChangeArrowheads="1"/>
          </p:cNvSpPr>
          <p:nvPr/>
        </p:nvSpPr>
        <p:spPr bwMode="auto">
          <a:xfrm>
            <a:off x="4038600" y="2514600"/>
            <a:ext cx="26670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200"/>
              <a:t>A02: Juxtaposition/ contrast between 2 sides of London in the same neighbourhood (A03 wealth and prosperity v underworld of crime and poverty). Welcoming similes/ feminine personification/ adjectives linked to brightness and colour. </a:t>
            </a:r>
          </a:p>
        </p:txBody>
      </p:sp>
      <p:sp>
        <p:nvSpPr>
          <p:cNvPr id="17415" name="Text Box 7">
            <a:extLst>
              <a:ext uri="{FF2B5EF4-FFF2-40B4-BE49-F238E27FC236}">
                <a16:creationId xmlns:a16="http://schemas.microsoft.com/office/drawing/2014/main" id="{9CBEA7C8-B70D-4F69-86EA-8FB72D032784}"/>
              </a:ext>
            </a:extLst>
          </p:cNvPr>
          <p:cNvSpPr txBox="1">
            <a:spLocks noChangeArrowheads="1"/>
          </p:cNvSpPr>
          <p:nvPr/>
        </p:nvSpPr>
        <p:spPr bwMode="auto">
          <a:xfrm>
            <a:off x="4038600" y="4038600"/>
            <a:ext cx="2590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200"/>
              <a:t>AO2: Personification linked to deformity, ‘discoloured’ contrast to above. Symbolic of Hyde, no bell or knocker suggests secrecy.</a:t>
            </a:r>
          </a:p>
        </p:txBody>
      </p:sp>
      <p:sp>
        <p:nvSpPr>
          <p:cNvPr id="17416" name="Text Box 8">
            <a:extLst>
              <a:ext uri="{FF2B5EF4-FFF2-40B4-BE49-F238E27FC236}">
                <a16:creationId xmlns:a16="http://schemas.microsoft.com/office/drawing/2014/main" id="{685C0CD7-7377-4773-9C52-3FF16EF3D227}"/>
              </a:ext>
            </a:extLst>
          </p:cNvPr>
          <p:cNvSpPr txBox="1">
            <a:spLocks noChangeArrowheads="1"/>
          </p:cNvSpPr>
          <p:nvPr/>
        </p:nvSpPr>
        <p:spPr bwMode="auto">
          <a:xfrm>
            <a:off x="4038600" y="4953000"/>
            <a:ext cx="2362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200"/>
              <a:t>AO2: Listing sentence// alliteration conveys destructive nature of humanity</a:t>
            </a:r>
          </a:p>
        </p:txBody>
      </p:sp>
      <p:sp>
        <p:nvSpPr>
          <p:cNvPr id="17417" name="Line 9">
            <a:extLst>
              <a:ext uri="{FF2B5EF4-FFF2-40B4-BE49-F238E27FC236}">
                <a16:creationId xmlns:a16="http://schemas.microsoft.com/office/drawing/2014/main" id="{B3FC9432-A4B0-42CA-8250-3D8A33D9FE82}"/>
              </a:ext>
            </a:extLst>
          </p:cNvPr>
          <p:cNvSpPr>
            <a:spLocks noChangeShapeType="1"/>
          </p:cNvSpPr>
          <p:nvPr/>
        </p:nvSpPr>
        <p:spPr bwMode="auto">
          <a:xfrm flipH="1">
            <a:off x="3733800" y="29718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8" name="Line 10">
            <a:extLst>
              <a:ext uri="{FF2B5EF4-FFF2-40B4-BE49-F238E27FC236}">
                <a16:creationId xmlns:a16="http://schemas.microsoft.com/office/drawing/2014/main" id="{99E3361E-F49E-40E2-BF7F-02FD7F372FBD}"/>
              </a:ext>
            </a:extLst>
          </p:cNvPr>
          <p:cNvSpPr>
            <a:spLocks noChangeShapeType="1"/>
          </p:cNvSpPr>
          <p:nvPr/>
        </p:nvSpPr>
        <p:spPr bwMode="auto">
          <a:xfrm flipH="1" flipV="1">
            <a:off x="3810000" y="4038600"/>
            <a:ext cx="3048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9" name="Line 11">
            <a:extLst>
              <a:ext uri="{FF2B5EF4-FFF2-40B4-BE49-F238E27FC236}">
                <a16:creationId xmlns:a16="http://schemas.microsoft.com/office/drawing/2014/main" id="{91833727-D330-43D8-9531-ACD674D8BFE7}"/>
              </a:ext>
            </a:extLst>
          </p:cNvPr>
          <p:cNvSpPr>
            <a:spLocks noChangeShapeType="1"/>
          </p:cNvSpPr>
          <p:nvPr/>
        </p:nvSpPr>
        <p:spPr bwMode="auto">
          <a:xfrm flipH="1" flipV="1">
            <a:off x="3581400" y="4800600"/>
            <a:ext cx="533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0" name="Text Box 12">
            <a:extLst>
              <a:ext uri="{FF2B5EF4-FFF2-40B4-BE49-F238E27FC236}">
                <a16:creationId xmlns:a16="http://schemas.microsoft.com/office/drawing/2014/main" id="{FA839071-4C61-47B4-B62A-DB16AC44F278}"/>
              </a:ext>
            </a:extLst>
          </p:cNvPr>
          <p:cNvSpPr txBox="1">
            <a:spLocks noChangeArrowheads="1"/>
          </p:cNvSpPr>
          <p:nvPr/>
        </p:nvSpPr>
        <p:spPr bwMode="auto">
          <a:xfrm>
            <a:off x="4038600" y="5791200"/>
            <a:ext cx="2667000" cy="164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200"/>
              <a:t>AO2: Mystery/ gothic conventions e.g. isolation/ lamplight, adjectives e.g. black, winter. Contrast between light and dark – sinister associations of Victorian London and unsolved crimes (A03), use of repetition to convey sense of endlessness, simile making ref to religion (A03). </a:t>
            </a:r>
            <a:r>
              <a:rPr lang="en-GB" altLang="en-US" sz="1800"/>
              <a:t> </a:t>
            </a:r>
          </a:p>
        </p:txBody>
      </p:sp>
      <p:sp>
        <p:nvSpPr>
          <p:cNvPr id="17421" name="Text Box 13">
            <a:extLst>
              <a:ext uri="{FF2B5EF4-FFF2-40B4-BE49-F238E27FC236}">
                <a16:creationId xmlns:a16="http://schemas.microsoft.com/office/drawing/2014/main" id="{B053F973-9CCF-4F2B-83DC-83713CB20B61}"/>
              </a:ext>
            </a:extLst>
          </p:cNvPr>
          <p:cNvSpPr txBox="1">
            <a:spLocks noChangeArrowheads="1"/>
          </p:cNvSpPr>
          <p:nvPr/>
        </p:nvSpPr>
        <p:spPr bwMode="auto">
          <a:xfrm>
            <a:off x="228600" y="7848600"/>
            <a:ext cx="6629400" cy="118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100"/>
              <a:t>Contrast between Hyde and innocent victim: verb ‘stumping’ sounds inhuman, also oxymoron ‘trampled calmly’. Suggestive nature of Victorian Lit (A03)‘nothing to hear, </a:t>
            </a:r>
            <a:r>
              <a:rPr lang="en-GB" altLang="en-US" sz="1100" b="1"/>
              <a:t>hellish</a:t>
            </a:r>
            <a:r>
              <a:rPr lang="en-GB" altLang="en-US" sz="1100"/>
              <a:t> to see’ leaving to reader imagination ‘screaming’ repeated verb in Novella linked to idea of horror/ fear. </a:t>
            </a:r>
          </a:p>
          <a:p>
            <a:pPr eaLnBrk="1" hangingPunct="1">
              <a:spcBef>
                <a:spcPct val="50000"/>
              </a:spcBef>
              <a:buFontTx/>
              <a:buNone/>
            </a:pPr>
            <a:r>
              <a:rPr lang="en-GB" altLang="en-US" sz="1100"/>
              <a:t>Unnatural behaviour and appearance of Hyde, simile ‘like some </a:t>
            </a:r>
            <a:r>
              <a:rPr lang="en-GB" altLang="en-US" sz="1100" b="1"/>
              <a:t>damned</a:t>
            </a:r>
            <a:r>
              <a:rPr lang="en-GB" altLang="en-US" sz="1100"/>
              <a:t> Juggernaut’ – from hell, linked to devil opposite of godly, natural, good. Juggernaut – mercilessly destructive and unstoppable, origins of word from Hindu, a chariot Hindus would throw themselves under as religious sacrifices.</a:t>
            </a:r>
          </a:p>
        </p:txBody>
      </p:sp>
      <p:sp>
        <p:nvSpPr>
          <p:cNvPr id="17422" name="Line 14">
            <a:extLst>
              <a:ext uri="{FF2B5EF4-FFF2-40B4-BE49-F238E27FC236}">
                <a16:creationId xmlns:a16="http://schemas.microsoft.com/office/drawing/2014/main" id="{3FBE4AA8-2EEC-4DEC-B9EB-05DDAE21673B}"/>
              </a:ext>
            </a:extLst>
          </p:cNvPr>
          <p:cNvSpPr>
            <a:spLocks noChangeShapeType="1"/>
          </p:cNvSpPr>
          <p:nvPr/>
        </p:nvSpPr>
        <p:spPr bwMode="auto">
          <a:xfrm flipV="1">
            <a:off x="3276600" y="6858000"/>
            <a:ext cx="762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3" name="Line 15">
            <a:extLst>
              <a:ext uri="{FF2B5EF4-FFF2-40B4-BE49-F238E27FC236}">
                <a16:creationId xmlns:a16="http://schemas.microsoft.com/office/drawing/2014/main" id="{034B590F-982C-4365-897C-1883874094E9}"/>
              </a:ext>
            </a:extLst>
          </p:cNvPr>
          <p:cNvSpPr>
            <a:spLocks noChangeShapeType="1"/>
          </p:cNvSpPr>
          <p:nvPr/>
        </p:nvSpPr>
        <p:spPr bwMode="auto">
          <a:xfrm flipV="1">
            <a:off x="381000" y="7696200"/>
            <a:ext cx="76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a:extLst>
              <a:ext uri="{FF2B5EF4-FFF2-40B4-BE49-F238E27FC236}">
                <a16:creationId xmlns:a16="http://schemas.microsoft.com/office/drawing/2014/main" id="{20B326FE-A3D8-426F-B9FE-7C84EF83C0E8}"/>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3B67E6D-FD28-4E7A-9EF3-694DC92D8F35}" type="slidenum">
              <a:rPr lang="en-GB" altLang="en-US" sz="1400"/>
              <a:pPr>
                <a:spcBef>
                  <a:spcPct val="0"/>
                </a:spcBef>
                <a:buFontTx/>
                <a:buNone/>
              </a:pPr>
              <a:t>16</a:t>
            </a:fld>
            <a:endParaRPr lang="en-GB" altLang="en-US" sz="1400"/>
          </a:p>
        </p:txBody>
      </p:sp>
      <p:sp>
        <p:nvSpPr>
          <p:cNvPr id="18435" name="Rectangle 2">
            <a:extLst>
              <a:ext uri="{FF2B5EF4-FFF2-40B4-BE49-F238E27FC236}">
                <a16:creationId xmlns:a16="http://schemas.microsoft.com/office/drawing/2014/main" id="{3B28C3FC-35D1-4A89-9067-4D02FF3D4BF0}"/>
              </a:ext>
            </a:extLst>
          </p:cNvPr>
          <p:cNvSpPr>
            <a:spLocks noGrp="1" noChangeArrowheads="1"/>
          </p:cNvSpPr>
          <p:nvPr>
            <p:ph type="title"/>
          </p:nvPr>
        </p:nvSpPr>
        <p:spPr>
          <a:xfrm>
            <a:off x="342900" y="366713"/>
            <a:ext cx="4610100" cy="1524000"/>
          </a:xfrm>
        </p:spPr>
        <p:txBody>
          <a:bodyPr/>
          <a:lstStyle/>
          <a:p>
            <a:pPr eaLnBrk="1" hangingPunct="1"/>
            <a:r>
              <a:rPr lang="en-GB" altLang="en-US" sz="1200" i="1"/>
              <a:t>This extract comes from Chapter 2 and conveys how Utterson’s thoughts are consumed in his dreams by the story he has just heard from Enfield. He fears for his friend Henry Jekyll, whom he knows has named this ‘Hyde’ in his will, so assumes he must be blackmailing him. He is determined to discover Hyde’s identity for himself.</a:t>
            </a:r>
            <a:r>
              <a:rPr lang="en-GB" altLang="en-US" sz="1200"/>
              <a:t> </a:t>
            </a:r>
          </a:p>
        </p:txBody>
      </p:sp>
      <p:sp>
        <p:nvSpPr>
          <p:cNvPr id="18436" name="Rectangle 3">
            <a:extLst>
              <a:ext uri="{FF2B5EF4-FFF2-40B4-BE49-F238E27FC236}">
                <a16:creationId xmlns:a16="http://schemas.microsoft.com/office/drawing/2014/main" id="{33B090FD-1EA9-41C3-91B2-499306F7B385}"/>
              </a:ext>
            </a:extLst>
          </p:cNvPr>
          <p:cNvSpPr>
            <a:spLocks noGrp="1" noChangeArrowheads="1"/>
          </p:cNvSpPr>
          <p:nvPr>
            <p:ph type="body" idx="1"/>
          </p:nvPr>
        </p:nvSpPr>
        <p:spPr>
          <a:xfrm>
            <a:off x="381000" y="1828800"/>
            <a:ext cx="4229100" cy="6338888"/>
          </a:xfrm>
        </p:spPr>
        <p:txBody>
          <a:bodyPr/>
          <a:lstStyle/>
          <a:p>
            <a:pPr eaLnBrk="1" hangingPunct="1">
              <a:lnSpc>
                <a:spcPct val="80000"/>
              </a:lnSpc>
            </a:pPr>
            <a:r>
              <a:rPr lang="en-GB" altLang="en-US" sz="1000"/>
              <a:t>    </a:t>
            </a:r>
            <a:r>
              <a:rPr lang="en-GB" altLang="en-US" sz="1000" u="sng"/>
              <a:t>Six o'clock stuck on the bells of the church that was so</a:t>
            </a:r>
            <a:br>
              <a:rPr lang="en-GB" altLang="en-US" sz="1000" u="sng"/>
            </a:br>
            <a:r>
              <a:rPr lang="en-GB" altLang="en-US" sz="1000" u="sng"/>
              <a:t>conveniently near to Mr. Utterson's dwelling, and still he was</a:t>
            </a:r>
            <a:br>
              <a:rPr lang="en-GB" altLang="en-US" sz="1000" u="sng"/>
            </a:br>
            <a:r>
              <a:rPr lang="en-GB" altLang="en-US" sz="1000" u="sng"/>
              <a:t>digging at the problem</a:t>
            </a:r>
            <a:r>
              <a:rPr lang="en-GB" altLang="en-US" sz="1000"/>
              <a:t>.  Hitherto it had touched him on the</a:t>
            </a:r>
            <a:br>
              <a:rPr lang="en-GB" altLang="en-US" sz="1000"/>
            </a:br>
            <a:r>
              <a:rPr lang="en-GB" altLang="en-US" sz="1000"/>
              <a:t>intellectual side alone; but now his imagination also was engaged,</a:t>
            </a:r>
            <a:br>
              <a:rPr lang="en-GB" altLang="en-US" sz="1000" u="sng"/>
            </a:br>
            <a:r>
              <a:rPr lang="en-GB" altLang="en-US" sz="1000" u="sng"/>
              <a:t>or rather enslaved; and as he lay and tossed in the gross darknessof the night and the curtained room, Mr. Enfield's tale went before his mind in a scroll of lighted pictures.  He would be</a:t>
            </a:r>
            <a:br>
              <a:rPr lang="en-GB" altLang="en-US" sz="1000" u="sng"/>
            </a:br>
            <a:r>
              <a:rPr lang="en-GB" altLang="en-US" sz="1000" u="sng"/>
              <a:t>aware of the great field of lamps of a nocturnal city;</a:t>
            </a:r>
            <a:r>
              <a:rPr lang="en-GB" altLang="en-US" sz="1000"/>
              <a:t> then of the</a:t>
            </a:r>
            <a:br>
              <a:rPr lang="en-GB" altLang="en-US" sz="1000"/>
            </a:br>
            <a:r>
              <a:rPr lang="en-GB" altLang="en-US" sz="1000"/>
              <a:t>figure of a man walking swiftly; then of a child running from the</a:t>
            </a:r>
            <a:br>
              <a:rPr lang="en-GB" altLang="en-US" sz="1000"/>
            </a:br>
            <a:r>
              <a:rPr lang="en-GB" altLang="en-US" sz="1000"/>
              <a:t>doctor's; and then these met, and that human Juggernaut trod the</a:t>
            </a:r>
            <a:br>
              <a:rPr lang="en-GB" altLang="en-US" sz="1000"/>
            </a:br>
            <a:r>
              <a:rPr lang="en-GB" altLang="en-US" sz="1000"/>
              <a:t>child down and passed on regardless of her screams. </a:t>
            </a:r>
          </a:p>
          <a:p>
            <a:pPr eaLnBrk="1" hangingPunct="1">
              <a:lnSpc>
                <a:spcPct val="80000"/>
              </a:lnSpc>
            </a:pPr>
            <a:r>
              <a:rPr lang="en-GB" altLang="en-US" sz="1000"/>
              <a:t> Or else he would </a:t>
            </a:r>
            <a:r>
              <a:rPr lang="en-GB" altLang="en-US" sz="1000" u="sng"/>
              <a:t>see a room in a rich house, where his friend lay asleep,dreaming and smiling at his dreams; and then the door of that room would be opened, the curtains of the bed plucked apart, the sleeper recalled, and lo! there would stand by his side a figure</a:t>
            </a:r>
            <a:br>
              <a:rPr lang="en-GB" altLang="en-US" sz="1000" u="sng"/>
            </a:br>
            <a:r>
              <a:rPr lang="en-GB" altLang="en-US" sz="1000" u="sng"/>
              <a:t>to whom power was given, and even at that dead hour, he must rise and do its bidding.</a:t>
            </a:r>
            <a:r>
              <a:rPr lang="en-GB" altLang="en-US" sz="1000"/>
              <a:t>  The figure in these two phases haunted the lawyer all night; and if at any time he dozed over, it was but to</a:t>
            </a:r>
            <a:br>
              <a:rPr lang="en-GB" altLang="en-US" sz="1000"/>
            </a:br>
            <a:r>
              <a:rPr lang="en-GB" altLang="en-US" sz="1000"/>
              <a:t>see it </a:t>
            </a:r>
            <a:r>
              <a:rPr lang="en-GB" altLang="en-US" sz="1000" u="sng"/>
              <a:t>glide more stealthily through sleeping houses, or move the</a:t>
            </a:r>
            <a:br>
              <a:rPr lang="en-GB" altLang="en-US" sz="1000" u="sng"/>
            </a:br>
            <a:r>
              <a:rPr lang="en-GB" altLang="en-US" sz="1000" u="sng"/>
              <a:t>more swiftly and still the more swiftly, even to dizziness,</a:t>
            </a:r>
            <a:br>
              <a:rPr lang="en-GB" altLang="en-US" sz="1000" u="sng"/>
            </a:br>
            <a:r>
              <a:rPr lang="en-GB" altLang="en-US" sz="1000" u="sng"/>
              <a:t>through wider labyrinths of lamplighted city</a:t>
            </a:r>
            <a:r>
              <a:rPr lang="en-GB" altLang="en-US" sz="1000"/>
              <a:t>, and at every street</a:t>
            </a:r>
            <a:br>
              <a:rPr lang="en-GB" altLang="en-US" sz="1000"/>
            </a:br>
            <a:r>
              <a:rPr lang="en-GB" altLang="en-US" sz="1000"/>
              <a:t>corner crush a child and leave her screaming.  And still the</a:t>
            </a:r>
            <a:br>
              <a:rPr lang="en-GB" altLang="en-US" sz="1000"/>
            </a:br>
            <a:r>
              <a:rPr lang="en-GB" altLang="en-US" sz="1000"/>
              <a:t>figure </a:t>
            </a:r>
            <a:r>
              <a:rPr lang="en-GB" altLang="en-US" sz="1000" u="sng"/>
              <a:t>had no face</a:t>
            </a:r>
            <a:r>
              <a:rPr lang="en-GB" altLang="en-US" sz="1000"/>
              <a:t> by which he might know it; even in his dreams,</a:t>
            </a:r>
            <a:br>
              <a:rPr lang="en-GB" altLang="en-US" sz="1000"/>
            </a:br>
            <a:r>
              <a:rPr lang="en-GB" altLang="en-US" sz="1000"/>
              <a:t>it had no face, or one that baffled him and melted before his</a:t>
            </a:r>
            <a:br>
              <a:rPr lang="en-GB" altLang="en-US" sz="1000"/>
            </a:br>
            <a:r>
              <a:rPr lang="en-GB" altLang="en-US" sz="1000"/>
              <a:t>eyes; and thus it was that there sprang up and grew apace in the</a:t>
            </a:r>
            <a:br>
              <a:rPr lang="en-GB" altLang="en-US" sz="1000"/>
            </a:br>
            <a:r>
              <a:rPr lang="en-GB" altLang="en-US" sz="1000"/>
              <a:t>lawyer's mind a singularly strong, almost an inordinate, curiosity</a:t>
            </a:r>
            <a:br>
              <a:rPr lang="en-GB" altLang="en-US" sz="1000"/>
            </a:br>
            <a:r>
              <a:rPr lang="en-GB" altLang="en-US" sz="1000"/>
              <a:t>to behold the features of the real Mr. Hyde.  </a:t>
            </a:r>
            <a:br>
              <a:rPr lang="en-GB" altLang="en-US" sz="1000"/>
            </a:br>
            <a:endParaRPr lang="en-GB" altLang="en-US" sz="1000"/>
          </a:p>
        </p:txBody>
      </p:sp>
      <p:sp>
        <p:nvSpPr>
          <p:cNvPr id="18437" name="Text Box 4">
            <a:extLst>
              <a:ext uri="{FF2B5EF4-FFF2-40B4-BE49-F238E27FC236}">
                <a16:creationId xmlns:a16="http://schemas.microsoft.com/office/drawing/2014/main" id="{430753F3-1D53-4B92-8E6E-19A8FE02C95F}"/>
              </a:ext>
            </a:extLst>
          </p:cNvPr>
          <p:cNvSpPr txBox="1">
            <a:spLocks noChangeArrowheads="1"/>
          </p:cNvSpPr>
          <p:nvPr/>
        </p:nvSpPr>
        <p:spPr bwMode="auto">
          <a:xfrm>
            <a:off x="4876800" y="2971800"/>
            <a:ext cx="1981200" cy="548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200"/>
              <a:t>AO2: Significance of time (has spent all night struggling with the problem) and proximity of a church to Utterson’s house reflecting his virtue and proximity to God. Metaphor suggests unearthing/ solving the mystery is hard work/ laborious and all consuming.</a:t>
            </a:r>
          </a:p>
          <a:p>
            <a:pPr eaLnBrk="1" hangingPunct="1">
              <a:spcBef>
                <a:spcPct val="50000"/>
              </a:spcBef>
              <a:buFontTx/>
              <a:buNone/>
            </a:pPr>
            <a:r>
              <a:rPr lang="en-GB" altLang="en-US" sz="1200"/>
              <a:t>Reference to ‘gross darkness’ gothic/ supernatural connotations. ‘enslaved’ theme of novella - Utterson is enslaved by desire to uncover mystery as J is enslaved by Hyde.</a:t>
            </a:r>
          </a:p>
          <a:p>
            <a:pPr eaLnBrk="1" hangingPunct="1">
              <a:spcBef>
                <a:spcPct val="50000"/>
              </a:spcBef>
              <a:buFontTx/>
              <a:buNone/>
            </a:pPr>
            <a:r>
              <a:rPr lang="en-GB" altLang="en-US" sz="1200"/>
              <a:t>AO2: Pattern of light and dark – lamplight ( AO3: sinister, crime connotations, unnatural)</a:t>
            </a:r>
          </a:p>
          <a:p>
            <a:pPr eaLnBrk="1" hangingPunct="1">
              <a:spcBef>
                <a:spcPct val="50000"/>
              </a:spcBef>
              <a:buFontTx/>
              <a:buNone/>
            </a:pPr>
            <a:r>
              <a:rPr lang="en-GB" altLang="en-US" sz="1200"/>
              <a:t>Juxtaposition of Hyde’s trampling with Jekyll’s peaceful sleep – 2 sides of evil and good.</a:t>
            </a:r>
          </a:p>
        </p:txBody>
      </p:sp>
      <p:sp>
        <p:nvSpPr>
          <p:cNvPr id="18438" name="Text Box 5">
            <a:extLst>
              <a:ext uri="{FF2B5EF4-FFF2-40B4-BE49-F238E27FC236}">
                <a16:creationId xmlns:a16="http://schemas.microsoft.com/office/drawing/2014/main" id="{03872043-4EC0-4245-B6B1-DB2C62F820BB}"/>
              </a:ext>
            </a:extLst>
          </p:cNvPr>
          <p:cNvSpPr txBox="1">
            <a:spLocks noChangeArrowheads="1"/>
          </p:cNvSpPr>
          <p:nvPr/>
        </p:nvSpPr>
        <p:spPr bwMode="auto">
          <a:xfrm>
            <a:off x="2133600" y="63246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8439" name="Text Box 6">
            <a:extLst>
              <a:ext uri="{FF2B5EF4-FFF2-40B4-BE49-F238E27FC236}">
                <a16:creationId xmlns:a16="http://schemas.microsoft.com/office/drawing/2014/main" id="{AE891D2A-7FCE-49F6-A9C1-D36ACEA004FD}"/>
              </a:ext>
            </a:extLst>
          </p:cNvPr>
          <p:cNvSpPr txBox="1">
            <a:spLocks noChangeArrowheads="1"/>
          </p:cNvSpPr>
          <p:nvPr/>
        </p:nvSpPr>
        <p:spPr bwMode="auto">
          <a:xfrm>
            <a:off x="152400" y="5867400"/>
            <a:ext cx="441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200"/>
              <a:t>AO2: Supernatural image of Hyde created through verbs and adverbs ‘swiftly’ ‘stealthily’</a:t>
            </a:r>
          </a:p>
          <a:p>
            <a:pPr eaLnBrk="1" hangingPunct="1">
              <a:spcBef>
                <a:spcPct val="50000"/>
              </a:spcBef>
              <a:buFontTx/>
              <a:buNone/>
            </a:pPr>
            <a:r>
              <a:rPr lang="en-GB" altLang="en-US" sz="1200"/>
              <a:t>AO2: Mystery over hidden identity, repetition of  ‘had no face’ conveys intensity of dream and confusion of Utterson. </a:t>
            </a:r>
          </a:p>
        </p:txBody>
      </p:sp>
      <p:sp>
        <p:nvSpPr>
          <p:cNvPr id="18440" name="Text Box 7">
            <a:extLst>
              <a:ext uri="{FF2B5EF4-FFF2-40B4-BE49-F238E27FC236}">
                <a16:creationId xmlns:a16="http://schemas.microsoft.com/office/drawing/2014/main" id="{1934CFA6-E0C1-4FEA-BCA7-2A8E788477A3}"/>
              </a:ext>
            </a:extLst>
          </p:cNvPr>
          <p:cNvSpPr txBox="1">
            <a:spLocks noChangeArrowheads="1"/>
          </p:cNvSpPr>
          <p:nvPr/>
        </p:nvSpPr>
        <p:spPr bwMode="auto">
          <a:xfrm>
            <a:off x="4953000" y="228600"/>
            <a:ext cx="1752600" cy="26146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200" b="1"/>
              <a:t>Key Ideas:</a:t>
            </a:r>
          </a:p>
          <a:p>
            <a:pPr eaLnBrk="1" hangingPunct="1">
              <a:spcBef>
                <a:spcPct val="50000"/>
              </a:spcBef>
              <a:buFontTx/>
              <a:buNone/>
            </a:pPr>
            <a:r>
              <a:rPr lang="en-GB" altLang="en-US" sz="1200"/>
              <a:t>Supernatural/ gothic</a:t>
            </a:r>
          </a:p>
          <a:p>
            <a:pPr eaLnBrk="1" hangingPunct="1">
              <a:spcBef>
                <a:spcPct val="50000"/>
              </a:spcBef>
              <a:buFontTx/>
              <a:buNone/>
            </a:pPr>
            <a:r>
              <a:rPr lang="en-GB" altLang="en-US" sz="1200"/>
              <a:t>Mystery over Hyde’s identity</a:t>
            </a:r>
          </a:p>
          <a:p>
            <a:pPr eaLnBrk="1" hangingPunct="1">
              <a:spcBef>
                <a:spcPct val="50000"/>
              </a:spcBef>
              <a:buFontTx/>
              <a:buNone/>
            </a:pPr>
            <a:r>
              <a:rPr lang="en-GB" altLang="en-US" sz="1200"/>
              <a:t>Role of Utterson</a:t>
            </a:r>
          </a:p>
          <a:p>
            <a:pPr eaLnBrk="1" hangingPunct="1">
              <a:spcBef>
                <a:spcPct val="50000"/>
              </a:spcBef>
              <a:buFontTx/>
              <a:buNone/>
            </a:pPr>
            <a:r>
              <a:rPr lang="en-GB" altLang="en-US" sz="1200"/>
              <a:t>Mystery over unsolved crimes in Victorian London and Edinburgh (Jack the Ripper/ Burke and Hare)</a:t>
            </a:r>
          </a:p>
          <a:p>
            <a:pPr eaLnBrk="1" hangingPunct="1">
              <a:spcBef>
                <a:spcPct val="50000"/>
              </a:spcBef>
              <a:buFontTx/>
              <a:buNone/>
            </a:pPr>
            <a:endParaRPr lang="en-GB" altLang="en-US" sz="1400"/>
          </a:p>
        </p:txBody>
      </p:sp>
      <p:sp>
        <p:nvSpPr>
          <p:cNvPr id="18441" name="Line 8">
            <a:extLst>
              <a:ext uri="{FF2B5EF4-FFF2-40B4-BE49-F238E27FC236}">
                <a16:creationId xmlns:a16="http://schemas.microsoft.com/office/drawing/2014/main" id="{3332A5F9-83AB-4DD5-817A-418EE151B151}"/>
              </a:ext>
            </a:extLst>
          </p:cNvPr>
          <p:cNvSpPr>
            <a:spLocks noChangeShapeType="1"/>
          </p:cNvSpPr>
          <p:nvPr/>
        </p:nvSpPr>
        <p:spPr bwMode="auto">
          <a:xfrm flipH="1" flipV="1">
            <a:off x="4114800" y="2209800"/>
            <a:ext cx="6858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2" name="Line 10">
            <a:extLst>
              <a:ext uri="{FF2B5EF4-FFF2-40B4-BE49-F238E27FC236}">
                <a16:creationId xmlns:a16="http://schemas.microsoft.com/office/drawing/2014/main" id="{EA667B0B-8464-4707-B040-2F8D112E8F12}"/>
              </a:ext>
            </a:extLst>
          </p:cNvPr>
          <p:cNvSpPr>
            <a:spLocks noChangeShapeType="1"/>
          </p:cNvSpPr>
          <p:nvPr/>
        </p:nvSpPr>
        <p:spPr bwMode="auto">
          <a:xfrm flipH="1" flipV="1">
            <a:off x="3733800" y="2895600"/>
            <a:ext cx="1143000" cy="2667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3" name="Line 11">
            <a:extLst>
              <a:ext uri="{FF2B5EF4-FFF2-40B4-BE49-F238E27FC236}">
                <a16:creationId xmlns:a16="http://schemas.microsoft.com/office/drawing/2014/main" id="{24477AB0-547F-47DA-A176-DD29014320FD}"/>
              </a:ext>
            </a:extLst>
          </p:cNvPr>
          <p:cNvSpPr>
            <a:spLocks noChangeShapeType="1"/>
          </p:cNvSpPr>
          <p:nvPr/>
        </p:nvSpPr>
        <p:spPr bwMode="auto">
          <a:xfrm flipH="1" flipV="1">
            <a:off x="4495800" y="3657600"/>
            <a:ext cx="304800" cy="464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4" name="Line 14">
            <a:extLst>
              <a:ext uri="{FF2B5EF4-FFF2-40B4-BE49-F238E27FC236}">
                <a16:creationId xmlns:a16="http://schemas.microsoft.com/office/drawing/2014/main" id="{040D06EB-DD7B-4EB8-AEE8-4187FA53E0C4}"/>
              </a:ext>
            </a:extLst>
          </p:cNvPr>
          <p:cNvSpPr>
            <a:spLocks noChangeShapeType="1"/>
          </p:cNvSpPr>
          <p:nvPr/>
        </p:nvSpPr>
        <p:spPr bwMode="auto">
          <a:xfrm flipV="1">
            <a:off x="304800" y="4419600"/>
            <a:ext cx="38100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5" name="Line 15">
            <a:extLst>
              <a:ext uri="{FF2B5EF4-FFF2-40B4-BE49-F238E27FC236}">
                <a16:creationId xmlns:a16="http://schemas.microsoft.com/office/drawing/2014/main" id="{670C749D-A7C5-4ECF-BD53-ADDBCC6E9E0C}"/>
              </a:ext>
            </a:extLst>
          </p:cNvPr>
          <p:cNvSpPr>
            <a:spLocks noChangeShapeType="1"/>
          </p:cNvSpPr>
          <p:nvPr/>
        </p:nvSpPr>
        <p:spPr bwMode="auto">
          <a:xfrm flipV="1">
            <a:off x="152400" y="4876800"/>
            <a:ext cx="1066800" cy="1600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a:extLst>
              <a:ext uri="{FF2B5EF4-FFF2-40B4-BE49-F238E27FC236}">
                <a16:creationId xmlns:a16="http://schemas.microsoft.com/office/drawing/2014/main" id="{34324A47-334E-4317-A0F2-C5891271DFBE}"/>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65F1F5B-D4D7-44A0-A47E-8A283AAF97CF}" type="slidenum">
              <a:rPr lang="en-GB" altLang="en-US" sz="1400"/>
              <a:pPr>
                <a:spcBef>
                  <a:spcPct val="0"/>
                </a:spcBef>
                <a:buFontTx/>
                <a:buNone/>
              </a:pPr>
              <a:t>17</a:t>
            </a:fld>
            <a:endParaRPr lang="en-GB" altLang="en-US" sz="1400"/>
          </a:p>
        </p:txBody>
      </p:sp>
      <p:sp>
        <p:nvSpPr>
          <p:cNvPr id="19459" name="Rectangle 2">
            <a:extLst>
              <a:ext uri="{FF2B5EF4-FFF2-40B4-BE49-F238E27FC236}">
                <a16:creationId xmlns:a16="http://schemas.microsoft.com/office/drawing/2014/main" id="{36A6939F-6E6A-4F38-A3B3-DAD64933836D}"/>
              </a:ext>
            </a:extLst>
          </p:cNvPr>
          <p:cNvSpPr>
            <a:spLocks noGrp="1" noChangeArrowheads="1"/>
          </p:cNvSpPr>
          <p:nvPr>
            <p:ph type="title"/>
          </p:nvPr>
        </p:nvSpPr>
        <p:spPr>
          <a:xfrm>
            <a:off x="152400" y="366713"/>
            <a:ext cx="4724400" cy="852487"/>
          </a:xfrm>
        </p:spPr>
        <p:txBody>
          <a:bodyPr/>
          <a:lstStyle/>
          <a:p>
            <a:pPr eaLnBrk="1" hangingPunct="1"/>
            <a:br>
              <a:rPr lang="en-GB" altLang="en-US" sz="1200" i="1"/>
            </a:br>
            <a:r>
              <a:rPr lang="en-GB" altLang="en-US" sz="1200" i="1"/>
              <a:t>In Chapter 2 Utterson has been keeping vigil by the ‘blistered and distained’ door day and night and has finally met up with Hyde …</a:t>
            </a:r>
            <a:r>
              <a:rPr lang="en-GB" altLang="en-US" sz="4000"/>
              <a:t> </a:t>
            </a:r>
          </a:p>
        </p:txBody>
      </p:sp>
      <p:sp>
        <p:nvSpPr>
          <p:cNvPr id="19460" name="Rectangle 3">
            <a:extLst>
              <a:ext uri="{FF2B5EF4-FFF2-40B4-BE49-F238E27FC236}">
                <a16:creationId xmlns:a16="http://schemas.microsoft.com/office/drawing/2014/main" id="{817C6C91-2189-4045-8A1F-EFA4E21E0DCA}"/>
              </a:ext>
            </a:extLst>
          </p:cNvPr>
          <p:cNvSpPr>
            <a:spLocks noGrp="1" noChangeArrowheads="1"/>
          </p:cNvSpPr>
          <p:nvPr>
            <p:ph type="body" idx="1"/>
          </p:nvPr>
        </p:nvSpPr>
        <p:spPr>
          <a:xfrm>
            <a:off x="152400" y="1604963"/>
            <a:ext cx="4373563" cy="6167437"/>
          </a:xfrm>
        </p:spPr>
        <p:txBody>
          <a:bodyPr/>
          <a:lstStyle/>
          <a:p>
            <a:pPr eaLnBrk="1" hangingPunct="1">
              <a:lnSpc>
                <a:spcPct val="80000"/>
              </a:lnSpc>
              <a:buFontTx/>
              <a:buNone/>
            </a:pPr>
            <a:r>
              <a:rPr lang="en-GB" altLang="en-US" sz="1100"/>
              <a:t> "Yes," returned Mr. Hyde, "lt is as well we have met; and apropos, you should have my address."  And he </a:t>
            </a:r>
            <a:r>
              <a:rPr lang="en-GB" altLang="en-US" sz="1100" u="sng"/>
              <a:t>gave a number of a</a:t>
            </a:r>
            <a:br>
              <a:rPr lang="en-GB" altLang="en-US" sz="1100" u="sng"/>
            </a:br>
            <a:r>
              <a:rPr lang="en-GB" altLang="en-US" sz="1100" u="sng"/>
              <a:t>street in Soho.</a:t>
            </a:r>
          </a:p>
          <a:p>
            <a:pPr eaLnBrk="1" hangingPunct="1">
              <a:lnSpc>
                <a:spcPct val="80000"/>
              </a:lnSpc>
              <a:buFontTx/>
              <a:buNone/>
            </a:pPr>
            <a:r>
              <a:rPr lang="en-GB" altLang="en-US" sz="1100"/>
              <a:t>   "Good God!" thought Mr. Utterson, "can he, too, have been</a:t>
            </a:r>
            <a:br>
              <a:rPr lang="en-GB" altLang="en-US" sz="1100"/>
            </a:br>
            <a:r>
              <a:rPr lang="en-GB" altLang="en-US" sz="1100"/>
              <a:t>thinking of the will?"  But he kept his feelings to himself and</a:t>
            </a:r>
            <a:br>
              <a:rPr lang="en-GB" altLang="en-US" sz="1100"/>
            </a:br>
            <a:r>
              <a:rPr lang="en-GB" altLang="en-US" sz="1100"/>
              <a:t>only grunted in acknowledgment of the address.</a:t>
            </a:r>
          </a:p>
          <a:p>
            <a:pPr eaLnBrk="1" hangingPunct="1">
              <a:lnSpc>
                <a:spcPct val="80000"/>
              </a:lnSpc>
              <a:buFontTx/>
              <a:buNone/>
            </a:pPr>
            <a:r>
              <a:rPr lang="en-GB" altLang="en-US" sz="1100"/>
              <a:t>"And now," said the other, "how did you know me?"</a:t>
            </a:r>
          </a:p>
          <a:p>
            <a:pPr eaLnBrk="1" hangingPunct="1">
              <a:lnSpc>
                <a:spcPct val="80000"/>
              </a:lnSpc>
              <a:buFontTx/>
              <a:buNone/>
            </a:pPr>
            <a:r>
              <a:rPr lang="en-GB" altLang="en-US" sz="1100"/>
              <a:t>"By description," was the reply.</a:t>
            </a:r>
          </a:p>
          <a:p>
            <a:pPr eaLnBrk="1" hangingPunct="1">
              <a:lnSpc>
                <a:spcPct val="80000"/>
              </a:lnSpc>
              <a:buFontTx/>
              <a:buNone/>
            </a:pPr>
            <a:r>
              <a:rPr lang="en-GB" altLang="en-US" sz="1100"/>
              <a:t>"Whose description?"</a:t>
            </a:r>
          </a:p>
          <a:p>
            <a:pPr eaLnBrk="1" hangingPunct="1">
              <a:lnSpc>
                <a:spcPct val="80000"/>
              </a:lnSpc>
              <a:buFontTx/>
              <a:buNone/>
            </a:pPr>
            <a:r>
              <a:rPr lang="en-GB" altLang="en-US" sz="1100"/>
              <a:t>"We have common friends," said Mr. Utterson.</a:t>
            </a:r>
          </a:p>
          <a:p>
            <a:pPr eaLnBrk="1" hangingPunct="1">
              <a:lnSpc>
                <a:spcPct val="80000"/>
              </a:lnSpc>
              <a:buFontTx/>
              <a:buNone/>
            </a:pPr>
            <a:r>
              <a:rPr lang="en-GB" altLang="en-US" sz="1100"/>
              <a:t>    "Common friends," echoed Mr. Hyde, a little hoarsely.  "Who</a:t>
            </a:r>
            <a:br>
              <a:rPr lang="en-GB" altLang="en-US" sz="1100"/>
            </a:br>
            <a:r>
              <a:rPr lang="en-GB" altLang="en-US" sz="1100"/>
              <a:t>are they?"</a:t>
            </a:r>
          </a:p>
          <a:p>
            <a:pPr eaLnBrk="1" hangingPunct="1">
              <a:lnSpc>
                <a:spcPct val="80000"/>
              </a:lnSpc>
              <a:buFontTx/>
              <a:buNone/>
            </a:pPr>
            <a:r>
              <a:rPr lang="en-GB" altLang="en-US" sz="1100"/>
              <a:t>"Jekyll, for instance," said the lawyer.</a:t>
            </a:r>
          </a:p>
          <a:p>
            <a:pPr eaLnBrk="1" hangingPunct="1">
              <a:lnSpc>
                <a:spcPct val="80000"/>
              </a:lnSpc>
              <a:buFontTx/>
              <a:buNone/>
            </a:pPr>
            <a:r>
              <a:rPr lang="en-GB" altLang="en-US" sz="1100"/>
              <a:t>    "He never told you," cried Mr. Hyde, with </a:t>
            </a:r>
            <a:r>
              <a:rPr lang="en-GB" altLang="en-US" sz="1100" u="sng"/>
              <a:t>a flush of anger</a:t>
            </a:r>
            <a:r>
              <a:rPr lang="en-GB" altLang="en-US" sz="1100"/>
              <a:t>. "I did not think you would have lied."</a:t>
            </a:r>
          </a:p>
          <a:p>
            <a:pPr eaLnBrk="1" hangingPunct="1">
              <a:lnSpc>
                <a:spcPct val="80000"/>
              </a:lnSpc>
              <a:buFontTx/>
              <a:buNone/>
            </a:pPr>
            <a:r>
              <a:rPr lang="en-GB" altLang="en-US" sz="1100"/>
              <a:t>"Come," said Mr. Utterson, "that is not fitting language."</a:t>
            </a:r>
          </a:p>
          <a:p>
            <a:pPr eaLnBrk="1" hangingPunct="1">
              <a:lnSpc>
                <a:spcPct val="80000"/>
              </a:lnSpc>
              <a:buFontTx/>
              <a:buNone/>
            </a:pPr>
            <a:r>
              <a:rPr lang="en-GB" altLang="en-US" sz="1100"/>
              <a:t>    The other </a:t>
            </a:r>
            <a:r>
              <a:rPr lang="en-GB" altLang="en-US" sz="1100" u="sng"/>
              <a:t>snarled aloud into a savage laugh; and the next</a:t>
            </a:r>
            <a:br>
              <a:rPr lang="en-GB" altLang="en-US" sz="1100" u="sng"/>
            </a:br>
            <a:r>
              <a:rPr lang="en-GB" altLang="en-US" sz="1100" u="sng"/>
              <a:t>moment, with extraordinary quickness, he had unlocked the door and</a:t>
            </a:r>
            <a:br>
              <a:rPr lang="en-GB" altLang="en-US" sz="1100" u="sng"/>
            </a:br>
            <a:r>
              <a:rPr lang="en-GB" altLang="en-US" sz="1100" u="sng"/>
              <a:t>disappeared into the house.</a:t>
            </a:r>
          </a:p>
          <a:p>
            <a:pPr eaLnBrk="1" hangingPunct="1">
              <a:lnSpc>
                <a:spcPct val="80000"/>
              </a:lnSpc>
              <a:buFontTx/>
              <a:buNone/>
            </a:pPr>
            <a:r>
              <a:rPr lang="en-GB" altLang="en-US" sz="1100"/>
              <a:t>    The lawyer stood awhile when Mr. Hyde had left him, the</a:t>
            </a:r>
            <a:br>
              <a:rPr lang="en-GB" altLang="en-US" sz="1100"/>
            </a:br>
            <a:r>
              <a:rPr lang="en-GB" altLang="en-US" sz="1100"/>
              <a:t>picture of disquietude.  Then he began slowly to mount the street, pausing every step or two and putting his hand to his brow like a man in mental perplexity.  The problem he was thus debating as he walked, was one of a class that is rarely solved.  Mr. Hyde was </a:t>
            </a:r>
            <a:r>
              <a:rPr lang="en-GB" altLang="en-US" sz="1100" u="sng"/>
              <a:t>pale and dwarfish, he gave an impression of deformity without any</a:t>
            </a:r>
            <a:br>
              <a:rPr lang="en-GB" altLang="en-US" sz="1100" u="sng"/>
            </a:br>
            <a:r>
              <a:rPr lang="en-GB" altLang="en-US" sz="1100" u="sng"/>
              <a:t>nameable malformation, he had a displeasing smile, he had borne himself to the lawyer with a sort of murderous mixture of timidity and boldness, and he spoke with a husky, whispering and somewhat broken voice; all these were points against him, but not all of these together could explain the hitherto unknown disgust, loathing and fear with which Mr. Utterson regarded him.  "There must be something else,"  said the perplexed gentleman.  "There is something more, if I could find a name for it.  God bless me, the man seems hardly human!  Something troglodytic</a:t>
            </a:r>
            <a:r>
              <a:rPr lang="en-GB" altLang="en-US" sz="1100"/>
              <a:t>, shall we say? or can it be the old story of Dr. Fell? or is it the mere radiance of a foul soul that thus transpires through, and transfigures, its clay continent?  The last,I think; for, O my poor old Harry</a:t>
            </a:r>
            <a:br>
              <a:rPr lang="en-GB" altLang="en-US" sz="1100"/>
            </a:br>
            <a:r>
              <a:rPr lang="en-GB" altLang="en-US" sz="1100"/>
              <a:t>Jekyll, if ever I </a:t>
            </a:r>
            <a:r>
              <a:rPr lang="en-GB" altLang="en-US" sz="1100" u="sng"/>
              <a:t>read Satan's signature upon a face</a:t>
            </a:r>
            <a:r>
              <a:rPr lang="en-GB" altLang="en-US" sz="1100"/>
              <a:t>, it is on</a:t>
            </a:r>
            <a:br>
              <a:rPr lang="en-GB" altLang="en-US" sz="1100"/>
            </a:br>
            <a:r>
              <a:rPr lang="en-GB" altLang="en-US" sz="1100"/>
              <a:t>that of your new friend."</a:t>
            </a:r>
          </a:p>
          <a:p>
            <a:pPr eaLnBrk="1" hangingPunct="1">
              <a:lnSpc>
                <a:spcPct val="80000"/>
              </a:lnSpc>
              <a:buFontTx/>
              <a:buNone/>
            </a:pPr>
            <a:br>
              <a:rPr lang="en-GB" altLang="en-US" sz="1000"/>
            </a:br>
            <a:endParaRPr lang="en-GB" altLang="en-US" sz="1000"/>
          </a:p>
        </p:txBody>
      </p:sp>
      <p:sp>
        <p:nvSpPr>
          <p:cNvPr id="19461" name="Text Box 4">
            <a:extLst>
              <a:ext uri="{FF2B5EF4-FFF2-40B4-BE49-F238E27FC236}">
                <a16:creationId xmlns:a16="http://schemas.microsoft.com/office/drawing/2014/main" id="{B4B6AB19-5D1F-4709-9408-3C6D97EBD9F2}"/>
              </a:ext>
            </a:extLst>
          </p:cNvPr>
          <p:cNvSpPr txBox="1">
            <a:spLocks noChangeArrowheads="1"/>
          </p:cNvSpPr>
          <p:nvPr/>
        </p:nvSpPr>
        <p:spPr bwMode="auto">
          <a:xfrm>
            <a:off x="4953000" y="381000"/>
            <a:ext cx="1752600" cy="147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200" b="1"/>
              <a:t>Key Ideas:</a:t>
            </a:r>
          </a:p>
          <a:p>
            <a:pPr eaLnBrk="1" hangingPunct="1">
              <a:spcBef>
                <a:spcPct val="50000"/>
              </a:spcBef>
              <a:buFontTx/>
              <a:buNone/>
            </a:pPr>
            <a:r>
              <a:rPr lang="en-GB" altLang="en-US" sz="1200"/>
              <a:t>Victorian gentlemen, society and behaviour</a:t>
            </a:r>
          </a:p>
          <a:p>
            <a:pPr eaLnBrk="1" hangingPunct="1">
              <a:spcBef>
                <a:spcPct val="50000"/>
              </a:spcBef>
              <a:buFontTx/>
              <a:buNone/>
            </a:pPr>
            <a:r>
              <a:rPr lang="en-GB" altLang="en-US" sz="1200"/>
              <a:t>Impressions of Hyde – animal imagery/ duality</a:t>
            </a:r>
          </a:p>
          <a:p>
            <a:pPr eaLnBrk="1" hangingPunct="1">
              <a:spcBef>
                <a:spcPct val="50000"/>
              </a:spcBef>
              <a:buFontTx/>
              <a:buNone/>
            </a:pPr>
            <a:r>
              <a:rPr lang="en-GB" altLang="en-US" sz="1200"/>
              <a:t>Mystery</a:t>
            </a:r>
          </a:p>
        </p:txBody>
      </p:sp>
      <p:sp>
        <p:nvSpPr>
          <p:cNvPr id="19462" name="Text Box 5">
            <a:extLst>
              <a:ext uri="{FF2B5EF4-FFF2-40B4-BE49-F238E27FC236}">
                <a16:creationId xmlns:a16="http://schemas.microsoft.com/office/drawing/2014/main" id="{44E63947-650E-4EA3-8454-0C02EC957B01}"/>
              </a:ext>
            </a:extLst>
          </p:cNvPr>
          <p:cNvSpPr txBox="1">
            <a:spLocks noChangeArrowheads="1"/>
          </p:cNvSpPr>
          <p:nvPr/>
        </p:nvSpPr>
        <p:spPr bwMode="auto">
          <a:xfrm>
            <a:off x="4724400" y="1981200"/>
            <a:ext cx="1828800" cy="566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200"/>
              <a:t>Two sides to London – associated with crime</a:t>
            </a:r>
          </a:p>
          <a:p>
            <a:pPr eaLnBrk="1" hangingPunct="1">
              <a:spcBef>
                <a:spcPct val="50000"/>
              </a:spcBef>
              <a:buFontTx/>
              <a:buNone/>
            </a:pPr>
            <a:r>
              <a:rPr lang="en-GB" altLang="en-US" sz="1200"/>
              <a:t>AO2: Animal imagery, sibilance/ savagery (A03 Darwin evolutionary theory – Hyde conveyed as primitive man ‘troglodytic.’ Contrast to civilised behaviour and appearance of respectable Victorian gentlemen (AO3).</a:t>
            </a:r>
          </a:p>
          <a:p>
            <a:pPr eaLnBrk="1" hangingPunct="1">
              <a:spcBef>
                <a:spcPct val="50000"/>
              </a:spcBef>
              <a:buFontTx/>
              <a:buNone/>
            </a:pPr>
            <a:r>
              <a:rPr lang="en-GB" altLang="en-US" sz="1200"/>
              <a:t>Adjectives- pale and dwarfish –AO3 link to Lombroso’s belief in physical characteristics depicting criminality.</a:t>
            </a:r>
          </a:p>
          <a:p>
            <a:pPr eaLnBrk="1" hangingPunct="1">
              <a:spcBef>
                <a:spcPct val="50000"/>
              </a:spcBef>
              <a:buFontTx/>
              <a:buNone/>
            </a:pPr>
            <a:r>
              <a:rPr lang="en-GB" altLang="en-US" sz="1200"/>
              <a:t>AO2: Oxymoron – timidity and boldness suggests duality/ animalistic instincts.</a:t>
            </a:r>
          </a:p>
          <a:p>
            <a:pPr eaLnBrk="1" hangingPunct="1">
              <a:spcBef>
                <a:spcPct val="50000"/>
              </a:spcBef>
              <a:buFontTx/>
              <a:buNone/>
            </a:pPr>
            <a:endParaRPr lang="en-GB" altLang="en-US" sz="1200"/>
          </a:p>
          <a:p>
            <a:pPr eaLnBrk="1" hangingPunct="1">
              <a:spcBef>
                <a:spcPct val="50000"/>
              </a:spcBef>
              <a:buFontTx/>
              <a:buNone/>
            </a:pPr>
            <a:r>
              <a:rPr lang="en-GB" altLang="en-US" sz="1200"/>
              <a:t>AO3: Repeated reference to Satan/ god fearing society/ fear of the unknown and science.</a:t>
            </a:r>
          </a:p>
        </p:txBody>
      </p:sp>
      <p:sp>
        <p:nvSpPr>
          <p:cNvPr id="19463" name="Line 6">
            <a:extLst>
              <a:ext uri="{FF2B5EF4-FFF2-40B4-BE49-F238E27FC236}">
                <a16:creationId xmlns:a16="http://schemas.microsoft.com/office/drawing/2014/main" id="{BAFC1BB3-5938-4F39-9BEF-D1BDCB881629}"/>
              </a:ext>
            </a:extLst>
          </p:cNvPr>
          <p:cNvSpPr>
            <a:spLocks noChangeShapeType="1"/>
          </p:cNvSpPr>
          <p:nvPr/>
        </p:nvSpPr>
        <p:spPr bwMode="auto">
          <a:xfrm flipH="1" flipV="1">
            <a:off x="3810000" y="1828800"/>
            <a:ext cx="8382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4" name="Line 7">
            <a:extLst>
              <a:ext uri="{FF2B5EF4-FFF2-40B4-BE49-F238E27FC236}">
                <a16:creationId xmlns:a16="http://schemas.microsoft.com/office/drawing/2014/main" id="{C2DB8DB9-0BE3-4224-B27B-CC1C9065D9A6}"/>
              </a:ext>
            </a:extLst>
          </p:cNvPr>
          <p:cNvSpPr>
            <a:spLocks noChangeShapeType="1"/>
          </p:cNvSpPr>
          <p:nvPr/>
        </p:nvSpPr>
        <p:spPr bwMode="auto">
          <a:xfrm flipH="1">
            <a:off x="3810000" y="2935288"/>
            <a:ext cx="10668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5" name="Line 8">
            <a:extLst>
              <a:ext uri="{FF2B5EF4-FFF2-40B4-BE49-F238E27FC236}">
                <a16:creationId xmlns:a16="http://schemas.microsoft.com/office/drawing/2014/main" id="{91F3A150-8EAB-4553-BAB7-AF9ADDA652EB}"/>
              </a:ext>
            </a:extLst>
          </p:cNvPr>
          <p:cNvSpPr>
            <a:spLocks noChangeShapeType="1"/>
          </p:cNvSpPr>
          <p:nvPr/>
        </p:nvSpPr>
        <p:spPr bwMode="auto">
          <a:xfrm flipH="1">
            <a:off x="4419600" y="4191000"/>
            <a:ext cx="304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6" name="Line 10">
            <a:extLst>
              <a:ext uri="{FF2B5EF4-FFF2-40B4-BE49-F238E27FC236}">
                <a16:creationId xmlns:a16="http://schemas.microsoft.com/office/drawing/2014/main" id="{B92B5C68-8212-4B78-98ED-35A7DD3BF868}"/>
              </a:ext>
            </a:extLst>
          </p:cNvPr>
          <p:cNvSpPr>
            <a:spLocks noChangeShapeType="1"/>
          </p:cNvSpPr>
          <p:nvPr/>
        </p:nvSpPr>
        <p:spPr bwMode="auto">
          <a:xfrm flipH="1">
            <a:off x="1925638" y="5715000"/>
            <a:ext cx="2676525"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7" name="Line 11">
            <a:extLst>
              <a:ext uri="{FF2B5EF4-FFF2-40B4-BE49-F238E27FC236}">
                <a16:creationId xmlns:a16="http://schemas.microsoft.com/office/drawing/2014/main" id="{764BB382-AD4A-4D56-8696-C9E6D69ED885}"/>
              </a:ext>
            </a:extLst>
          </p:cNvPr>
          <p:cNvSpPr>
            <a:spLocks noChangeShapeType="1"/>
          </p:cNvSpPr>
          <p:nvPr/>
        </p:nvSpPr>
        <p:spPr bwMode="auto">
          <a:xfrm flipH="1">
            <a:off x="3276600" y="7086600"/>
            <a:ext cx="1371600" cy="5191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a:extLst>
              <a:ext uri="{FF2B5EF4-FFF2-40B4-BE49-F238E27FC236}">
                <a16:creationId xmlns:a16="http://schemas.microsoft.com/office/drawing/2014/main" id="{20B755AA-C7B8-4AEA-A5BB-3DC0B3623455}"/>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1429582-AE7D-4117-807D-963E29B5365B}" type="slidenum">
              <a:rPr lang="en-GB" altLang="en-US" sz="1400"/>
              <a:pPr>
                <a:spcBef>
                  <a:spcPct val="0"/>
                </a:spcBef>
                <a:buFontTx/>
                <a:buNone/>
              </a:pPr>
              <a:t>18</a:t>
            </a:fld>
            <a:endParaRPr lang="en-GB" altLang="en-US" sz="1400"/>
          </a:p>
        </p:txBody>
      </p:sp>
      <p:sp>
        <p:nvSpPr>
          <p:cNvPr id="20483" name="Rectangle 2">
            <a:extLst>
              <a:ext uri="{FF2B5EF4-FFF2-40B4-BE49-F238E27FC236}">
                <a16:creationId xmlns:a16="http://schemas.microsoft.com/office/drawing/2014/main" id="{8D2558F7-41AC-4BFE-95D1-73327E29A3A1}"/>
              </a:ext>
            </a:extLst>
          </p:cNvPr>
          <p:cNvSpPr>
            <a:spLocks noGrp="1" noChangeArrowheads="1"/>
          </p:cNvSpPr>
          <p:nvPr>
            <p:ph type="title"/>
          </p:nvPr>
        </p:nvSpPr>
        <p:spPr>
          <a:xfrm>
            <a:off x="342900" y="366713"/>
            <a:ext cx="3543300" cy="1524000"/>
          </a:xfrm>
        </p:spPr>
        <p:txBody>
          <a:bodyPr/>
          <a:lstStyle/>
          <a:p>
            <a:pPr eaLnBrk="1" hangingPunct="1"/>
            <a:r>
              <a:rPr lang="en-GB" altLang="en-US" sz="1200" i="1"/>
              <a:t>In Chapter 4 a maid witnesses the brutal murder of Carew. Carew again represents the civilised aspect of Victorian society as a respected and elderly politician holding a position of responsibility. There is a dramatic contrast between himself and Hyde</a:t>
            </a:r>
            <a:r>
              <a:rPr lang="en-GB" altLang="en-US" sz="1200"/>
              <a:t>.</a:t>
            </a:r>
          </a:p>
        </p:txBody>
      </p:sp>
      <p:sp>
        <p:nvSpPr>
          <p:cNvPr id="20484" name="Rectangle 3">
            <a:extLst>
              <a:ext uri="{FF2B5EF4-FFF2-40B4-BE49-F238E27FC236}">
                <a16:creationId xmlns:a16="http://schemas.microsoft.com/office/drawing/2014/main" id="{17EAA94A-09B7-4D55-8625-8117DBF33579}"/>
              </a:ext>
            </a:extLst>
          </p:cNvPr>
          <p:cNvSpPr>
            <a:spLocks noGrp="1" noChangeArrowheads="1"/>
          </p:cNvSpPr>
          <p:nvPr>
            <p:ph type="body" idx="1"/>
          </p:nvPr>
        </p:nvSpPr>
        <p:spPr>
          <a:xfrm>
            <a:off x="0" y="2133600"/>
            <a:ext cx="4038600" cy="5105400"/>
          </a:xfrm>
        </p:spPr>
        <p:txBody>
          <a:bodyPr/>
          <a:lstStyle/>
          <a:p>
            <a:pPr eaLnBrk="1" hangingPunct="1">
              <a:lnSpc>
                <a:spcPct val="80000"/>
              </a:lnSpc>
              <a:buFontTx/>
              <a:buNone/>
            </a:pPr>
            <a:r>
              <a:rPr lang="en-GB" altLang="en-US" sz="1200"/>
              <a:t>       And as she so sat she became aware of an </a:t>
            </a:r>
            <a:r>
              <a:rPr lang="en-GB" altLang="en-US" sz="1200" u="sng"/>
              <a:t>aged beautiful gentleman with white hair,</a:t>
            </a:r>
            <a:r>
              <a:rPr lang="en-GB" altLang="en-US" sz="1200"/>
              <a:t> drawing near</a:t>
            </a:r>
            <a:br>
              <a:rPr lang="en-GB" altLang="en-US" sz="1200"/>
            </a:br>
            <a:r>
              <a:rPr lang="en-GB" altLang="en-US" sz="1200"/>
              <a:t>along the lane; and advancing to meet him, another and </a:t>
            </a:r>
            <a:r>
              <a:rPr lang="en-GB" altLang="en-US" sz="1200" u="sng"/>
              <a:t>very small</a:t>
            </a:r>
            <a:r>
              <a:rPr lang="en-GB" altLang="en-US" sz="1200"/>
              <a:t> gentleman, to whom at first she paid less attention.  When they had come within speech (which was just under the maid's eyes) the</a:t>
            </a:r>
            <a:br>
              <a:rPr lang="en-GB" altLang="en-US" sz="1200"/>
            </a:br>
            <a:r>
              <a:rPr lang="en-GB" altLang="en-US" sz="1200" u="sng"/>
              <a:t>older man bowed and accosted the other with a very pretty manner of politeness</a:t>
            </a:r>
            <a:r>
              <a:rPr lang="en-GB" altLang="en-US" sz="1200"/>
              <a:t>.  It did not seem as if the subject of his address were of great importance; indeed, from his pointing, it some times</a:t>
            </a:r>
            <a:br>
              <a:rPr lang="en-GB" altLang="en-US" sz="1200"/>
            </a:br>
            <a:r>
              <a:rPr lang="en-GB" altLang="en-US" sz="1200"/>
              <a:t>appeared as if he were only inquiring his way; but </a:t>
            </a:r>
            <a:r>
              <a:rPr lang="en-GB" altLang="en-US" sz="1200" u="sng"/>
              <a:t>the moon shone on his face as he spoke</a:t>
            </a:r>
            <a:r>
              <a:rPr lang="en-GB" altLang="en-US" sz="1200"/>
              <a:t>, and the girl was pleased to watch it, it seemed to breathe such an innocent </a:t>
            </a:r>
            <a:r>
              <a:rPr lang="en-GB" altLang="en-US" sz="1200" u="sng"/>
              <a:t>and old-world kindness of</a:t>
            </a:r>
            <a:br>
              <a:rPr lang="en-GB" altLang="en-US" sz="1200" u="sng"/>
            </a:br>
            <a:r>
              <a:rPr lang="en-GB" altLang="en-US" sz="1200" u="sng"/>
              <a:t>disposition, yet with something high too, as of a well-founded self-content. </a:t>
            </a:r>
            <a:r>
              <a:rPr lang="en-GB" altLang="en-US" sz="1200"/>
              <a:t> Presently her eye wandered to the other, and she was surprised to recognise in him a certain Mr. Hyde, who had once</a:t>
            </a:r>
            <a:br>
              <a:rPr lang="en-GB" altLang="en-US" sz="1200"/>
            </a:br>
            <a:r>
              <a:rPr lang="en-GB" altLang="en-US" sz="1200"/>
              <a:t>visited her master and </a:t>
            </a:r>
            <a:r>
              <a:rPr lang="en-GB" altLang="en-US" sz="1200" u="sng"/>
              <a:t>for whom she had conceived a dislike</a:t>
            </a:r>
            <a:r>
              <a:rPr lang="en-GB" altLang="en-US" sz="1200"/>
              <a:t>.  He </a:t>
            </a:r>
            <a:r>
              <a:rPr lang="en-GB" altLang="en-US" sz="1200" u="sng"/>
              <a:t>had in his hand a heavy cane</a:t>
            </a:r>
            <a:r>
              <a:rPr lang="en-GB" altLang="en-US" sz="1200"/>
              <a:t>, with which he was trifling; but he answered never a word, and seemed to listen with an </a:t>
            </a:r>
            <a:r>
              <a:rPr lang="en-GB" altLang="en-US" sz="1200" u="sng"/>
              <a:t>ill-contained</a:t>
            </a:r>
            <a:br>
              <a:rPr lang="en-GB" altLang="en-US" sz="1200" u="sng"/>
            </a:br>
            <a:r>
              <a:rPr lang="en-GB" altLang="en-US" sz="1200" u="sng"/>
              <a:t>impatience.  And then all of a sudden he broke out in a great flame of anger, stamping with his foot, brandishing the cane, and carrying on (as the maid described it) like a madman</a:t>
            </a:r>
            <a:r>
              <a:rPr lang="en-GB" altLang="en-US" sz="1200"/>
              <a:t>.  The old gentleman took a step back, with the air of one very much</a:t>
            </a:r>
            <a:br>
              <a:rPr lang="en-GB" altLang="en-US" sz="1200"/>
            </a:br>
            <a:r>
              <a:rPr lang="en-GB" altLang="en-US" sz="1200"/>
              <a:t>surprised and a trifle hurt; and at that Mr. Hyde broke out of all bounds and </a:t>
            </a:r>
            <a:r>
              <a:rPr lang="en-GB" altLang="en-US" sz="1200" u="sng"/>
              <a:t>clubbed him to the earth.  And next moment, with ape-like fury, he was trampling his victim under foot and hailing</a:t>
            </a:r>
            <a:br>
              <a:rPr lang="en-GB" altLang="en-US" sz="1200" u="sng"/>
            </a:br>
            <a:r>
              <a:rPr lang="en-GB" altLang="en-US" sz="1200" u="sng"/>
              <a:t>down a storm of blows</a:t>
            </a:r>
            <a:r>
              <a:rPr lang="en-GB" altLang="en-US" sz="1200"/>
              <a:t>, under which the bones were audibly shattered and the body jumped upon the roadway.  At the horror of </a:t>
            </a:r>
            <a:r>
              <a:rPr lang="en-GB" altLang="en-US" sz="1200" u="sng"/>
              <a:t>these sights and sounds</a:t>
            </a:r>
            <a:r>
              <a:rPr lang="en-GB" altLang="en-US" sz="1200"/>
              <a:t>, the maid fainted. </a:t>
            </a:r>
          </a:p>
        </p:txBody>
      </p:sp>
      <p:sp>
        <p:nvSpPr>
          <p:cNvPr id="20485" name="Text Box 4">
            <a:extLst>
              <a:ext uri="{FF2B5EF4-FFF2-40B4-BE49-F238E27FC236}">
                <a16:creationId xmlns:a16="http://schemas.microsoft.com/office/drawing/2014/main" id="{DA93F601-30A6-40EF-A51D-7324A64DFCC3}"/>
              </a:ext>
            </a:extLst>
          </p:cNvPr>
          <p:cNvSpPr txBox="1">
            <a:spLocks noChangeArrowheads="1"/>
          </p:cNvSpPr>
          <p:nvPr/>
        </p:nvSpPr>
        <p:spPr bwMode="auto">
          <a:xfrm>
            <a:off x="4343400" y="457200"/>
            <a:ext cx="2286000" cy="13827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200" b="1"/>
              <a:t>Key ideas:</a:t>
            </a:r>
          </a:p>
          <a:p>
            <a:pPr eaLnBrk="1" hangingPunct="1">
              <a:spcBef>
                <a:spcPct val="50000"/>
              </a:spcBef>
              <a:buFontTx/>
              <a:buNone/>
            </a:pPr>
            <a:r>
              <a:rPr lang="en-GB" altLang="en-US" sz="1200"/>
              <a:t>Violence and brutality</a:t>
            </a:r>
          </a:p>
          <a:p>
            <a:pPr eaLnBrk="1" hangingPunct="1">
              <a:spcBef>
                <a:spcPct val="50000"/>
              </a:spcBef>
              <a:buFontTx/>
              <a:buNone/>
            </a:pPr>
            <a:r>
              <a:rPr lang="en-GB" altLang="en-US" sz="1200"/>
              <a:t>Horror and crime</a:t>
            </a:r>
          </a:p>
          <a:p>
            <a:pPr eaLnBrk="1" hangingPunct="1">
              <a:spcBef>
                <a:spcPct val="50000"/>
              </a:spcBef>
              <a:buFontTx/>
              <a:buNone/>
            </a:pPr>
            <a:r>
              <a:rPr lang="en-GB" altLang="en-US" sz="1200"/>
              <a:t>Duality and contrast</a:t>
            </a:r>
          </a:p>
          <a:p>
            <a:pPr eaLnBrk="1" hangingPunct="1">
              <a:spcBef>
                <a:spcPct val="50000"/>
              </a:spcBef>
              <a:buFontTx/>
              <a:buNone/>
            </a:pPr>
            <a:r>
              <a:rPr lang="en-GB" altLang="en-US" sz="1200"/>
              <a:t>Hyde</a:t>
            </a:r>
          </a:p>
        </p:txBody>
      </p:sp>
      <p:sp>
        <p:nvSpPr>
          <p:cNvPr id="20486" name="Text Box 5">
            <a:extLst>
              <a:ext uri="{FF2B5EF4-FFF2-40B4-BE49-F238E27FC236}">
                <a16:creationId xmlns:a16="http://schemas.microsoft.com/office/drawing/2014/main" id="{FC9A074E-6918-470B-9EBD-9825F374E448}"/>
              </a:ext>
            </a:extLst>
          </p:cNvPr>
          <p:cNvSpPr txBox="1">
            <a:spLocks noChangeArrowheads="1"/>
          </p:cNvSpPr>
          <p:nvPr/>
        </p:nvSpPr>
        <p:spPr bwMode="auto">
          <a:xfrm>
            <a:off x="4191000" y="1981200"/>
            <a:ext cx="2378075" cy="648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200"/>
              <a:t>Contrast/ juxtaposition in</a:t>
            </a:r>
          </a:p>
          <a:p>
            <a:pPr eaLnBrk="1" hangingPunct="1">
              <a:spcBef>
                <a:spcPct val="0"/>
              </a:spcBef>
              <a:buFontTx/>
              <a:buNone/>
            </a:pPr>
            <a:r>
              <a:rPr lang="en-GB" altLang="en-US" sz="1200"/>
              <a:t> description of two figures</a:t>
            </a:r>
          </a:p>
          <a:p>
            <a:pPr eaLnBrk="1" hangingPunct="1">
              <a:spcBef>
                <a:spcPct val="0"/>
              </a:spcBef>
              <a:buFontTx/>
              <a:buNone/>
            </a:pPr>
            <a:r>
              <a:rPr lang="en-GB" altLang="en-US" sz="1200"/>
              <a:t>through use of adjectives and description of their manner/ discourse (conversation).</a:t>
            </a:r>
          </a:p>
          <a:p>
            <a:pPr eaLnBrk="1" hangingPunct="1">
              <a:spcBef>
                <a:spcPct val="0"/>
              </a:spcBef>
              <a:buFontTx/>
              <a:buNone/>
            </a:pPr>
            <a:endParaRPr lang="en-GB" altLang="en-US" sz="1200"/>
          </a:p>
          <a:p>
            <a:pPr eaLnBrk="1" hangingPunct="1">
              <a:spcBef>
                <a:spcPct val="0"/>
              </a:spcBef>
              <a:buFontTx/>
              <a:buNone/>
            </a:pPr>
            <a:r>
              <a:rPr lang="en-GB" altLang="en-US" sz="1200"/>
              <a:t>Ref to moon – makes Carew sound angelic here and spiritual.</a:t>
            </a:r>
          </a:p>
          <a:p>
            <a:pPr eaLnBrk="1" hangingPunct="1">
              <a:spcBef>
                <a:spcPct val="0"/>
              </a:spcBef>
              <a:buFontTx/>
              <a:buNone/>
            </a:pPr>
            <a:endParaRPr lang="en-GB" altLang="en-US" sz="1200"/>
          </a:p>
          <a:p>
            <a:pPr eaLnBrk="1" hangingPunct="1">
              <a:spcBef>
                <a:spcPct val="0"/>
              </a:spcBef>
              <a:buFontTx/>
              <a:buNone/>
            </a:pPr>
            <a:r>
              <a:rPr lang="en-GB" altLang="en-US" sz="1200"/>
              <a:t>Repeated pattern of recoil and adversion to something unnatural in everyone’s initial dislike of Hyde – he is an abomination of nature and therefore against God and something to be feared.</a:t>
            </a:r>
          </a:p>
          <a:p>
            <a:pPr eaLnBrk="1" hangingPunct="1">
              <a:spcBef>
                <a:spcPct val="0"/>
              </a:spcBef>
              <a:buFontTx/>
              <a:buNone/>
            </a:pPr>
            <a:endParaRPr lang="en-GB" altLang="en-US" sz="1200"/>
          </a:p>
          <a:p>
            <a:pPr eaLnBrk="1" hangingPunct="1">
              <a:spcBef>
                <a:spcPct val="0"/>
              </a:spcBef>
              <a:buFontTx/>
              <a:buNone/>
            </a:pPr>
            <a:r>
              <a:rPr lang="en-GB" altLang="en-US" sz="1200"/>
              <a:t>Significance of cane –accessory object typical of Victorian gentlemen, symbolic of friendship as gift from Utterson to Jekyll so becomes significant clue to mystery. As the murder weapon demonstrates sense of unknown, darker  side to life in Victorian cities at night.</a:t>
            </a:r>
          </a:p>
          <a:p>
            <a:pPr eaLnBrk="1" hangingPunct="1">
              <a:spcBef>
                <a:spcPct val="0"/>
              </a:spcBef>
              <a:buFontTx/>
              <a:buNone/>
            </a:pPr>
            <a:endParaRPr lang="en-GB" altLang="en-US" sz="1200"/>
          </a:p>
          <a:p>
            <a:pPr eaLnBrk="1" hangingPunct="1">
              <a:spcBef>
                <a:spcPct val="0"/>
              </a:spcBef>
              <a:buFontTx/>
              <a:buNone/>
            </a:pPr>
            <a:r>
              <a:rPr lang="en-GB" altLang="en-US" sz="1200"/>
              <a:t>Metaphor of fire for anger – uncontrollable/ intense. Violent verbs also suggestive of madness and loss of control (A03 also connotations of Freudian theory and the ‘id’ – sounds almost like the outburst of a child?)</a:t>
            </a:r>
          </a:p>
        </p:txBody>
      </p:sp>
      <p:sp>
        <p:nvSpPr>
          <p:cNvPr id="20487" name="Text Box 6">
            <a:extLst>
              <a:ext uri="{FF2B5EF4-FFF2-40B4-BE49-F238E27FC236}">
                <a16:creationId xmlns:a16="http://schemas.microsoft.com/office/drawing/2014/main" id="{DC566775-126F-472B-A51F-2B6D8717726B}"/>
              </a:ext>
            </a:extLst>
          </p:cNvPr>
          <p:cNvSpPr txBox="1">
            <a:spLocks noChangeArrowheads="1"/>
          </p:cNvSpPr>
          <p:nvPr/>
        </p:nvSpPr>
        <p:spPr bwMode="auto">
          <a:xfrm>
            <a:off x="228600" y="7681913"/>
            <a:ext cx="3810000"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200"/>
              <a:t>Imagery linking Hyde with primitive man and Darwin’s theory of evolution, he is in a devolved state: small, savage, ‘ape like’ simile, verb ‘clubbed.’</a:t>
            </a:r>
          </a:p>
          <a:p>
            <a:pPr eaLnBrk="1" hangingPunct="1">
              <a:spcBef>
                <a:spcPct val="50000"/>
              </a:spcBef>
              <a:buFontTx/>
              <a:buNone/>
            </a:pPr>
            <a:r>
              <a:rPr lang="en-GB" altLang="en-US" sz="1200"/>
              <a:t>Metaphor ‘storm of blows’ suggestive of how unrelenting and surprising// shocking the attack is. Weather imagery and the elements like fire linked to Hyde.</a:t>
            </a:r>
          </a:p>
        </p:txBody>
      </p:sp>
      <p:sp>
        <p:nvSpPr>
          <p:cNvPr id="20488" name="Line 7">
            <a:extLst>
              <a:ext uri="{FF2B5EF4-FFF2-40B4-BE49-F238E27FC236}">
                <a16:creationId xmlns:a16="http://schemas.microsoft.com/office/drawing/2014/main" id="{EFE374F1-7765-400A-8CF1-F3AEB1F56C08}"/>
              </a:ext>
            </a:extLst>
          </p:cNvPr>
          <p:cNvSpPr>
            <a:spLocks noChangeShapeType="1"/>
          </p:cNvSpPr>
          <p:nvPr/>
        </p:nvSpPr>
        <p:spPr bwMode="auto">
          <a:xfrm flipV="1">
            <a:off x="304800" y="6934200"/>
            <a:ext cx="76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9" name="Line 8">
            <a:extLst>
              <a:ext uri="{FF2B5EF4-FFF2-40B4-BE49-F238E27FC236}">
                <a16:creationId xmlns:a16="http://schemas.microsoft.com/office/drawing/2014/main" id="{38021E8F-4494-471A-B06B-916288ACC29E}"/>
              </a:ext>
            </a:extLst>
          </p:cNvPr>
          <p:cNvSpPr>
            <a:spLocks noChangeShapeType="1"/>
          </p:cNvSpPr>
          <p:nvPr/>
        </p:nvSpPr>
        <p:spPr bwMode="auto">
          <a:xfrm flipV="1">
            <a:off x="228600" y="6781800"/>
            <a:ext cx="121920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0" name="Text Box 9">
            <a:extLst>
              <a:ext uri="{FF2B5EF4-FFF2-40B4-BE49-F238E27FC236}">
                <a16:creationId xmlns:a16="http://schemas.microsoft.com/office/drawing/2014/main" id="{61F859C1-F707-4D39-8EA3-252C5CEE3CF4}"/>
              </a:ext>
            </a:extLst>
          </p:cNvPr>
          <p:cNvSpPr txBox="1">
            <a:spLocks noChangeArrowheads="1"/>
          </p:cNvSpPr>
          <p:nvPr/>
        </p:nvSpPr>
        <p:spPr bwMode="auto">
          <a:xfrm>
            <a:off x="1965325" y="7196138"/>
            <a:ext cx="12223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200"/>
              <a:t>Sensory details</a:t>
            </a:r>
          </a:p>
        </p:txBody>
      </p:sp>
      <p:sp>
        <p:nvSpPr>
          <p:cNvPr id="20491" name="Line 12">
            <a:extLst>
              <a:ext uri="{FF2B5EF4-FFF2-40B4-BE49-F238E27FC236}">
                <a16:creationId xmlns:a16="http://schemas.microsoft.com/office/drawing/2014/main" id="{2B423736-E20C-406E-9868-6C93CB91B302}"/>
              </a:ext>
            </a:extLst>
          </p:cNvPr>
          <p:cNvSpPr>
            <a:spLocks noChangeShapeType="1"/>
          </p:cNvSpPr>
          <p:nvPr/>
        </p:nvSpPr>
        <p:spPr bwMode="auto">
          <a:xfrm flipV="1">
            <a:off x="3200400" y="7239000"/>
            <a:ext cx="1524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2" name="Line 13">
            <a:extLst>
              <a:ext uri="{FF2B5EF4-FFF2-40B4-BE49-F238E27FC236}">
                <a16:creationId xmlns:a16="http://schemas.microsoft.com/office/drawing/2014/main" id="{29777575-6884-4D91-A498-786582F25F8A}"/>
              </a:ext>
            </a:extLst>
          </p:cNvPr>
          <p:cNvSpPr>
            <a:spLocks noChangeShapeType="1"/>
          </p:cNvSpPr>
          <p:nvPr/>
        </p:nvSpPr>
        <p:spPr bwMode="auto">
          <a:xfrm flipH="1" flipV="1">
            <a:off x="3429000" y="5105400"/>
            <a:ext cx="8382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3" name="Line 14">
            <a:extLst>
              <a:ext uri="{FF2B5EF4-FFF2-40B4-BE49-F238E27FC236}">
                <a16:creationId xmlns:a16="http://schemas.microsoft.com/office/drawing/2014/main" id="{35A25EEC-05C2-411C-9B72-92D8BCB8B6B2}"/>
              </a:ext>
            </a:extLst>
          </p:cNvPr>
          <p:cNvSpPr>
            <a:spLocks noChangeShapeType="1"/>
          </p:cNvSpPr>
          <p:nvPr/>
        </p:nvSpPr>
        <p:spPr bwMode="auto">
          <a:xfrm flipH="1" flipV="1">
            <a:off x="2133600" y="5791200"/>
            <a:ext cx="21336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4" name="Line 16">
            <a:extLst>
              <a:ext uri="{FF2B5EF4-FFF2-40B4-BE49-F238E27FC236}">
                <a16:creationId xmlns:a16="http://schemas.microsoft.com/office/drawing/2014/main" id="{9B7F4462-C9C5-41C4-81BC-4FA69466D5FE}"/>
              </a:ext>
            </a:extLst>
          </p:cNvPr>
          <p:cNvSpPr>
            <a:spLocks noChangeShapeType="1"/>
          </p:cNvSpPr>
          <p:nvPr/>
        </p:nvSpPr>
        <p:spPr bwMode="auto">
          <a:xfrm flipH="1" flipV="1">
            <a:off x="2819400" y="5715000"/>
            <a:ext cx="297180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5" name="Line 22">
            <a:extLst>
              <a:ext uri="{FF2B5EF4-FFF2-40B4-BE49-F238E27FC236}">
                <a16:creationId xmlns:a16="http://schemas.microsoft.com/office/drawing/2014/main" id="{FC7F78B3-4D72-47FA-A2F1-742BB2A6183E}"/>
              </a:ext>
            </a:extLst>
          </p:cNvPr>
          <p:cNvSpPr>
            <a:spLocks noChangeShapeType="1"/>
          </p:cNvSpPr>
          <p:nvPr/>
        </p:nvSpPr>
        <p:spPr bwMode="auto">
          <a:xfrm flipH="1" flipV="1">
            <a:off x="3962400" y="2667000"/>
            <a:ext cx="2286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6" name="Line 24">
            <a:extLst>
              <a:ext uri="{FF2B5EF4-FFF2-40B4-BE49-F238E27FC236}">
                <a16:creationId xmlns:a16="http://schemas.microsoft.com/office/drawing/2014/main" id="{0F31DEC3-6099-4E90-B18D-59EFFA2BFCD1}"/>
              </a:ext>
            </a:extLst>
          </p:cNvPr>
          <p:cNvSpPr>
            <a:spLocks noChangeShapeType="1"/>
          </p:cNvSpPr>
          <p:nvPr/>
        </p:nvSpPr>
        <p:spPr bwMode="auto">
          <a:xfrm flipH="1">
            <a:off x="1447800" y="3352800"/>
            <a:ext cx="27432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7" name="Line 27">
            <a:extLst>
              <a:ext uri="{FF2B5EF4-FFF2-40B4-BE49-F238E27FC236}">
                <a16:creationId xmlns:a16="http://schemas.microsoft.com/office/drawing/2014/main" id="{A6D63CBC-749D-47CE-BA73-F2FA93495ACD}"/>
              </a:ext>
            </a:extLst>
          </p:cNvPr>
          <p:cNvSpPr>
            <a:spLocks noChangeShapeType="1"/>
          </p:cNvSpPr>
          <p:nvPr/>
        </p:nvSpPr>
        <p:spPr bwMode="auto">
          <a:xfrm flipH="1">
            <a:off x="3886200" y="3962400"/>
            <a:ext cx="304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a:extLst>
              <a:ext uri="{FF2B5EF4-FFF2-40B4-BE49-F238E27FC236}">
                <a16:creationId xmlns:a16="http://schemas.microsoft.com/office/drawing/2014/main" id="{5060DDB7-E15E-4881-B95B-7D6715F22122}"/>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33D1009-3261-4C75-BC5F-1D8151E29386}" type="slidenum">
              <a:rPr lang="en-GB" altLang="en-US" sz="1400"/>
              <a:pPr>
                <a:spcBef>
                  <a:spcPct val="0"/>
                </a:spcBef>
                <a:buFontTx/>
                <a:buNone/>
              </a:pPr>
              <a:t>19</a:t>
            </a:fld>
            <a:endParaRPr lang="en-GB" altLang="en-US" sz="1400"/>
          </a:p>
        </p:txBody>
      </p:sp>
      <p:sp>
        <p:nvSpPr>
          <p:cNvPr id="21507" name="Rectangle 2">
            <a:extLst>
              <a:ext uri="{FF2B5EF4-FFF2-40B4-BE49-F238E27FC236}">
                <a16:creationId xmlns:a16="http://schemas.microsoft.com/office/drawing/2014/main" id="{A4B1B588-75E1-40DB-B6E3-54D92B4FEBB3}"/>
              </a:ext>
            </a:extLst>
          </p:cNvPr>
          <p:cNvSpPr>
            <a:spLocks noGrp="1" noChangeArrowheads="1"/>
          </p:cNvSpPr>
          <p:nvPr>
            <p:ph type="title"/>
          </p:nvPr>
        </p:nvSpPr>
        <p:spPr>
          <a:xfrm>
            <a:off x="342900" y="366713"/>
            <a:ext cx="3390900" cy="1524000"/>
          </a:xfrm>
        </p:spPr>
        <p:txBody>
          <a:bodyPr/>
          <a:lstStyle/>
          <a:p>
            <a:pPr eaLnBrk="1" hangingPunct="1"/>
            <a:r>
              <a:rPr lang="en-GB" altLang="en-US" sz="1200" i="1"/>
              <a:t>In Chapter 4 following the murder there is a strong sense of pathetic fallacy (the setting reflecting the dark mood of the characters)</a:t>
            </a:r>
            <a:r>
              <a:rPr lang="en-GB" altLang="en-US" sz="1200"/>
              <a:t> </a:t>
            </a:r>
          </a:p>
        </p:txBody>
      </p:sp>
      <p:sp>
        <p:nvSpPr>
          <p:cNvPr id="21508" name="Rectangle 3">
            <a:extLst>
              <a:ext uri="{FF2B5EF4-FFF2-40B4-BE49-F238E27FC236}">
                <a16:creationId xmlns:a16="http://schemas.microsoft.com/office/drawing/2014/main" id="{55C100CB-5692-4026-8DB6-9A7ECB64A6F2}"/>
              </a:ext>
            </a:extLst>
          </p:cNvPr>
          <p:cNvSpPr>
            <a:spLocks noGrp="1" noChangeArrowheads="1"/>
          </p:cNvSpPr>
          <p:nvPr>
            <p:ph type="body" idx="1"/>
          </p:nvPr>
        </p:nvSpPr>
        <p:spPr>
          <a:xfrm>
            <a:off x="342900" y="2133600"/>
            <a:ext cx="4229100" cy="6034088"/>
          </a:xfrm>
        </p:spPr>
        <p:txBody>
          <a:bodyPr/>
          <a:lstStyle/>
          <a:p>
            <a:pPr eaLnBrk="1" hangingPunct="1">
              <a:lnSpc>
                <a:spcPct val="80000"/>
              </a:lnSpc>
            </a:pPr>
            <a:r>
              <a:rPr lang="en-GB" altLang="en-US" sz="1000"/>
              <a:t>  It was by this time about nine in the morning, and the first</a:t>
            </a:r>
            <a:br>
              <a:rPr lang="en-GB" altLang="en-US" sz="1000"/>
            </a:br>
            <a:r>
              <a:rPr lang="en-GB" altLang="en-US" sz="1000"/>
              <a:t>fog of the season.  </a:t>
            </a:r>
            <a:r>
              <a:rPr lang="en-GB" altLang="en-US" sz="1000" u="sng"/>
              <a:t>A great chocolate-coloured pall lowered over</a:t>
            </a:r>
            <a:br>
              <a:rPr lang="en-GB" altLang="en-US" sz="1000" u="sng"/>
            </a:br>
            <a:r>
              <a:rPr lang="en-GB" altLang="en-US" sz="1000" u="sng"/>
              <a:t>heaven, but the wind was continually charging and routing these</a:t>
            </a:r>
            <a:br>
              <a:rPr lang="en-GB" altLang="en-US" sz="1000" u="sng"/>
            </a:br>
            <a:r>
              <a:rPr lang="en-GB" altLang="en-US" sz="1000" u="sng"/>
              <a:t>embattled vapours; so that as the cab crawled from street to</a:t>
            </a:r>
            <a:br>
              <a:rPr lang="en-GB" altLang="en-US" sz="1000" u="sng"/>
            </a:br>
            <a:r>
              <a:rPr lang="en-GB" altLang="en-US" sz="1000" u="sng"/>
              <a:t>street,</a:t>
            </a:r>
            <a:r>
              <a:rPr lang="en-GB" altLang="en-US" sz="1000"/>
              <a:t> Mr. Utterson beheld a marvelous number of degrees and hues of twilight; for here it would </a:t>
            </a:r>
            <a:r>
              <a:rPr lang="en-GB" altLang="en-US" sz="1000" u="sng"/>
              <a:t>be dark like the back-end of</a:t>
            </a:r>
            <a:br>
              <a:rPr lang="en-GB" altLang="en-US" sz="1000" u="sng"/>
            </a:br>
            <a:r>
              <a:rPr lang="en-GB" altLang="en-US" sz="1000" u="sng"/>
              <a:t>evening; and there would be a glow of a rich, lurid brown, like</a:t>
            </a:r>
            <a:br>
              <a:rPr lang="en-GB" altLang="en-US" sz="1000" u="sng"/>
            </a:br>
            <a:r>
              <a:rPr lang="en-GB" altLang="en-US" sz="1000" u="sng"/>
              <a:t>the light of some strange conflagration; and here, for a moment,</a:t>
            </a:r>
            <a:br>
              <a:rPr lang="en-GB" altLang="en-US" sz="1000" u="sng"/>
            </a:br>
            <a:r>
              <a:rPr lang="en-GB" altLang="en-US" sz="1000" u="sng"/>
              <a:t>the fog would be quite broken up, and a haggard shaft of daylight</a:t>
            </a:r>
            <a:br>
              <a:rPr lang="en-GB" altLang="en-US" sz="1000" u="sng"/>
            </a:br>
            <a:r>
              <a:rPr lang="en-GB" altLang="en-US" sz="1000" u="sng"/>
              <a:t>would glance in between the swirling wreaths</a:t>
            </a:r>
            <a:r>
              <a:rPr lang="en-GB" altLang="en-US" sz="1000"/>
              <a:t>.  The dismal quarter</a:t>
            </a:r>
            <a:br>
              <a:rPr lang="en-GB" altLang="en-US" sz="1000"/>
            </a:br>
            <a:r>
              <a:rPr lang="en-GB" altLang="en-US" sz="1000"/>
              <a:t>of Soho seen under these changing glimpses, with </a:t>
            </a:r>
            <a:r>
              <a:rPr lang="en-GB" altLang="en-US" sz="1000" u="sng"/>
              <a:t>its muddy ways,and slatternly passengers, and its lamps, which had never been extinguished or had been kindled afresh to combat this mournful reinvasion of darkness, seemed, in the lawyer's eyes, like a district of some city in a nightmare</a:t>
            </a:r>
            <a:r>
              <a:rPr lang="en-GB" altLang="en-US" sz="1000"/>
              <a:t>.  The thoughts of his mind,besides, were of the </a:t>
            </a:r>
            <a:r>
              <a:rPr lang="en-GB" altLang="en-US" sz="1000" u="sng"/>
              <a:t>gloomiest</a:t>
            </a:r>
            <a:r>
              <a:rPr lang="en-GB" altLang="en-US" sz="1000"/>
              <a:t> dye; and when he glanced at the companion of his drive, he was conscious of some </a:t>
            </a:r>
            <a:r>
              <a:rPr lang="en-GB" altLang="en-US" sz="1000" u="sng"/>
              <a:t>touch of that terror</a:t>
            </a:r>
            <a:r>
              <a:rPr lang="en-GB" altLang="en-US" sz="1000"/>
              <a:t> of the law and the law's officers, which may at times</a:t>
            </a:r>
            <a:br>
              <a:rPr lang="en-GB" altLang="en-US" sz="1000"/>
            </a:br>
            <a:r>
              <a:rPr lang="en-GB" altLang="en-US" sz="1000"/>
              <a:t>assail the most honest.</a:t>
            </a:r>
          </a:p>
          <a:p>
            <a:pPr eaLnBrk="1" hangingPunct="1">
              <a:lnSpc>
                <a:spcPct val="80000"/>
              </a:lnSpc>
            </a:pPr>
            <a:r>
              <a:rPr lang="en-GB" altLang="en-US" sz="1000"/>
              <a:t>    As the cab drew up before the address indicated</a:t>
            </a:r>
            <a:r>
              <a:rPr lang="en-GB" altLang="en-US" sz="1000" u="sng"/>
              <a:t>, the fog</a:t>
            </a:r>
            <a:br>
              <a:rPr lang="en-GB" altLang="en-US" sz="1000" u="sng"/>
            </a:br>
            <a:r>
              <a:rPr lang="en-GB" altLang="en-US" sz="1000" u="sng"/>
              <a:t>lifted a little and showed him a dingy street, a gin palace, a low</a:t>
            </a:r>
            <a:br>
              <a:rPr lang="en-GB" altLang="en-US" sz="1000" u="sng"/>
            </a:br>
            <a:r>
              <a:rPr lang="en-GB" altLang="en-US" sz="1000" u="sng"/>
              <a:t>French eating house, a shop for the retail of penny numbers and</a:t>
            </a:r>
            <a:br>
              <a:rPr lang="en-GB" altLang="en-US" sz="1000" u="sng"/>
            </a:br>
            <a:r>
              <a:rPr lang="en-GB" altLang="en-US" sz="1000" u="sng"/>
              <a:t>twopenny salads, many ragged children huddled in the doorways, and many women of many different nationalities passing out, key in hand, to have a morning glass; and the next moment the fog</a:t>
            </a:r>
            <a:r>
              <a:rPr lang="en-GB" altLang="en-US" sz="1000"/>
              <a:t> settled down again upon that part, as brown as umber, and cut him off from his blackguardly surroundings.  This was the home of Henry Jekyll's favourite; of a man who was heir to a quarter of a</a:t>
            </a:r>
            <a:br>
              <a:rPr lang="en-GB" altLang="en-US" sz="1000"/>
            </a:br>
            <a:r>
              <a:rPr lang="en-GB" altLang="en-US" sz="1000"/>
              <a:t>million sterling.</a:t>
            </a:r>
          </a:p>
        </p:txBody>
      </p:sp>
      <p:sp>
        <p:nvSpPr>
          <p:cNvPr id="21509" name="Text Box 5">
            <a:extLst>
              <a:ext uri="{FF2B5EF4-FFF2-40B4-BE49-F238E27FC236}">
                <a16:creationId xmlns:a16="http://schemas.microsoft.com/office/drawing/2014/main" id="{D71AB8A1-A089-4AC6-808D-4F3920D32380}"/>
              </a:ext>
            </a:extLst>
          </p:cNvPr>
          <p:cNvSpPr txBox="1">
            <a:spLocks noChangeArrowheads="1"/>
          </p:cNvSpPr>
          <p:nvPr/>
        </p:nvSpPr>
        <p:spPr bwMode="auto">
          <a:xfrm>
            <a:off x="4724400" y="685800"/>
            <a:ext cx="1828800" cy="20240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200" b="1"/>
              <a:t>Key Ideas</a:t>
            </a:r>
            <a:r>
              <a:rPr lang="en-GB" altLang="en-US" sz="1200"/>
              <a:t>:</a:t>
            </a:r>
          </a:p>
          <a:p>
            <a:pPr eaLnBrk="1" hangingPunct="1">
              <a:spcBef>
                <a:spcPct val="50000"/>
              </a:spcBef>
              <a:buFontTx/>
              <a:buNone/>
            </a:pPr>
            <a:r>
              <a:rPr lang="en-GB" altLang="en-US" sz="1200"/>
              <a:t>Importance of setting and atmosphere</a:t>
            </a:r>
          </a:p>
          <a:p>
            <a:pPr eaLnBrk="1" hangingPunct="1">
              <a:spcBef>
                <a:spcPct val="50000"/>
              </a:spcBef>
              <a:buFontTx/>
              <a:buNone/>
            </a:pPr>
            <a:r>
              <a:rPr lang="en-GB" altLang="en-US" sz="1200"/>
              <a:t>Victorian London – 2 sides</a:t>
            </a:r>
          </a:p>
          <a:p>
            <a:pPr eaLnBrk="1" hangingPunct="1">
              <a:spcBef>
                <a:spcPct val="50000"/>
              </a:spcBef>
              <a:buFontTx/>
              <a:buNone/>
            </a:pPr>
            <a:r>
              <a:rPr lang="en-GB" altLang="en-US" sz="1200"/>
              <a:t>Symbolism</a:t>
            </a:r>
          </a:p>
          <a:p>
            <a:pPr eaLnBrk="1" hangingPunct="1">
              <a:spcBef>
                <a:spcPct val="50000"/>
              </a:spcBef>
              <a:buFontTx/>
              <a:buNone/>
            </a:pPr>
            <a:r>
              <a:rPr lang="en-GB" altLang="en-US" sz="1200"/>
              <a:t>Mystery/ fear/ horror</a:t>
            </a:r>
          </a:p>
          <a:p>
            <a:pPr eaLnBrk="1" hangingPunct="1">
              <a:spcBef>
                <a:spcPct val="50000"/>
              </a:spcBef>
              <a:buFontTx/>
              <a:buNone/>
            </a:pPr>
            <a:r>
              <a:rPr lang="en-GB" altLang="en-US" sz="1200"/>
              <a:t>Gothic Literature</a:t>
            </a:r>
          </a:p>
        </p:txBody>
      </p:sp>
      <p:sp>
        <p:nvSpPr>
          <p:cNvPr id="21510" name="Text Box 8">
            <a:extLst>
              <a:ext uri="{FF2B5EF4-FFF2-40B4-BE49-F238E27FC236}">
                <a16:creationId xmlns:a16="http://schemas.microsoft.com/office/drawing/2014/main" id="{3BD6B99E-B93F-41DC-AFE5-7A18F3586A47}"/>
              </a:ext>
            </a:extLst>
          </p:cNvPr>
          <p:cNvSpPr txBox="1">
            <a:spLocks noChangeArrowheads="1"/>
          </p:cNvSpPr>
          <p:nvPr/>
        </p:nvSpPr>
        <p:spPr bwMode="auto">
          <a:xfrm>
            <a:off x="4648200" y="2743200"/>
            <a:ext cx="2209800" cy="621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200"/>
              <a:t>Symbolic significance of fog – obscuring and obstructing discovery/ truth for Utterson. Features of Victorian Lit (e.g..also Dicken’s) use of fog/ smog and lamplight to create atmosphere of evil and unsolved crime.</a:t>
            </a:r>
          </a:p>
          <a:p>
            <a:pPr eaLnBrk="1" hangingPunct="1">
              <a:spcBef>
                <a:spcPct val="50000"/>
              </a:spcBef>
              <a:buFontTx/>
              <a:buNone/>
            </a:pPr>
            <a:r>
              <a:rPr lang="en-GB" altLang="en-US" sz="1200"/>
              <a:t>‘Chocolate coloured pall’ reflects sense of suffocating density of industrial smog  over Victorian London (A03).  ‘Pall’ also metaphorical, as a funeral shroud suggesting an ominous tone and threat to ‘heaven.’</a:t>
            </a:r>
            <a:r>
              <a:rPr lang="en-GB" altLang="en-US" sz="1800"/>
              <a:t> </a:t>
            </a:r>
          </a:p>
          <a:p>
            <a:pPr eaLnBrk="1" hangingPunct="1">
              <a:spcBef>
                <a:spcPct val="50000"/>
              </a:spcBef>
              <a:buFontTx/>
              <a:buNone/>
            </a:pPr>
            <a:r>
              <a:rPr lang="en-GB" altLang="en-US" sz="1200"/>
              <a:t>Repeated use of colour/ tones of brown create heavy atmosphere. Also simile of fire (out of control)  </a:t>
            </a:r>
          </a:p>
          <a:p>
            <a:pPr eaLnBrk="1" hangingPunct="1">
              <a:spcBef>
                <a:spcPct val="50000"/>
              </a:spcBef>
              <a:buFontTx/>
              <a:buNone/>
            </a:pPr>
            <a:r>
              <a:rPr lang="en-GB" altLang="en-US" sz="1200"/>
              <a:t>Semantic field linked to war imagery: embattled, charging, reinvasion etc</a:t>
            </a:r>
          </a:p>
          <a:p>
            <a:pPr eaLnBrk="1" hangingPunct="1">
              <a:spcBef>
                <a:spcPct val="50000"/>
              </a:spcBef>
              <a:buFontTx/>
              <a:buNone/>
            </a:pPr>
            <a:r>
              <a:rPr lang="en-GB" altLang="en-US" sz="1200"/>
              <a:t>Personification with sinister connotations of crime/ suffering/deformity</a:t>
            </a:r>
          </a:p>
          <a:p>
            <a:pPr eaLnBrk="1" hangingPunct="1">
              <a:spcBef>
                <a:spcPct val="50000"/>
              </a:spcBef>
              <a:buFontTx/>
              <a:buNone/>
            </a:pPr>
            <a:r>
              <a:rPr lang="en-GB" altLang="en-US" sz="1200"/>
              <a:t>Alliteration to create harsh effect – adds to threatening tone/ fear.</a:t>
            </a:r>
          </a:p>
          <a:p>
            <a:pPr eaLnBrk="1" hangingPunct="1">
              <a:spcBef>
                <a:spcPct val="50000"/>
              </a:spcBef>
              <a:buFontTx/>
              <a:buNone/>
            </a:pPr>
            <a:endParaRPr lang="en-GB" altLang="en-US" sz="1200"/>
          </a:p>
        </p:txBody>
      </p:sp>
      <p:sp>
        <p:nvSpPr>
          <p:cNvPr id="21511" name="Text Box 9">
            <a:extLst>
              <a:ext uri="{FF2B5EF4-FFF2-40B4-BE49-F238E27FC236}">
                <a16:creationId xmlns:a16="http://schemas.microsoft.com/office/drawing/2014/main" id="{786E9F41-001F-4CF4-830D-8EA3C4BB574E}"/>
              </a:ext>
            </a:extLst>
          </p:cNvPr>
          <p:cNvSpPr txBox="1">
            <a:spLocks noChangeArrowheads="1"/>
          </p:cNvSpPr>
          <p:nvPr/>
        </p:nvSpPr>
        <p:spPr bwMode="auto">
          <a:xfrm>
            <a:off x="304800" y="5867400"/>
            <a:ext cx="3673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1512" name="Text Box 10">
            <a:extLst>
              <a:ext uri="{FF2B5EF4-FFF2-40B4-BE49-F238E27FC236}">
                <a16:creationId xmlns:a16="http://schemas.microsoft.com/office/drawing/2014/main" id="{61E8F401-9D30-4098-AC48-BF5545DD1CD2}"/>
              </a:ext>
            </a:extLst>
          </p:cNvPr>
          <p:cNvSpPr txBox="1">
            <a:spLocks noChangeArrowheads="1"/>
          </p:cNvSpPr>
          <p:nvPr/>
        </p:nvSpPr>
        <p:spPr bwMode="auto">
          <a:xfrm>
            <a:off x="228600" y="6096000"/>
            <a:ext cx="38862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200"/>
              <a:t>Mystery and predictability – setting/ weather changing through use of verbs, light and dark imagery (A03 gothic conventions)</a:t>
            </a:r>
          </a:p>
          <a:p>
            <a:pPr eaLnBrk="1" hangingPunct="1">
              <a:spcBef>
                <a:spcPct val="50000"/>
              </a:spcBef>
              <a:buFontTx/>
              <a:buNone/>
            </a:pPr>
            <a:r>
              <a:rPr lang="en-GB" altLang="en-US" sz="1200"/>
              <a:t>Soho established as place of poverty, crime and danger through listing sentence/ inhabitants (AO3).</a:t>
            </a:r>
          </a:p>
          <a:p>
            <a:pPr eaLnBrk="1" hangingPunct="1">
              <a:spcBef>
                <a:spcPct val="50000"/>
              </a:spcBef>
              <a:buFontTx/>
              <a:buNone/>
            </a:pPr>
            <a:r>
              <a:rPr lang="en-GB" altLang="en-US" sz="1200"/>
              <a:t>Dramatic contrast – juxtaposed with Jekyll’s wealth and civilised surroundings/ respectability.</a:t>
            </a:r>
          </a:p>
        </p:txBody>
      </p:sp>
      <p:sp>
        <p:nvSpPr>
          <p:cNvPr id="21513" name="Line 11">
            <a:extLst>
              <a:ext uri="{FF2B5EF4-FFF2-40B4-BE49-F238E27FC236}">
                <a16:creationId xmlns:a16="http://schemas.microsoft.com/office/drawing/2014/main" id="{EB7CF20E-82DD-47DE-AB5A-A87F8E3292ED}"/>
              </a:ext>
            </a:extLst>
          </p:cNvPr>
          <p:cNvSpPr>
            <a:spLocks noChangeShapeType="1"/>
          </p:cNvSpPr>
          <p:nvPr/>
        </p:nvSpPr>
        <p:spPr bwMode="auto">
          <a:xfrm flipH="1" flipV="1">
            <a:off x="4343400" y="2514600"/>
            <a:ext cx="381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4" name="Line 13">
            <a:extLst>
              <a:ext uri="{FF2B5EF4-FFF2-40B4-BE49-F238E27FC236}">
                <a16:creationId xmlns:a16="http://schemas.microsoft.com/office/drawing/2014/main" id="{E2D19543-12A1-4447-BF14-162ABEDBB652}"/>
              </a:ext>
            </a:extLst>
          </p:cNvPr>
          <p:cNvSpPr>
            <a:spLocks noChangeShapeType="1"/>
          </p:cNvSpPr>
          <p:nvPr/>
        </p:nvSpPr>
        <p:spPr bwMode="auto">
          <a:xfrm flipH="1">
            <a:off x="3733800" y="2971800"/>
            <a:ext cx="990600"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5" name="Line 16">
            <a:extLst>
              <a:ext uri="{FF2B5EF4-FFF2-40B4-BE49-F238E27FC236}">
                <a16:creationId xmlns:a16="http://schemas.microsoft.com/office/drawing/2014/main" id="{E3943302-573D-4972-B8EC-E6B84FD21AA4}"/>
              </a:ext>
            </a:extLst>
          </p:cNvPr>
          <p:cNvSpPr>
            <a:spLocks noChangeShapeType="1"/>
          </p:cNvSpPr>
          <p:nvPr/>
        </p:nvSpPr>
        <p:spPr bwMode="auto">
          <a:xfrm flipH="1" flipV="1">
            <a:off x="3810000" y="5334000"/>
            <a:ext cx="13716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6" name="Line 19">
            <a:extLst>
              <a:ext uri="{FF2B5EF4-FFF2-40B4-BE49-F238E27FC236}">
                <a16:creationId xmlns:a16="http://schemas.microsoft.com/office/drawing/2014/main" id="{8E7FEE67-7B7A-4D18-A738-726D199D6B18}"/>
              </a:ext>
            </a:extLst>
          </p:cNvPr>
          <p:cNvSpPr>
            <a:spLocks noChangeShapeType="1"/>
          </p:cNvSpPr>
          <p:nvPr/>
        </p:nvSpPr>
        <p:spPr bwMode="auto">
          <a:xfrm flipH="1" flipV="1">
            <a:off x="3962400" y="2971800"/>
            <a:ext cx="1295400" cy="259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7" name="Line 21">
            <a:extLst>
              <a:ext uri="{FF2B5EF4-FFF2-40B4-BE49-F238E27FC236}">
                <a16:creationId xmlns:a16="http://schemas.microsoft.com/office/drawing/2014/main" id="{7E09F3CB-DB68-4303-9BC4-3C2E76D6E30C}"/>
              </a:ext>
            </a:extLst>
          </p:cNvPr>
          <p:cNvSpPr>
            <a:spLocks noChangeShapeType="1"/>
          </p:cNvSpPr>
          <p:nvPr/>
        </p:nvSpPr>
        <p:spPr bwMode="auto">
          <a:xfrm flipH="1" flipV="1">
            <a:off x="1143000" y="2590800"/>
            <a:ext cx="3505200" cy="419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8" name="Line 23">
            <a:extLst>
              <a:ext uri="{FF2B5EF4-FFF2-40B4-BE49-F238E27FC236}">
                <a16:creationId xmlns:a16="http://schemas.microsoft.com/office/drawing/2014/main" id="{36826F04-538B-4A61-B0EA-3CC4B5793239}"/>
              </a:ext>
            </a:extLst>
          </p:cNvPr>
          <p:cNvSpPr>
            <a:spLocks noChangeShapeType="1"/>
          </p:cNvSpPr>
          <p:nvPr/>
        </p:nvSpPr>
        <p:spPr bwMode="auto">
          <a:xfrm flipH="1" flipV="1">
            <a:off x="3352800" y="2590800"/>
            <a:ext cx="1447800" cy="464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9" name="Line 24">
            <a:extLst>
              <a:ext uri="{FF2B5EF4-FFF2-40B4-BE49-F238E27FC236}">
                <a16:creationId xmlns:a16="http://schemas.microsoft.com/office/drawing/2014/main" id="{20AD2994-FC0B-4BAA-9759-D76890696790}"/>
              </a:ext>
            </a:extLst>
          </p:cNvPr>
          <p:cNvSpPr>
            <a:spLocks noChangeShapeType="1"/>
          </p:cNvSpPr>
          <p:nvPr/>
        </p:nvSpPr>
        <p:spPr bwMode="auto">
          <a:xfrm flipH="1" flipV="1">
            <a:off x="4267200" y="4191000"/>
            <a:ext cx="457200" cy="3810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0" name="Line 25">
            <a:extLst>
              <a:ext uri="{FF2B5EF4-FFF2-40B4-BE49-F238E27FC236}">
                <a16:creationId xmlns:a16="http://schemas.microsoft.com/office/drawing/2014/main" id="{46262469-5D33-443A-B36F-34C5A8B017BE}"/>
              </a:ext>
            </a:extLst>
          </p:cNvPr>
          <p:cNvSpPr>
            <a:spLocks noChangeShapeType="1"/>
          </p:cNvSpPr>
          <p:nvPr/>
        </p:nvSpPr>
        <p:spPr bwMode="auto">
          <a:xfrm flipV="1">
            <a:off x="-1676400" y="5867400"/>
            <a:ext cx="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1" name="Line 26">
            <a:extLst>
              <a:ext uri="{FF2B5EF4-FFF2-40B4-BE49-F238E27FC236}">
                <a16:creationId xmlns:a16="http://schemas.microsoft.com/office/drawing/2014/main" id="{3BD5BD42-9D1E-4CD6-887E-811D85EE49D2}"/>
              </a:ext>
            </a:extLst>
          </p:cNvPr>
          <p:cNvSpPr>
            <a:spLocks noChangeShapeType="1"/>
          </p:cNvSpPr>
          <p:nvPr/>
        </p:nvSpPr>
        <p:spPr bwMode="auto">
          <a:xfrm flipV="1">
            <a:off x="381000" y="2971800"/>
            <a:ext cx="304800" cy="3200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2" name="Line 28">
            <a:extLst>
              <a:ext uri="{FF2B5EF4-FFF2-40B4-BE49-F238E27FC236}">
                <a16:creationId xmlns:a16="http://schemas.microsoft.com/office/drawing/2014/main" id="{A8A91781-51E8-46E8-A630-4F33F3AC59C0}"/>
              </a:ext>
            </a:extLst>
          </p:cNvPr>
          <p:cNvSpPr>
            <a:spLocks noChangeShapeType="1"/>
          </p:cNvSpPr>
          <p:nvPr/>
        </p:nvSpPr>
        <p:spPr bwMode="auto">
          <a:xfrm flipV="1">
            <a:off x="381000" y="5029200"/>
            <a:ext cx="30480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a:extLst>
              <a:ext uri="{FF2B5EF4-FFF2-40B4-BE49-F238E27FC236}">
                <a16:creationId xmlns:a16="http://schemas.microsoft.com/office/drawing/2014/main" id="{D87ABDCE-BFD5-4A39-824B-7FAC31EC2684}"/>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3DE0E3C-9779-44C9-B81F-E0757728A0F2}" type="slidenum">
              <a:rPr lang="en-GB" altLang="en-US" sz="1400"/>
              <a:pPr>
                <a:spcBef>
                  <a:spcPct val="0"/>
                </a:spcBef>
                <a:buFontTx/>
                <a:buNone/>
              </a:pPr>
              <a:t>2</a:t>
            </a:fld>
            <a:endParaRPr lang="en-GB" altLang="en-US" sz="1400"/>
          </a:p>
        </p:txBody>
      </p:sp>
      <p:sp>
        <p:nvSpPr>
          <p:cNvPr id="4099" name="Rectangle 2">
            <a:extLst>
              <a:ext uri="{FF2B5EF4-FFF2-40B4-BE49-F238E27FC236}">
                <a16:creationId xmlns:a16="http://schemas.microsoft.com/office/drawing/2014/main" id="{12D1F18A-7798-4E3D-BD07-D4241A07F7AA}"/>
              </a:ext>
            </a:extLst>
          </p:cNvPr>
          <p:cNvSpPr>
            <a:spLocks noGrp="1" noChangeArrowheads="1"/>
          </p:cNvSpPr>
          <p:nvPr>
            <p:ph type="title"/>
          </p:nvPr>
        </p:nvSpPr>
        <p:spPr>
          <a:xfrm>
            <a:off x="762000" y="366713"/>
            <a:ext cx="2590800" cy="852487"/>
          </a:xfrm>
        </p:spPr>
        <p:txBody>
          <a:bodyPr/>
          <a:lstStyle/>
          <a:p>
            <a:r>
              <a:rPr lang="en-GB" altLang="en-US" sz="1800" b="1"/>
              <a:t>Contents</a:t>
            </a:r>
          </a:p>
        </p:txBody>
      </p:sp>
      <p:sp>
        <p:nvSpPr>
          <p:cNvPr id="4100" name="Rectangle 3">
            <a:extLst>
              <a:ext uri="{FF2B5EF4-FFF2-40B4-BE49-F238E27FC236}">
                <a16:creationId xmlns:a16="http://schemas.microsoft.com/office/drawing/2014/main" id="{3A83A021-326D-4E57-82DC-20428B28E5B6}"/>
              </a:ext>
            </a:extLst>
          </p:cNvPr>
          <p:cNvSpPr>
            <a:spLocks noGrp="1" noChangeArrowheads="1"/>
          </p:cNvSpPr>
          <p:nvPr>
            <p:ph type="body" idx="1"/>
          </p:nvPr>
        </p:nvSpPr>
        <p:spPr>
          <a:xfrm>
            <a:off x="266700" y="1477963"/>
            <a:ext cx="6172200" cy="6034087"/>
          </a:xfrm>
        </p:spPr>
        <p:txBody>
          <a:bodyPr/>
          <a:lstStyle/>
          <a:p>
            <a:pPr>
              <a:lnSpc>
                <a:spcPct val="80000"/>
              </a:lnSpc>
              <a:buFontTx/>
              <a:buNone/>
            </a:pPr>
            <a:r>
              <a:rPr lang="en-GB" altLang="en-US" sz="1600"/>
              <a:t>Page Number</a:t>
            </a:r>
          </a:p>
          <a:p>
            <a:pPr>
              <a:lnSpc>
                <a:spcPct val="80000"/>
              </a:lnSpc>
              <a:buFontTx/>
              <a:buNone/>
            </a:pPr>
            <a:endParaRPr lang="en-GB" altLang="en-US" sz="1600"/>
          </a:p>
          <a:p>
            <a:pPr>
              <a:lnSpc>
                <a:spcPct val="80000"/>
              </a:lnSpc>
              <a:buFontTx/>
              <a:buNone/>
            </a:pPr>
            <a:r>
              <a:rPr lang="en-GB" altLang="en-US" sz="1400"/>
              <a:t> 3. Characters</a:t>
            </a:r>
          </a:p>
          <a:p>
            <a:pPr>
              <a:lnSpc>
                <a:spcPct val="80000"/>
              </a:lnSpc>
              <a:buFontTx/>
              <a:buNone/>
            </a:pPr>
            <a:r>
              <a:rPr lang="en-GB" altLang="en-US" sz="1400"/>
              <a:t> 4. Chapters</a:t>
            </a:r>
          </a:p>
          <a:p>
            <a:pPr>
              <a:lnSpc>
                <a:spcPct val="80000"/>
              </a:lnSpc>
              <a:buFontTx/>
              <a:buNone/>
            </a:pPr>
            <a:r>
              <a:rPr lang="en-GB" altLang="en-US" sz="1400"/>
              <a:t> 5. Themes </a:t>
            </a:r>
          </a:p>
          <a:p>
            <a:pPr>
              <a:lnSpc>
                <a:spcPct val="80000"/>
              </a:lnSpc>
              <a:buFontTx/>
              <a:buNone/>
            </a:pPr>
            <a:r>
              <a:rPr lang="en-GB" altLang="en-US" sz="1400"/>
              <a:t> 6-7 Stevenson’s methods</a:t>
            </a:r>
          </a:p>
          <a:p>
            <a:pPr>
              <a:lnSpc>
                <a:spcPct val="80000"/>
              </a:lnSpc>
              <a:buFontTx/>
              <a:buNone/>
            </a:pPr>
            <a:r>
              <a:rPr lang="en-GB" altLang="en-US" sz="1400"/>
              <a:t> 8-10 Context and background</a:t>
            </a:r>
          </a:p>
          <a:p>
            <a:pPr>
              <a:lnSpc>
                <a:spcPct val="80000"/>
              </a:lnSpc>
              <a:buFontTx/>
              <a:buNone/>
            </a:pPr>
            <a:r>
              <a:rPr lang="en-GB" altLang="en-US" sz="1400"/>
              <a:t> 11 Quote explosions</a:t>
            </a:r>
          </a:p>
          <a:p>
            <a:pPr>
              <a:lnSpc>
                <a:spcPct val="80000"/>
              </a:lnSpc>
              <a:buFontTx/>
              <a:buNone/>
            </a:pPr>
            <a:r>
              <a:rPr lang="en-GB" altLang="en-US" sz="1400"/>
              <a:t> 12- 13 Structure and narrative style, features of gothic literature </a:t>
            </a:r>
          </a:p>
          <a:p>
            <a:pPr>
              <a:lnSpc>
                <a:spcPct val="80000"/>
              </a:lnSpc>
              <a:buFontTx/>
              <a:buNone/>
            </a:pPr>
            <a:r>
              <a:rPr lang="en-GB" altLang="en-US" sz="1400"/>
              <a:t>14-24 Annotated key passages</a:t>
            </a:r>
          </a:p>
          <a:p>
            <a:pPr>
              <a:lnSpc>
                <a:spcPct val="80000"/>
              </a:lnSpc>
              <a:buFontTx/>
              <a:buNone/>
            </a:pPr>
            <a:r>
              <a:rPr lang="en-GB" altLang="en-US" sz="1400"/>
              <a:t>25-32 Exam questions/ passages</a:t>
            </a:r>
          </a:p>
          <a:p>
            <a:pPr>
              <a:lnSpc>
                <a:spcPct val="80000"/>
              </a:lnSpc>
              <a:buFontTx/>
              <a:buNone/>
            </a:pPr>
            <a:r>
              <a:rPr lang="en-GB" altLang="en-US" sz="1400"/>
              <a:t>33-37 Exemplar paragraphs and writing</a:t>
            </a:r>
          </a:p>
          <a:p>
            <a:pPr>
              <a:lnSpc>
                <a:spcPct val="80000"/>
              </a:lnSpc>
            </a:pPr>
            <a:endParaRPr lang="en-GB" altLang="en-US" sz="1400"/>
          </a:p>
          <a:p>
            <a:pPr>
              <a:lnSpc>
                <a:spcPct val="80000"/>
              </a:lnSpc>
            </a:pPr>
            <a:endParaRPr lang="en-GB" altLang="en-US" sz="1600"/>
          </a:p>
        </p:txBody>
      </p:sp>
      <p:pic>
        <p:nvPicPr>
          <p:cNvPr id="4101" name="Picture 4" descr="Image result for cartoon jekyll and hyde">
            <a:extLst>
              <a:ext uri="{FF2B5EF4-FFF2-40B4-BE49-F238E27FC236}">
                <a16:creationId xmlns:a16="http://schemas.microsoft.com/office/drawing/2014/main" id="{F21D1A50-4AD4-486A-AB49-6BDB93F3C9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143000"/>
            <a:ext cx="3810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5">
            <a:extLst>
              <a:ext uri="{FF2B5EF4-FFF2-40B4-BE49-F238E27FC236}">
                <a16:creationId xmlns:a16="http://schemas.microsoft.com/office/drawing/2014/main" id="{605112A4-D022-4C18-B96F-12445E7E1ED2}"/>
              </a:ext>
            </a:extLst>
          </p:cNvPr>
          <p:cNvSpPr txBox="1">
            <a:spLocks noChangeArrowheads="1"/>
          </p:cNvSpPr>
          <p:nvPr/>
        </p:nvSpPr>
        <p:spPr bwMode="auto">
          <a:xfrm>
            <a:off x="266700" y="4419600"/>
            <a:ext cx="6286500" cy="21701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GB" altLang="en-US" sz="1600" b="1"/>
              <a:t>Fill in the blanks/ choose the correct option:</a:t>
            </a:r>
          </a:p>
          <a:p>
            <a:pPr>
              <a:spcBef>
                <a:spcPct val="50000"/>
              </a:spcBef>
              <a:buFontTx/>
              <a:buNone/>
            </a:pPr>
            <a:r>
              <a:rPr lang="en-GB" altLang="en-US" sz="1400"/>
              <a:t>I am studying Jekyll and Hyde for the exam:</a:t>
            </a:r>
          </a:p>
          <a:p>
            <a:pPr>
              <a:spcBef>
                <a:spcPct val="50000"/>
              </a:spcBef>
              <a:buFontTx/>
              <a:buNone/>
            </a:pPr>
            <a:r>
              <a:rPr lang="en-GB" altLang="en-US" sz="1400"/>
              <a:t>I will be writing for </a:t>
            </a:r>
          </a:p>
          <a:p>
            <a:pPr>
              <a:spcBef>
                <a:spcPct val="50000"/>
              </a:spcBef>
              <a:buFontTx/>
              <a:buNone/>
            </a:pPr>
            <a:r>
              <a:rPr lang="en-GB" altLang="en-US" sz="1400"/>
              <a:t>I will/ will not have a choice in the question I answer.</a:t>
            </a:r>
          </a:p>
          <a:p>
            <a:pPr>
              <a:spcBef>
                <a:spcPct val="50000"/>
              </a:spcBef>
              <a:buFontTx/>
              <a:buNone/>
            </a:pPr>
            <a:r>
              <a:rPr lang="en-GB" altLang="en-US" sz="1400"/>
              <a:t>My answer is worth the following amount of marks: </a:t>
            </a:r>
          </a:p>
          <a:p>
            <a:pPr>
              <a:spcBef>
                <a:spcPct val="50000"/>
              </a:spcBef>
              <a:buFontTx/>
              <a:buNone/>
            </a:pPr>
            <a:r>
              <a:rPr lang="en-GB" altLang="en-US" sz="1400"/>
              <a:t>I will/ will not need to know quotations and key passages from the book well as I won’t/ will have a copy of the book in the exam</a:t>
            </a:r>
          </a:p>
        </p:txBody>
      </p:sp>
      <p:cxnSp>
        <p:nvCxnSpPr>
          <p:cNvPr id="3" name="Straight Connector 2">
            <a:extLst>
              <a:ext uri="{FF2B5EF4-FFF2-40B4-BE49-F238E27FC236}">
                <a16:creationId xmlns:a16="http://schemas.microsoft.com/office/drawing/2014/main" id="{FD8FC081-2202-4305-824A-1D06A4C97232}"/>
              </a:ext>
            </a:extLst>
          </p:cNvPr>
          <p:cNvCxnSpPr/>
          <p:nvPr/>
        </p:nvCxnSpPr>
        <p:spPr>
          <a:xfrm>
            <a:off x="3886200" y="4953000"/>
            <a:ext cx="2362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29C2770-0B72-4D1C-9CBE-3717EFE2F5E6}"/>
              </a:ext>
            </a:extLst>
          </p:cNvPr>
          <p:cNvCxnSpPr/>
          <p:nvPr/>
        </p:nvCxnSpPr>
        <p:spPr>
          <a:xfrm>
            <a:off x="1981200" y="5257800"/>
            <a:ext cx="121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806ECBA-3EE1-4618-96F4-3DC7E79F1596}"/>
              </a:ext>
            </a:extLst>
          </p:cNvPr>
          <p:cNvCxnSpPr/>
          <p:nvPr/>
        </p:nvCxnSpPr>
        <p:spPr>
          <a:xfrm>
            <a:off x="4495800" y="5943600"/>
            <a:ext cx="1371600" cy="0"/>
          </a:xfrm>
          <a:prstGeom prst="line">
            <a:avLst/>
          </a:prstGeom>
        </p:spPr>
        <p:style>
          <a:lnRef idx="1">
            <a:schemeClr val="accent1"/>
          </a:lnRef>
          <a:fillRef idx="0">
            <a:schemeClr val="accent1"/>
          </a:fillRef>
          <a:effectRef idx="0">
            <a:schemeClr val="accent1"/>
          </a:effectRef>
          <a:fontRef idx="minor">
            <a:schemeClr val="tx1"/>
          </a:fontRef>
        </p:style>
      </p:cxnSp>
      <p:sp>
        <p:nvSpPr>
          <p:cNvPr id="4106" name="TextBox 14">
            <a:extLst>
              <a:ext uri="{FF2B5EF4-FFF2-40B4-BE49-F238E27FC236}">
                <a16:creationId xmlns:a16="http://schemas.microsoft.com/office/drawing/2014/main" id="{4CB49741-6C51-486C-9144-747A7171ADF4}"/>
              </a:ext>
            </a:extLst>
          </p:cNvPr>
          <p:cNvSpPr txBox="1">
            <a:spLocks noChangeArrowheads="1"/>
          </p:cNvSpPr>
          <p:nvPr/>
        </p:nvSpPr>
        <p:spPr bwMode="auto">
          <a:xfrm>
            <a:off x="266700" y="6934200"/>
            <a:ext cx="6248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600" b="1"/>
              <a:t>Key Words: (tick the ones you know and understand)</a:t>
            </a:r>
          </a:p>
          <a:p>
            <a:pPr>
              <a:spcBef>
                <a:spcPct val="0"/>
              </a:spcBef>
              <a:buFontTx/>
              <a:buNone/>
            </a:pPr>
            <a:endParaRPr lang="en-GB" altLang="en-US" sz="1600"/>
          </a:p>
          <a:p>
            <a:pPr>
              <a:spcBef>
                <a:spcPct val="0"/>
              </a:spcBef>
              <a:buFontTx/>
              <a:buNone/>
            </a:pPr>
            <a:r>
              <a:rPr lang="en-GB" altLang="en-US" sz="1600"/>
              <a:t>novella      gothic     mystery    science   duality    reputation</a:t>
            </a:r>
          </a:p>
          <a:p>
            <a:pPr>
              <a:spcBef>
                <a:spcPct val="0"/>
              </a:spcBef>
              <a:buFontTx/>
              <a:buNone/>
            </a:pPr>
            <a:endParaRPr lang="en-GB" altLang="en-US" sz="1600"/>
          </a:p>
          <a:p>
            <a:pPr>
              <a:spcBef>
                <a:spcPct val="0"/>
              </a:spcBef>
              <a:buFontTx/>
              <a:buNone/>
            </a:pPr>
            <a:r>
              <a:rPr lang="en-GB" altLang="en-US" sz="1600"/>
              <a:t>   repression  religion  connotation  primitive  atavism  juxtaposition</a:t>
            </a:r>
          </a:p>
          <a:p>
            <a:pPr>
              <a:spcBef>
                <a:spcPct val="0"/>
              </a:spcBef>
              <a:buFontTx/>
              <a:buNone/>
            </a:pPr>
            <a:endParaRPr lang="en-GB" altLang="en-US" sz="1600"/>
          </a:p>
          <a:p>
            <a:pPr>
              <a:spcBef>
                <a:spcPct val="0"/>
              </a:spcBef>
              <a:buFontTx/>
              <a:buNone/>
            </a:pPr>
            <a:r>
              <a:rPr lang="en-GB" altLang="en-US" sz="1600"/>
              <a:t>narrative     imagery    personification   pathetic fallacy  symbolism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a:extLst>
              <a:ext uri="{FF2B5EF4-FFF2-40B4-BE49-F238E27FC236}">
                <a16:creationId xmlns:a16="http://schemas.microsoft.com/office/drawing/2014/main" id="{56BD7C1C-0241-43DD-B3E6-9B89F3D09890}"/>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C59F9C3-9492-4FEB-A62C-CE12189C76FE}" type="slidenum">
              <a:rPr lang="en-GB" altLang="en-US" sz="1400"/>
              <a:pPr>
                <a:spcBef>
                  <a:spcPct val="0"/>
                </a:spcBef>
                <a:buFontTx/>
                <a:buNone/>
              </a:pPr>
              <a:t>20</a:t>
            </a:fld>
            <a:endParaRPr lang="en-GB" altLang="en-US" sz="1400"/>
          </a:p>
        </p:txBody>
      </p:sp>
      <p:sp>
        <p:nvSpPr>
          <p:cNvPr id="22531" name="Rectangle 2">
            <a:extLst>
              <a:ext uri="{FF2B5EF4-FFF2-40B4-BE49-F238E27FC236}">
                <a16:creationId xmlns:a16="http://schemas.microsoft.com/office/drawing/2014/main" id="{22F3ADC2-BDAA-41DC-9C3C-3261A386C3BA}"/>
              </a:ext>
            </a:extLst>
          </p:cNvPr>
          <p:cNvSpPr>
            <a:spLocks noGrp="1" noChangeArrowheads="1"/>
          </p:cNvSpPr>
          <p:nvPr>
            <p:ph type="title"/>
          </p:nvPr>
        </p:nvSpPr>
        <p:spPr>
          <a:xfrm>
            <a:off x="342900" y="366713"/>
            <a:ext cx="4000500" cy="1524000"/>
          </a:xfrm>
        </p:spPr>
        <p:txBody>
          <a:bodyPr/>
          <a:lstStyle/>
          <a:p>
            <a:pPr eaLnBrk="1" hangingPunct="1"/>
            <a:r>
              <a:rPr lang="en-GB" altLang="en-US" sz="1200" i="1"/>
              <a:t>In Chapter 8 Poole goes to Utterson</a:t>
            </a:r>
            <a:r>
              <a:rPr lang="en-GB" altLang="en-US" i="1"/>
              <a:t> </a:t>
            </a:r>
            <a:r>
              <a:rPr lang="en-GB" altLang="en-US" sz="1200" i="1"/>
              <a:t>and asks him to return with him to Jekyll’s laboratory where he fears the worst – that Jekyll has been murdered and Hyde has locked himself in the cabinet room of the laboratory. The setting reflects the atmosphere of foreboding and calamity through pathetic fallacy …</a:t>
            </a:r>
            <a:endParaRPr lang="en-GB" altLang="en-US" i="1"/>
          </a:p>
        </p:txBody>
      </p:sp>
      <p:sp>
        <p:nvSpPr>
          <p:cNvPr id="22532" name="Rectangle 3">
            <a:extLst>
              <a:ext uri="{FF2B5EF4-FFF2-40B4-BE49-F238E27FC236}">
                <a16:creationId xmlns:a16="http://schemas.microsoft.com/office/drawing/2014/main" id="{D41CD31C-478F-4400-8003-4B3E3B7A97AC}"/>
              </a:ext>
            </a:extLst>
          </p:cNvPr>
          <p:cNvSpPr>
            <a:spLocks noGrp="1" noChangeArrowheads="1"/>
          </p:cNvSpPr>
          <p:nvPr>
            <p:ph type="body" idx="1"/>
          </p:nvPr>
        </p:nvSpPr>
        <p:spPr>
          <a:xfrm>
            <a:off x="381000" y="2133600"/>
            <a:ext cx="4000500" cy="6034088"/>
          </a:xfrm>
        </p:spPr>
        <p:txBody>
          <a:bodyPr/>
          <a:lstStyle/>
          <a:p>
            <a:pPr eaLnBrk="1" hangingPunct="1">
              <a:lnSpc>
                <a:spcPct val="80000"/>
              </a:lnSpc>
            </a:pPr>
            <a:r>
              <a:rPr lang="en-GB" altLang="en-US" sz="1400"/>
              <a:t>    </a:t>
            </a:r>
            <a:r>
              <a:rPr lang="en-GB" altLang="en-US" sz="1200"/>
              <a:t>It was </a:t>
            </a:r>
            <a:r>
              <a:rPr lang="en-GB" altLang="en-US" sz="1200" u="sng"/>
              <a:t>a wild, cold, seasonable night</a:t>
            </a:r>
            <a:r>
              <a:rPr lang="en-GB" altLang="en-US" sz="1200"/>
              <a:t> in March, </a:t>
            </a:r>
            <a:r>
              <a:rPr lang="en-GB" altLang="en-US" sz="1200" u="sng"/>
              <a:t>with a pale moon, lying on her back as though the wind had tilted her, and flying wrack of the most diaphanous and lawny texture. </a:t>
            </a:r>
            <a:r>
              <a:rPr lang="en-GB" altLang="en-US" sz="1200"/>
              <a:t> The wind made talking difficult, and flecked the blood into the face.  It seemed to have </a:t>
            </a:r>
            <a:r>
              <a:rPr lang="en-GB" altLang="en-US" sz="1200" u="sng"/>
              <a:t>swept the streets</a:t>
            </a:r>
            <a:r>
              <a:rPr lang="en-GB" altLang="en-US" sz="1200"/>
              <a:t> unusually bare of passengers, besides; for Mr. Utterson thought he had never seen that part of</a:t>
            </a:r>
            <a:br>
              <a:rPr lang="en-GB" altLang="en-US" sz="1200"/>
            </a:br>
            <a:r>
              <a:rPr lang="en-GB" altLang="en-US" sz="1200"/>
              <a:t>London so deserted.  He could have wished it otherwise; never in his life had he been conscious of so sharp a wish to see and touch his fellow-creatures; for struggle as he might, there was borne in upon his mind a </a:t>
            </a:r>
            <a:r>
              <a:rPr lang="en-GB" altLang="en-US" sz="1200" u="sng"/>
              <a:t>crushing anticipation of calamity</a:t>
            </a:r>
            <a:r>
              <a:rPr lang="en-GB" altLang="en-US" sz="1200"/>
              <a:t>. The square, when they got there, was </a:t>
            </a:r>
            <a:r>
              <a:rPr lang="en-GB" altLang="en-US" sz="1200" u="sng"/>
              <a:t>full of wind and dust, and the thin trees in the garden were lashing themselves along the railing.  </a:t>
            </a:r>
            <a:r>
              <a:rPr lang="en-GB" altLang="en-US" sz="1200"/>
              <a:t>Poole, who had kept all the way a pace or two ahead, now pulled up in the</a:t>
            </a:r>
            <a:br>
              <a:rPr lang="en-GB" altLang="en-US" sz="1200"/>
            </a:br>
            <a:r>
              <a:rPr lang="en-GB" altLang="en-US" sz="1200"/>
              <a:t>middle of the pavement, and in spite of the </a:t>
            </a:r>
            <a:r>
              <a:rPr lang="en-GB" altLang="en-US" sz="1200" u="sng"/>
              <a:t>biting </a:t>
            </a:r>
            <a:r>
              <a:rPr lang="en-GB" altLang="en-US" sz="1200"/>
              <a:t>weather, took off his hat and mopped his brow with a red pocket-handkerchief.</a:t>
            </a:r>
            <a:br>
              <a:rPr lang="en-GB" altLang="en-US" sz="1200"/>
            </a:br>
            <a:r>
              <a:rPr lang="en-GB" altLang="en-US" sz="1200"/>
              <a:t>But for all the hurry of his coming, these were not the dews of exertion that he wiped away, but the moisture of </a:t>
            </a:r>
            <a:r>
              <a:rPr lang="en-GB" altLang="en-US" sz="1200" u="sng"/>
              <a:t>some strangling</a:t>
            </a:r>
            <a:br>
              <a:rPr lang="en-GB" altLang="en-US" sz="1200" u="sng"/>
            </a:br>
            <a:r>
              <a:rPr lang="en-GB" altLang="en-US" sz="1200" u="sng"/>
              <a:t>anguish; for his face was white and his voice, when he spoke, harsh and broken</a:t>
            </a:r>
            <a:r>
              <a:rPr lang="en-GB" altLang="en-US" sz="1600"/>
              <a:t>. </a:t>
            </a:r>
          </a:p>
        </p:txBody>
      </p:sp>
      <p:sp>
        <p:nvSpPr>
          <p:cNvPr id="22533" name="Text Box 4">
            <a:extLst>
              <a:ext uri="{FF2B5EF4-FFF2-40B4-BE49-F238E27FC236}">
                <a16:creationId xmlns:a16="http://schemas.microsoft.com/office/drawing/2014/main" id="{EB0786A1-C682-4935-B769-6F91B6972328}"/>
              </a:ext>
            </a:extLst>
          </p:cNvPr>
          <p:cNvSpPr txBox="1">
            <a:spLocks noChangeArrowheads="1"/>
          </p:cNvSpPr>
          <p:nvPr/>
        </p:nvSpPr>
        <p:spPr bwMode="auto">
          <a:xfrm>
            <a:off x="4648200" y="533400"/>
            <a:ext cx="1387475" cy="1592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400" b="1"/>
              <a:t>Key Ideas:</a:t>
            </a:r>
          </a:p>
          <a:p>
            <a:pPr eaLnBrk="1" hangingPunct="1">
              <a:spcBef>
                <a:spcPct val="0"/>
              </a:spcBef>
              <a:buFontTx/>
              <a:buNone/>
            </a:pPr>
            <a:endParaRPr lang="en-GB" altLang="en-US" sz="1400"/>
          </a:p>
          <a:p>
            <a:pPr eaLnBrk="1" hangingPunct="1">
              <a:spcBef>
                <a:spcPct val="0"/>
              </a:spcBef>
              <a:buFontTx/>
              <a:buNone/>
            </a:pPr>
            <a:r>
              <a:rPr lang="en-GB" altLang="en-US" sz="1400"/>
              <a:t>Pathetic fallacy</a:t>
            </a:r>
          </a:p>
          <a:p>
            <a:pPr eaLnBrk="1" hangingPunct="1">
              <a:spcBef>
                <a:spcPct val="0"/>
              </a:spcBef>
              <a:buFontTx/>
              <a:buNone/>
            </a:pPr>
            <a:r>
              <a:rPr lang="en-GB" altLang="en-US" sz="1400"/>
              <a:t>Violence </a:t>
            </a:r>
          </a:p>
          <a:p>
            <a:pPr eaLnBrk="1" hangingPunct="1">
              <a:spcBef>
                <a:spcPct val="0"/>
              </a:spcBef>
              <a:buFontTx/>
              <a:buNone/>
            </a:pPr>
            <a:r>
              <a:rPr lang="en-GB" altLang="en-US" sz="1400"/>
              <a:t>Gothic horror</a:t>
            </a:r>
          </a:p>
          <a:p>
            <a:pPr eaLnBrk="1" hangingPunct="1">
              <a:spcBef>
                <a:spcPct val="0"/>
              </a:spcBef>
              <a:buFontTx/>
              <a:buNone/>
            </a:pPr>
            <a:r>
              <a:rPr lang="en-GB" altLang="en-US" sz="1400"/>
              <a:t>Fear</a:t>
            </a:r>
          </a:p>
          <a:p>
            <a:pPr eaLnBrk="1" hangingPunct="1">
              <a:spcBef>
                <a:spcPct val="0"/>
              </a:spcBef>
              <a:buFontTx/>
              <a:buNone/>
            </a:pPr>
            <a:endParaRPr lang="en-GB" altLang="en-US" sz="1400"/>
          </a:p>
        </p:txBody>
      </p:sp>
      <p:sp>
        <p:nvSpPr>
          <p:cNvPr id="22534" name="Text Box 5">
            <a:extLst>
              <a:ext uri="{FF2B5EF4-FFF2-40B4-BE49-F238E27FC236}">
                <a16:creationId xmlns:a16="http://schemas.microsoft.com/office/drawing/2014/main" id="{1AE5A90F-D655-4034-BCF5-A48F82919F86}"/>
              </a:ext>
            </a:extLst>
          </p:cNvPr>
          <p:cNvSpPr txBox="1">
            <a:spLocks noChangeArrowheads="1"/>
          </p:cNvSpPr>
          <p:nvPr/>
        </p:nvSpPr>
        <p:spPr bwMode="auto">
          <a:xfrm>
            <a:off x="4556125" y="2286000"/>
            <a:ext cx="2301875" cy="6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200"/>
              <a:t>AO2: Group of 3 adjectives to describe – season links to theme of change.</a:t>
            </a:r>
          </a:p>
          <a:p>
            <a:pPr eaLnBrk="1" hangingPunct="1">
              <a:spcBef>
                <a:spcPct val="0"/>
              </a:spcBef>
              <a:buFontTx/>
              <a:buNone/>
            </a:pPr>
            <a:endParaRPr lang="en-GB" altLang="en-US" sz="1200"/>
          </a:p>
          <a:p>
            <a:pPr eaLnBrk="1" hangingPunct="1">
              <a:spcBef>
                <a:spcPct val="0"/>
              </a:spcBef>
              <a:buFontTx/>
              <a:buNone/>
            </a:pPr>
            <a:r>
              <a:rPr lang="en-GB" altLang="en-US" sz="1200"/>
              <a:t>Personification of moon – symbolic of madness/ feminine imagery.</a:t>
            </a:r>
          </a:p>
          <a:p>
            <a:pPr eaLnBrk="1" hangingPunct="1">
              <a:spcBef>
                <a:spcPct val="0"/>
              </a:spcBef>
              <a:buFontTx/>
              <a:buNone/>
            </a:pPr>
            <a:r>
              <a:rPr lang="en-GB" altLang="en-US" sz="1200"/>
              <a:t>Supernatural and eerie feel creates sense of foreboding typical of gothic lit. Adjectives ‘diaphanous and lawny’ create surreal effect.</a:t>
            </a:r>
          </a:p>
          <a:p>
            <a:pPr eaLnBrk="1" hangingPunct="1">
              <a:spcBef>
                <a:spcPct val="0"/>
              </a:spcBef>
              <a:buFontTx/>
              <a:buNone/>
            </a:pPr>
            <a:endParaRPr lang="en-GB" altLang="en-US" sz="1200"/>
          </a:p>
          <a:p>
            <a:pPr eaLnBrk="1" hangingPunct="1">
              <a:spcBef>
                <a:spcPct val="0"/>
              </a:spcBef>
              <a:buFontTx/>
              <a:buNone/>
            </a:pPr>
            <a:r>
              <a:rPr lang="en-GB" altLang="en-US" sz="1200"/>
              <a:t>Strength of wind – personified ‘swept’ makes it sound powerful and out of control.</a:t>
            </a:r>
          </a:p>
          <a:p>
            <a:pPr eaLnBrk="1" hangingPunct="1">
              <a:spcBef>
                <a:spcPct val="0"/>
              </a:spcBef>
              <a:buFontTx/>
              <a:buNone/>
            </a:pPr>
            <a:endParaRPr lang="en-GB" altLang="en-US" sz="1200"/>
          </a:p>
          <a:p>
            <a:pPr eaLnBrk="1" hangingPunct="1">
              <a:spcBef>
                <a:spcPct val="0"/>
              </a:spcBef>
              <a:buFontTx/>
              <a:buNone/>
            </a:pPr>
            <a:r>
              <a:rPr lang="en-GB" altLang="en-US" sz="1200"/>
              <a:t>Isolation of character – gothic conventions (AO3)</a:t>
            </a:r>
          </a:p>
          <a:p>
            <a:pPr eaLnBrk="1" hangingPunct="1">
              <a:spcBef>
                <a:spcPct val="0"/>
              </a:spcBef>
              <a:buFontTx/>
              <a:buNone/>
            </a:pPr>
            <a:r>
              <a:rPr lang="en-GB" altLang="en-US" sz="1200"/>
              <a:t>Alliteration – creates harsh tone through hard c sound.</a:t>
            </a:r>
          </a:p>
          <a:p>
            <a:pPr eaLnBrk="1" hangingPunct="1">
              <a:spcBef>
                <a:spcPct val="0"/>
              </a:spcBef>
              <a:buFontTx/>
              <a:buNone/>
            </a:pPr>
            <a:endParaRPr lang="en-GB" altLang="en-US" sz="1200"/>
          </a:p>
          <a:p>
            <a:pPr eaLnBrk="1" hangingPunct="1">
              <a:spcBef>
                <a:spcPct val="0"/>
              </a:spcBef>
              <a:buFontTx/>
              <a:buNone/>
            </a:pPr>
            <a:r>
              <a:rPr lang="en-GB" altLang="en-US" sz="1200"/>
              <a:t>Personified trees – verb ‘lashing’ creates image of suffering and self punishment/ insanity.</a:t>
            </a:r>
          </a:p>
          <a:p>
            <a:pPr eaLnBrk="1" hangingPunct="1">
              <a:spcBef>
                <a:spcPct val="0"/>
              </a:spcBef>
              <a:buFontTx/>
              <a:buNone/>
            </a:pPr>
            <a:r>
              <a:rPr lang="en-GB" altLang="en-US" sz="1200"/>
              <a:t>Personification extended across elements through harsh verbs e.g. ‘biting’</a:t>
            </a:r>
          </a:p>
          <a:p>
            <a:pPr eaLnBrk="1" hangingPunct="1">
              <a:spcBef>
                <a:spcPct val="0"/>
              </a:spcBef>
              <a:buFontTx/>
              <a:buNone/>
            </a:pPr>
            <a:r>
              <a:rPr lang="en-GB" altLang="en-US" sz="1200"/>
              <a:t>Sensory details in description of Poole evoke sense of fear, ‘strangling’ connotations of destruction, ‘white’ repeated effect in novella symbolically linked to fear and weakness, adjectives to describe voice ‘harsh and broken.’</a:t>
            </a:r>
          </a:p>
        </p:txBody>
      </p:sp>
      <p:sp>
        <p:nvSpPr>
          <p:cNvPr id="22535" name="Line 7">
            <a:extLst>
              <a:ext uri="{FF2B5EF4-FFF2-40B4-BE49-F238E27FC236}">
                <a16:creationId xmlns:a16="http://schemas.microsoft.com/office/drawing/2014/main" id="{0A28750F-39D8-4AD8-BA78-8D6EF9EE17B1}"/>
              </a:ext>
            </a:extLst>
          </p:cNvPr>
          <p:cNvSpPr>
            <a:spLocks noChangeShapeType="1"/>
          </p:cNvSpPr>
          <p:nvPr/>
        </p:nvSpPr>
        <p:spPr bwMode="auto">
          <a:xfrm flipH="1" flipV="1">
            <a:off x="4114800" y="2286000"/>
            <a:ext cx="6858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6" name="Line 9">
            <a:extLst>
              <a:ext uri="{FF2B5EF4-FFF2-40B4-BE49-F238E27FC236}">
                <a16:creationId xmlns:a16="http://schemas.microsoft.com/office/drawing/2014/main" id="{35E2AA9A-7AAE-4C5D-A8DC-00394F5D67D6}"/>
              </a:ext>
            </a:extLst>
          </p:cNvPr>
          <p:cNvSpPr>
            <a:spLocks noChangeShapeType="1"/>
          </p:cNvSpPr>
          <p:nvPr/>
        </p:nvSpPr>
        <p:spPr bwMode="auto">
          <a:xfrm flipH="1" flipV="1">
            <a:off x="4114800" y="2743200"/>
            <a:ext cx="457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7" name="Line 10">
            <a:extLst>
              <a:ext uri="{FF2B5EF4-FFF2-40B4-BE49-F238E27FC236}">
                <a16:creationId xmlns:a16="http://schemas.microsoft.com/office/drawing/2014/main" id="{1AF0E9B3-21CA-4DE9-9D9E-0DAB29AA0965}"/>
              </a:ext>
            </a:extLst>
          </p:cNvPr>
          <p:cNvSpPr>
            <a:spLocks noChangeShapeType="1"/>
          </p:cNvSpPr>
          <p:nvPr/>
        </p:nvSpPr>
        <p:spPr bwMode="auto">
          <a:xfrm flipH="1" flipV="1">
            <a:off x="2667000" y="3116263"/>
            <a:ext cx="2057400"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8" name="Line 11">
            <a:extLst>
              <a:ext uri="{FF2B5EF4-FFF2-40B4-BE49-F238E27FC236}">
                <a16:creationId xmlns:a16="http://schemas.microsoft.com/office/drawing/2014/main" id="{7E372FBD-4C9F-4C09-8D27-B0BB9C299CF4}"/>
              </a:ext>
            </a:extLst>
          </p:cNvPr>
          <p:cNvSpPr>
            <a:spLocks noChangeShapeType="1"/>
          </p:cNvSpPr>
          <p:nvPr/>
        </p:nvSpPr>
        <p:spPr bwMode="auto">
          <a:xfrm flipH="1" flipV="1">
            <a:off x="3962400" y="3733800"/>
            <a:ext cx="533400" cy="1828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9" name="Line 12">
            <a:extLst>
              <a:ext uri="{FF2B5EF4-FFF2-40B4-BE49-F238E27FC236}">
                <a16:creationId xmlns:a16="http://schemas.microsoft.com/office/drawing/2014/main" id="{0E70D343-B051-4C83-8776-FB431F8EF757}"/>
              </a:ext>
            </a:extLst>
          </p:cNvPr>
          <p:cNvSpPr>
            <a:spLocks noChangeShapeType="1"/>
          </p:cNvSpPr>
          <p:nvPr/>
        </p:nvSpPr>
        <p:spPr bwMode="auto">
          <a:xfrm flipH="1" flipV="1">
            <a:off x="3200400" y="4191000"/>
            <a:ext cx="129540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Line 13">
            <a:extLst>
              <a:ext uri="{FF2B5EF4-FFF2-40B4-BE49-F238E27FC236}">
                <a16:creationId xmlns:a16="http://schemas.microsoft.com/office/drawing/2014/main" id="{390C6F4B-07C2-4B3E-A5BD-53B8522C75A6}"/>
              </a:ext>
            </a:extLst>
          </p:cNvPr>
          <p:cNvSpPr>
            <a:spLocks noChangeShapeType="1"/>
          </p:cNvSpPr>
          <p:nvPr/>
        </p:nvSpPr>
        <p:spPr bwMode="auto">
          <a:xfrm flipH="1" flipV="1">
            <a:off x="2422525" y="4267200"/>
            <a:ext cx="2073275" cy="2286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1" name="Line 14">
            <a:extLst>
              <a:ext uri="{FF2B5EF4-FFF2-40B4-BE49-F238E27FC236}">
                <a16:creationId xmlns:a16="http://schemas.microsoft.com/office/drawing/2014/main" id="{AFF81B7E-8B5A-46FB-9D1E-51AE2712FDA2}"/>
              </a:ext>
            </a:extLst>
          </p:cNvPr>
          <p:cNvSpPr>
            <a:spLocks noChangeShapeType="1"/>
          </p:cNvSpPr>
          <p:nvPr/>
        </p:nvSpPr>
        <p:spPr bwMode="auto">
          <a:xfrm flipH="1" flipV="1">
            <a:off x="1371600" y="5013325"/>
            <a:ext cx="3200400" cy="24542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2" name="Line 15">
            <a:extLst>
              <a:ext uri="{FF2B5EF4-FFF2-40B4-BE49-F238E27FC236}">
                <a16:creationId xmlns:a16="http://schemas.microsoft.com/office/drawing/2014/main" id="{BFCDB2A2-7427-4B3D-981D-3C0E2ADDD680}"/>
              </a:ext>
            </a:extLst>
          </p:cNvPr>
          <p:cNvSpPr>
            <a:spLocks noChangeShapeType="1"/>
          </p:cNvSpPr>
          <p:nvPr/>
        </p:nvSpPr>
        <p:spPr bwMode="auto">
          <a:xfrm flipH="1" flipV="1">
            <a:off x="2514600" y="6180138"/>
            <a:ext cx="1905000" cy="2278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a:extLst>
              <a:ext uri="{FF2B5EF4-FFF2-40B4-BE49-F238E27FC236}">
                <a16:creationId xmlns:a16="http://schemas.microsoft.com/office/drawing/2014/main" id="{AC8F7D11-5D84-41D4-AFA4-5148FF59E924}"/>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6740C7F-8A65-405D-96FE-1D59102A973A}" type="slidenum">
              <a:rPr lang="en-GB" altLang="en-US" sz="1400"/>
              <a:pPr>
                <a:spcBef>
                  <a:spcPct val="0"/>
                </a:spcBef>
                <a:buFontTx/>
                <a:buNone/>
              </a:pPr>
              <a:t>21</a:t>
            </a:fld>
            <a:endParaRPr lang="en-GB" altLang="en-US" sz="1400"/>
          </a:p>
        </p:txBody>
      </p:sp>
      <p:sp>
        <p:nvSpPr>
          <p:cNvPr id="23555" name="Rectangle 2">
            <a:extLst>
              <a:ext uri="{FF2B5EF4-FFF2-40B4-BE49-F238E27FC236}">
                <a16:creationId xmlns:a16="http://schemas.microsoft.com/office/drawing/2014/main" id="{1C6C35DB-7A92-48C0-87FE-E7A191A6CEC9}"/>
              </a:ext>
            </a:extLst>
          </p:cNvPr>
          <p:cNvSpPr>
            <a:spLocks noGrp="1" noChangeArrowheads="1"/>
          </p:cNvSpPr>
          <p:nvPr>
            <p:ph type="title"/>
          </p:nvPr>
        </p:nvSpPr>
        <p:spPr>
          <a:xfrm>
            <a:off x="342900" y="366713"/>
            <a:ext cx="3848100" cy="1004887"/>
          </a:xfrm>
        </p:spPr>
        <p:txBody>
          <a:bodyPr/>
          <a:lstStyle/>
          <a:p>
            <a:pPr eaLnBrk="1" hangingPunct="1"/>
            <a:r>
              <a:rPr lang="en-GB" altLang="en-US" sz="1400" i="1"/>
              <a:t>In Chapter 8 Poole and Utterson break down the door and discover Hyde …</a:t>
            </a:r>
            <a:r>
              <a:rPr lang="en-GB" altLang="en-US"/>
              <a:t> </a:t>
            </a:r>
          </a:p>
        </p:txBody>
      </p:sp>
      <p:sp>
        <p:nvSpPr>
          <p:cNvPr id="23556" name="Rectangle 3">
            <a:extLst>
              <a:ext uri="{FF2B5EF4-FFF2-40B4-BE49-F238E27FC236}">
                <a16:creationId xmlns:a16="http://schemas.microsoft.com/office/drawing/2014/main" id="{9F3CC270-80B8-4E2D-9109-8FFEE8EA8B16}"/>
              </a:ext>
            </a:extLst>
          </p:cNvPr>
          <p:cNvSpPr>
            <a:spLocks noGrp="1" noChangeArrowheads="1"/>
          </p:cNvSpPr>
          <p:nvPr>
            <p:ph type="body" idx="1"/>
          </p:nvPr>
        </p:nvSpPr>
        <p:spPr>
          <a:xfrm>
            <a:off x="342900" y="1524000"/>
            <a:ext cx="3924300" cy="6643688"/>
          </a:xfrm>
        </p:spPr>
        <p:txBody>
          <a:bodyPr/>
          <a:lstStyle/>
          <a:p>
            <a:pPr eaLnBrk="1" hangingPunct="1">
              <a:lnSpc>
                <a:spcPct val="80000"/>
              </a:lnSpc>
            </a:pPr>
            <a:r>
              <a:rPr lang="en-GB" altLang="en-US" sz="1200"/>
              <a:t>"Utterson," said the voice, "for God's sake, have </a:t>
            </a:r>
            <a:r>
              <a:rPr lang="en-GB" altLang="en-US" sz="1200" u="sng"/>
              <a:t>mercy!"</a:t>
            </a:r>
          </a:p>
          <a:p>
            <a:pPr eaLnBrk="1" hangingPunct="1">
              <a:lnSpc>
                <a:spcPct val="80000"/>
              </a:lnSpc>
            </a:pPr>
            <a:r>
              <a:rPr lang="en-GB" altLang="en-US" sz="1200"/>
              <a:t>    "Ah, that's not Jekyll's voice--it's Hyde's!" cried</a:t>
            </a:r>
            <a:br>
              <a:rPr lang="en-GB" altLang="en-US" sz="1200"/>
            </a:br>
            <a:r>
              <a:rPr lang="en-GB" altLang="en-US" sz="1200"/>
              <a:t>Utterson.  "</a:t>
            </a:r>
            <a:r>
              <a:rPr lang="en-GB" altLang="en-US" sz="1200" u="sng"/>
              <a:t>Down with the door</a:t>
            </a:r>
            <a:r>
              <a:rPr lang="en-GB" altLang="en-US" sz="1200"/>
              <a:t>, Poole!"</a:t>
            </a:r>
          </a:p>
          <a:p>
            <a:pPr eaLnBrk="1" hangingPunct="1">
              <a:lnSpc>
                <a:spcPct val="80000"/>
              </a:lnSpc>
            </a:pPr>
            <a:r>
              <a:rPr lang="en-GB" altLang="en-US" sz="1200"/>
              <a:t>    Poole swung the axe over his shoulder; the </a:t>
            </a:r>
            <a:r>
              <a:rPr lang="en-GB" altLang="en-US" sz="1200" u="sng"/>
              <a:t>blow shook the building, and the red baize door leaped against the lock and hinges.  A dismal screech, as of mere animal terror</a:t>
            </a:r>
            <a:r>
              <a:rPr lang="en-GB" altLang="en-US" sz="1200"/>
              <a:t>, rang from the cabinet.  </a:t>
            </a:r>
            <a:r>
              <a:rPr lang="en-GB" altLang="en-US" sz="1200" u="sng"/>
              <a:t>Up went the axe again, and again the panels crashed and the frame bounded</a:t>
            </a:r>
            <a:r>
              <a:rPr lang="en-GB" altLang="en-US" sz="1200"/>
              <a:t>; four times the blow fell; but the wood was tough and the fittings were of excellent workmanship; and it was not until the fifth, that the lock burst and the wreck of the door fell inwards on the carpet.</a:t>
            </a:r>
          </a:p>
          <a:p>
            <a:pPr eaLnBrk="1" hangingPunct="1">
              <a:lnSpc>
                <a:spcPct val="80000"/>
              </a:lnSpc>
            </a:pPr>
            <a:r>
              <a:rPr lang="en-GB" altLang="en-US" sz="1200"/>
              <a:t>    The besiegers, </a:t>
            </a:r>
            <a:r>
              <a:rPr lang="en-GB" altLang="en-US" sz="1200" u="sng"/>
              <a:t>appalled by their own riot and the stillness that had succeeded</a:t>
            </a:r>
            <a:r>
              <a:rPr lang="en-GB" altLang="en-US" sz="1200"/>
              <a:t>, stood back a little and peered in.  There lay the cabinet before their eyes in the quiet lamplight, </a:t>
            </a:r>
            <a:r>
              <a:rPr lang="en-GB" altLang="en-US" sz="1200" u="sng"/>
              <a:t>a good fire glowing and chattering on the hearth, the kettle singing its thin strain</a:t>
            </a:r>
            <a:r>
              <a:rPr lang="en-GB" altLang="en-US" sz="1200"/>
              <a:t>, a drawer or two open, papers neatly set forth on the business table, and nearer the fire, the things laid out for tea; the </a:t>
            </a:r>
            <a:r>
              <a:rPr lang="en-GB" altLang="en-US" sz="1200" u="sng"/>
              <a:t>quietest</a:t>
            </a:r>
            <a:r>
              <a:rPr lang="en-GB" altLang="en-US" sz="1200"/>
              <a:t> room, you would have said, and, but for the glazed presses full of chemicals, the most commonplace that night in London.</a:t>
            </a:r>
          </a:p>
          <a:p>
            <a:pPr eaLnBrk="1" hangingPunct="1">
              <a:lnSpc>
                <a:spcPct val="80000"/>
              </a:lnSpc>
            </a:pPr>
            <a:r>
              <a:rPr lang="en-GB" altLang="en-US" sz="1200"/>
              <a:t>    Right in the middle there lay the body of a man </a:t>
            </a:r>
            <a:r>
              <a:rPr lang="en-GB" altLang="en-US" sz="1200" u="sng"/>
              <a:t>sorely contorted and still twitching</a:t>
            </a:r>
            <a:r>
              <a:rPr lang="en-GB" altLang="en-US" sz="1200"/>
              <a:t>.  They drew near on tiptoe, turned it on its back and beheld the face of Edward Hyde.  He </a:t>
            </a:r>
            <a:r>
              <a:rPr lang="en-GB" altLang="en-US" sz="1200" u="sng"/>
              <a:t>was dressed</a:t>
            </a:r>
            <a:br>
              <a:rPr lang="en-GB" altLang="en-US" sz="1200" u="sng"/>
            </a:br>
            <a:r>
              <a:rPr lang="en-GB" altLang="en-US" sz="1200" u="sng"/>
              <a:t>in clothes far to large for him, clothes of the doctor's bigness</a:t>
            </a:r>
            <a:r>
              <a:rPr lang="en-GB" altLang="en-US" sz="1200"/>
              <a:t>; the cords of his face still moved with a semblance of life, but life was quite gone:  and by </a:t>
            </a:r>
            <a:r>
              <a:rPr lang="en-GB" altLang="en-US" sz="1200" u="sng"/>
              <a:t>the crushed phial in the hand and the strong smell of kernels</a:t>
            </a:r>
            <a:r>
              <a:rPr lang="en-GB" altLang="en-US" sz="1200"/>
              <a:t> that hung upon the air, Utterson knew that he was looking on the body of a self-destroyer.</a:t>
            </a:r>
          </a:p>
        </p:txBody>
      </p:sp>
      <p:sp>
        <p:nvSpPr>
          <p:cNvPr id="23557" name="Text Box 4">
            <a:extLst>
              <a:ext uri="{FF2B5EF4-FFF2-40B4-BE49-F238E27FC236}">
                <a16:creationId xmlns:a16="http://schemas.microsoft.com/office/drawing/2014/main" id="{BF90CC8B-2379-4845-AB88-870D9FE9D74E}"/>
              </a:ext>
            </a:extLst>
          </p:cNvPr>
          <p:cNvSpPr txBox="1">
            <a:spLocks noChangeArrowheads="1"/>
          </p:cNvSpPr>
          <p:nvPr/>
        </p:nvSpPr>
        <p:spPr bwMode="auto">
          <a:xfrm>
            <a:off x="4648200" y="457200"/>
            <a:ext cx="1828800" cy="20050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400" b="1"/>
              <a:t>Key Ideas:</a:t>
            </a:r>
          </a:p>
          <a:p>
            <a:pPr eaLnBrk="1" hangingPunct="1">
              <a:spcBef>
                <a:spcPct val="50000"/>
              </a:spcBef>
              <a:buFontTx/>
              <a:buNone/>
            </a:pPr>
            <a:r>
              <a:rPr lang="en-GB" altLang="en-US" sz="1400"/>
              <a:t>Violence</a:t>
            </a:r>
          </a:p>
          <a:p>
            <a:pPr eaLnBrk="1" hangingPunct="1">
              <a:spcBef>
                <a:spcPct val="50000"/>
              </a:spcBef>
              <a:buFontTx/>
              <a:buNone/>
            </a:pPr>
            <a:r>
              <a:rPr lang="en-GB" altLang="en-US" sz="1400"/>
              <a:t>Suffering </a:t>
            </a:r>
          </a:p>
          <a:p>
            <a:pPr eaLnBrk="1" hangingPunct="1">
              <a:spcBef>
                <a:spcPct val="50000"/>
              </a:spcBef>
              <a:buFontTx/>
              <a:buNone/>
            </a:pPr>
            <a:r>
              <a:rPr lang="en-GB" altLang="en-US" sz="1400"/>
              <a:t>Hyde</a:t>
            </a:r>
          </a:p>
          <a:p>
            <a:pPr eaLnBrk="1" hangingPunct="1">
              <a:spcBef>
                <a:spcPct val="50000"/>
              </a:spcBef>
              <a:buFontTx/>
              <a:buNone/>
            </a:pPr>
            <a:r>
              <a:rPr lang="en-GB" altLang="en-US" sz="1400"/>
              <a:t>Science and religion</a:t>
            </a:r>
          </a:p>
          <a:p>
            <a:pPr eaLnBrk="1" hangingPunct="1">
              <a:spcBef>
                <a:spcPct val="50000"/>
              </a:spcBef>
              <a:buFontTx/>
              <a:buNone/>
            </a:pPr>
            <a:endParaRPr lang="en-GB" altLang="en-US" sz="1800"/>
          </a:p>
        </p:txBody>
      </p:sp>
      <p:sp>
        <p:nvSpPr>
          <p:cNvPr id="23558" name="Text Box 5">
            <a:extLst>
              <a:ext uri="{FF2B5EF4-FFF2-40B4-BE49-F238E27FC236}">
                <a16:creationId xmlns:a16="http://schemas.microsoft.com/office/drawing/2014/main" id="{3C23A7FA-2CA3-4124-906D-EE70BCF5DA4B}"/>
              </a:ext>
            </a:extLst>
          </p:cNvPr>
          <p:cNvSpPr txBox="1">
            <a:spLocks noChangeArrowheads="1"/>
          </p:cNvSpPr>
          <p:nvPr/>
        </p:nvSpPr>
        <p:spPr bwMode="auto">
          <a:xfrm>
            <a:off x="4495800" y="2514600"/>
            <a:ext cx="2057400" cy="534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200"/>
              <a:t>AO2: Dramatic dialogue plea for mercy  - ironic? Indicates fear and duality Jekyll struggling with his other self.</a:t>
            </a:r>
          </a:p>
          <a:p>
            <a:pPr eaLnBrk="1" hangingPunct="1">
              <a:spcBef>
                <a:spcPct val="50000"/>
              </a:spcBef>
              <a:buFontTx/>
              <a:buNone/>
            </a:pPr>
            <a:r>
              <a:rPr lang="en-GB" altLang="en-US" sz="1200"/>
              <a:t>Imperative ‘Down with the door’ reinforces violence of the action, ‘blow shook the building.’ </a:t>
            </a:r>
          </a:p>
          <a:p>
            <a:pPr eaLnBrk="1" hangingPunct="1">
              <a:spcBef>
                <a:spcPct val="50000"/>
              </a:spcBef>
              <a:buFontTx/>
              <a:buNone/>
            </a:pPr>
            <a:r>
              <a:rPr lang="en-GB" altLang="en-US" sz="1200"/>
              <a:t>Personification of symbolic ‘red baize door which ‘leapt’ suggests animal fear.</a:t>
            </a:r>
          </a:p>
          <a:p>
            <a:pPr eaLnBrk="1" hangingPunct="1">
              <a:spcBef>
                <a:spcPct val="50000"/>
              </a:spcBef>
              <a:buFontTx/>
              <a:buNone/>
            </a:pPr>
            <a:r>
              <a:rPr lang="en-GB" altLang="en-US" sz="1200"/>
              <a:t> Animal imagery/ personification continued throughout passage</a:t>
            </a:r>
          </a:p>
          <a:p>
            <a:pPr eaLnBrk="1" hangingPunct="1">
              <a:spcBef>
                <a:spcPct val="50000"/>
              </a:spcBef>
              <a:buFontTx/>
              <a:buNone/>
            </a:pPr>
            <a:r>
              <a:rPr lang="en-GB" altLang="en-US" sz="1200"/>
              <a:t>Description of door’s resilience to blows (repetition) builds dramatic tension.</a:t>
            </a:r>
          </a:p>
          <a:p>
            <a:pPr eaLnBrk="1" hangingPunct="1">
              <a:spcBef>
                <a:spcPct val="50000"/>
              </a:spcBef>
              <a:buFontTx/>
              <a:buNone/>
            </a:pPr>
            <a:r>
              <a:rPr lang="en-GB" altLang="en-US" sz="1200"/>
              <a:t>Dramatic contrast/ juxtaposition of quiet, warm, homely room with violence. Use of superlatives.</a:t>
            </a:r>
          </a:p>
          <a:p>
            <a:pPr eaLnBrk="1" hangingPunct="1">
              <a:spcBef>
                <a:spcPct val="50000"/>
              </a:spcBef>
              <a:buFontTx/>
              <a:buNone/>
            </a:pPr>
            <a:endParaRPr lang="en-GB" altLang="en-US" sz="1800"/>
          </a:p>
        </p:txBody>
      </p:sp>
      <p:sp>
        <p:nvSpPr>
          <p:cNvPr id="23559" name="Text Box 6">
            <a:extLst>
              <a:ext uri="{FF2B5EF4-FFF2-40B4-BE49-F238E27FC236}">
                <a16:creationId xmlns:a16="http://schemas.microsoft.com/office/drawing/2014/main" id="{7777304F-BDFC-4E65-AA71-6489BF58AD5A}"/>
              </a:ext>
            </a:extLst>
          </p:cNvPr>
          <p:cNvSpPr txBox="1">
            <a:spLocks noChangeArrowheads="1"/>
          </p:cNvSpPr>
          <p:nvPr/>
        </p:nvSpPr>
        <p:spPr bwMode="auto">
          <a:xfrm>
            <a:off x="533400" y="7620000"/>
            <a:ext cx="36576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200"/>
              <a:t>Description of Hyde –suffering, disturbing verbs</a:t>
            </a:r>
          </a:p>
          <a:p>
            <a:pPr eaLnBrk="1" hangingPunct="1">
              <a:spcBef>
                <a:spcPct val="50000"/>
              </a:spcBef>
              <a:buFontTx/>
              <a:buNone/>
            </a:pPr>
            <a:r>
              <a:rPr lang="en-GB" altLang="en-US" sz="1200"/>
              <a:t>Destructive, gothic supernatural connotations, scientific experimentation (A03)</a:t>
            </a:r>
          </a:p>
          <a:p>
            <a:pPr eaLnBrk="1" hangingPunct="1">
              <a:spcBef>
                <a:spcPct val="50000"/>
              </a:spcBef>
              <a:buFontTx/>
              <a:buNone/>
            </a:pPr>
            <a:r>
              <a:rPr lang="en-GB" altLang="en-US" sz="1200"/>
              <a:t>Mystery – clothes too big</a:t>
            </a:r>
          </a:p>
        </p:txBody>
      </p:sp>
      <p:sp>
        <p:nvSpPr>
          <p:cNvPr id="23560" name="Line 7">
            <a:extLst>
              <a:ext uri="{FF2B5EF4-FFF2-40B4-BE49-F238E27FC236}">
                <a16:creationId xmlns:a16="http://schemas.microsoft.com/office/drawing/2014/main" id="{89E371A8-6F3A-47D9-9558-C4E123DBAD49}"/>
              </a:ext>
            </a:extLst>
          </p:cNvPr>
          <p:cNvSpPr>
            <a:spLocks noChangeShapeType="1"/>
          </p:cNvSpPr>
          <p:nvPr/>
        </p:nvSpPr>
        <p:spPr bwMode="auto">
          <a:xfrm flipV="1">
            <a:off x="571500" y="6229350"/>
            <a:ext cx="152400" cy="213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1" name="Line 8">
            <a:extLst>
              <a:ext uri="{FF2B5EF4-FFF2-40B4-BE49-F238E27FC236}">
                <a16:creationId xmlns:a16="http://schemas.microsoft.com/office/drawing/2014/main" id="{441FCB82-30E2-4C42-B772-59E5262DA75E}"/>
              </a:ext>
            </a:extLst>
          </p:cNvPr>
          <p:cNvSpPr>
            <a:spLocks noChangeShapeType="1"/>
          </p:cNvSpPr>
          <p:nvPr/>
        </p:nvSpPr>
        <p:spPr bwMode="auto">
          <a:xfrm flipV="1">
            <a:off x="2743200" y="5638800"/>
            <a:ext cx="304800" cy="2057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2" name="Line 9">
            <a:extLst>
              <a:ext uri="{FF2B5EF4-FFF2-40B4-BE49-F238E27FC236}">
                <a16:creationId xmlns:a16="http://schemas.microsoft.com/office/drawing/2014/main" id="{FC2B87A0-184D-4259-9D51-63C3D2616402}"/>
              </a:ext>
            </a:extLst>
          </p:cNvPr>
          <p:cNvSpPr>
            <a:spLocks noChangeShapeType="1"/>
          </p:cNvSpPr>
          <p:nvPr/>
        </p:nvSpPr>
        <p:spPr bwMode="auto">
          <a:xfrm flipH="1" flipV="1">
            <a:off x="1752600" y="5029200"/>
            <a:ext cx="266700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3" name="Line 11">
            <a:extLst>
              <a:ext uri="{FF2B5EF4-FFF2-40B4-BE49-F238E27FC236}">
                <a16:creationId xmlns:a16="http://schemas.microsoft.com/office/drawing/2014/main" id="{08BEC609-8F11-4821-BF2E-D397ECE0284F}"/>
              </a:ext>
            </a:extLst>
          </p:cNvPr>
          <p:cNvSpPr>
            <a:spLocks noChangeShapeType="1"/>
          </p:cNvSpPr>
          <p:nvPr/>
        </p:nvSpPr>
        <p:spPr bwMode="auto">
          <a:xfrm flipH="1" flipV="1">
            <a:off x="4114800" y="1905000"/>
            <a:ext cx="3810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4" name="Line 13">
            <a:extLst>
              <a:ext uri="{FF2B5EF4-FFF2-40B4-BE49-F238E27FC236}">
                <a16:creationId xmlns:a16="http://schemas.microsoft.com/office/drawing/2014/main" id="{82C051E8-6FE5-40F3-ACCA-67FE808A9487}"/>
              </a:ext>
            </a:extLst>
          </p:cNvPr>
          <p:cNvSpPr>
            <a:spLocks noChangeShapeType="1"/>
          </p:cNvSpPr>
          <p:nvPr/>
        </p:nvSpPr>
        <p:spPr bwMode="auto">
          <a:xfrm flipH="1" flipV="1">
            <a:off x="2819400" y="2209800"/>
            <a:ext cx="160020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5" name="Line 15">
            <a:extLst>
              <a:ext uri="{FF2B5EF4-FFF2-40B4-BE49-F238E27FC236}">
                <a16:creationId xmlns:a16="http://schemas.microsoft.com/office/drawing/2014/main" id="{B2B388AE-F414-42CB-A04F-B991FDD3D247}"/>
              </a:ext>
            </a:extLst>
          </p:cNvPr>
          <p:cNvSpPr>
            <a:spLocks noChangeShapeType="1"/>
          </p:cNvSpPr>
          <p:nvPr/>
        </p:nvSpPr>
        <p:spPr bwMode="auto">
          <a:xfrm flipH="1" flipV="1">
            <a:off x="1219200" y="2743200"/>
            <a:ext cx="327660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6" name="Line 16">
            <a:extLst>
              <a:ext uri="{FF2B5EF4-FFF2-40B4-BE49-F238E27FC236}">
                <a16:creationId xmlns:a16="http://schemas.microsoft.com/office/drawing/2014/main" id="{CB0C7891-F3AB-4D2B-86A2-B877C775EEB1}"/>
              </a:ext>
            </a:extLst>
          </p:cNvPr>
          <p:cNvSpPr>
            <a:spLocks noChangeShapeType="1"/>
          </p:cNvSpPr>
          <p:nvPr/>
        </p:nvSpPr>
        <p:spPr bwMode="auto">
          <a:xfrm flipH="1" flipV="1">
            <a:off x="2286000" y="4495800"/>
            <a:ext cx="2209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a:extLst>
              <a:ext uri="{FF2B5EF4-FFF2-40B4-BE49-F238E27FC236}">
                <a16:creationId xmlns:a16="http://schemas.microsoft.com/office/drawing/2014/main" id="{2B260308-6AF9-44D4-BA93-0DD88CAC46C2}"/>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D64C308-2BE2-4BBB-B30A-F915BF13E159}" type="slidenum">
              <a:rPr lang="en-GB" altLang="en-US" sz="1400"/>
              <a:pPr>
                <a:spcBef>
                  <a:spcPct val="0"/>
                </a:spcBef>
                <a:buFontTx/>
                <a:buNone/>
              </a:pPr>
              <a:t>22</a:t>
            </a:fld>
            <a:endParaRPr lang="en-GB" altLang="en-US" sz="1400"/>
          </a:p>
        </p:txBody>
      </p:sp>
      <p:sp>
        <p:nvSpPr>
          <p:cNvPr id="24579" name="Rectangle 2">
            <a:extLst>
              <a:ext uri="{FF2B5EF4-FFF2-40B4-BE49-F238E27FC236}">
                <a16:creationId xmlns:a16="http://schemas.microsoft.com/office/drawing/2014/main" id="{8B71A5B5-8DE4-4A2C-B059-C408957ECBEF}"/>
              </a:ext>
            </a:extLst>
          </p:cNvPr>
          <p:cNvSpPr>
            <a:spLocks noGrp="1" noChangeArrowheads="1"/>
          </p:cNvSpPr>
          <p:nvPr>
            <p:ph type="title"/>
          </p:nvPr>
        </p:nvSpPr>
        <p:spPr>
          <a:xfrm>
            <a:off x="381000" y="381000"/>
            <a:ext cx="4076700" cy="1524000"/>
          </a:xfrm>
        </p:spPr>
        <p:txBody>
          <a:bodyPr/>
          <a:lstStyle/>
          <a:p>
            <a:pPr eaLnBrk="1" hangingPunct="1"/>
            <a:r>
              <a:rPr lang="en-GB" altLang="en-US" sz="1400" i="1"/>
              <a:t>Jekyll shares his account in Chapter 10 and explains the struggle between good and evil within …</a:t>
            </a:r>
          </a:p>
        </p:txBody>
      </p:sp>
      <p:sp>
        <p:nvSpPr>
          <p:cNvPr id="24580" name="Rectangle 3">
            <a:extLst>
              <a:ext uri="{FF2B5EF4-FFF2-40B4-BE49-F238E27FC236}">
                <a16:creationId xmlns:a16="http://schemas.microsoft.com/office/drawing/2014/main" id="{803BE547-0AC1-4144-9D12-3E7F0E2184EA}"/>
              </a:ext>
            </a:extLst>
          </p:cNvPr>
          <p:cNvSpPr>
            <a:spLocks noGrp="1" noChangeArrowheads="1"/>
          </p:cNvSpPr>
          <p:nvPr>
            <p:ph type="body" idx="1"/>
          </p:nvPr>
        </p:nvSpPr>
        <p:spPr>
          <a:xfrm>
            <a:off x="381000" y="1981200"/>
            <a:ext cx="4038600" cy="6186488"/>
          </a:xfrm>
        </p:spPr>
        <p:txBody>
          <a:bodyPr/>
          <a:lstStyle/>
          <a:p>
            <a:pPr eaLnBrk="1" hangingPunct="1">
              <a:lnSpc>
                <a:spcPct val="80000"/>
              </a:lnSpc>
            </a:pPr>
            <a:r>
              <a:rPr lang="en-GB" altLang="en-US" sz="1200"/>
              <a:t>I lingered but a moment at </a:t>
            </a:r>
            <a:r>
              <a:rPr lang="en-GB" altLang="en-US" sz="1200" u="sng"/>
              <a:t>the mirror</a:t>
            </a:r>
            <a:r>
              <a:rPr lang="en-GB" altLang="en-US" sz="1200"/>
              <a:t>:  the second and conclusive experiment had yet to be attempted; it yet remained to be seen if </a:t>
            </a:r>
            <a:r>
              <a:rPr lang="en-GB" altLang="en-US" sz="1200" u="sng"/>
              <a:t>I had lost my identity beyond redemption and must flee before daylight from a house that was no longer mine</a:t>
            </a:r>
            <a:r>
              <a:rPr lang="en-GB" altLang="en-US" sz="1200"/>
              <a:t>; and hurrying back to my cabinet, I once more prepared and drank the cup, once more suffered the </a:t>
            </a:r>
            <a:r>
              <a:rPr lang="en-GB" altLang="en-US" sz="1200" u="sng"/>
              <a:t>pangs</a:t>
            </a:r>
            <a:r>
              <a:rPr lang="en-GB" altLang="en-US" sz="1200"/>
              <a:t> of dissolution, and came to myself once more with the </a:t>
            </a:r>
            <a:r>
              <a:rPr lang="en-GB" altLang="en-US" sz="1200" u="sng"/>
              <a:t>character, the stature and the face of Henry Jekyll.</a:t>
            </a:r>
          </a:p>
          <a:p>
            <a:pPr eaLnBrk="1" hangingPunct="1">
              <a:lnSpc>
                <a:spcPct val="80000"/>
              </a:lnSpc>
            </a:pPr>
            <a:r>
              <a:rPr lang="en-GB" altLang="en-US" sz="1200"/>
              <a:t>    That night I had come to </a:t>
            </a:r>
            <a:r>
              <a:rPr lang="en-GB" altLang="en-US" sz="1200" u="sng"/>
              <a:t>the fatal crossroads.  </a:t>
            </a:r>
            <a:r>
              <a:rPr lang="en-GB" altLang="en-US" sz="1200"/>
              <a:t>Had I approached my discovery in a more noble spirit, had I risked the experiment while under the empire of generous or pious aspirations, all must have been otherwise, and from these </a:t>
            </a:r>
            <a:r>
              <a:rPr lang="en-GB" altLang="en-US" sz="1200" u="sng"/>
              <a:t>agonies of death and birth, I had come forth an angel instead of a fiend. The drug had no discriminating action; it was neither diabolical</a:t>
            </a:r>
            <a:br>
              <a:rPr lang="en-GB" altLang="en-US" sz="1200" u="sng"/>
            </a:br>
            <a:r>
              <a:rPr lang="en-GB" altLang="en-US" sz="1200" u="sng"/>
              <a:t>nor divine</a:t>
            </a:r>
            <a:r>
              <a:rPr lang="en-GB" altLang="en-US" sz="1200"/>
              <a:t>; it but </a:t>
            </a:r>
            <a:r>
              <a:rPr lang="en-GB" altLang="en-US" sz="1200" u="sng"/>
              <a:t>shook the doors of the prisonhouse of my disposition; and like the captives of Philippi, that which stood within ran forth.  At that time my virtue slumbered; my evil, kept awake by ambition, was alert and swift to seize the occasion; and</a:t>
            </a:r>
            <a:br>
              <a:rPr lang="en-GB" altLang="en-US" sz="1200" u="sng"/>
            </a:br>
            <a:r>
              <a:rPr lang="en-GB" altLang="en-US" sz="1200" u="sng"/>
              <a:t>the thing that was projected was Edward Hyde. </a:t>
            </a:r>
            <a:r>
              <a:rPr lang="en-GB" altLang="en-US" sz="1200"/>
              <a:t> Hence, although </a:t>
            </a:r>
            <a:r>
              <a:rPr lang="en-GB" altLang="en-US" sz="1200" u="sng"/>
              <a:t>I had now two characters as well as two appearances</a:t>
            </a:r>
            <a:r>
              <a:rPr lang="en-GB" altLang="en-US" sz="1200"/>
              <a:t>, one was wholly</a:t>
            </a:r>
            <a:br>
              <a:rPr lang="en-GB" altLang="en-US" sz="1200"/>
            </a:br>
            <a:r>
              <a:rPr lang="en-GB" altLang="en-US" sz="1200"/>
              <a:t>evil, and the other was still the old Henry Jekyll, that</a:t>
            </a:r>
            <a:br>
              <a:rPr lang="en-GB" altLang="en-US" sz="1200"/>
            </a:br>
            <a:r>
              <a:rPr lang="en-GB" altLang="en-US" sz="1200"/>
              <a:t>incongruous compound of whose reformation and improvement I had already learned to despair.  The movement was thus wholly toward the worse.</a:t>
            </a:r>
          </a:p>
        </p:txBody>
      </p:sp>
      <p:sp>
        <p:nvSpPr>
          <p:cNvPr id="24581" name="Text Box 4">
            <a:extLst>
              <a:ext uri="{FF2B5EF4-FFF2-40B4-BE49-F238E27FC236}">
                <a16:creationId xmlns:a16="http://schemas.microsoft.com/office/drawing/2014/main" id="{D1F6C13A-2402-417D-B89C-DF0CBFA9D884}"/>
              </a:ext>
            </a:extLst>
          </p:cNvPr>
          <p:cNvSpPr txBox="1">
            <a:spLocks noChangeArrowheads="1"/>
          </p:cNvSpPr>
          <p:nvPr/>
        </p:nvSpPr>
        <p:spPr bwMode="auto">
          <a:xfrm>
            <a:off x="4648200" y="152400"/>
            <a:ext cx="2057400" cy="25701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200" b="1"/>
              <a:t>Key ideas:</a:t>
            </a:r>
          </a:p>
          <a:p>
            <a:pPr eaLnBrk="1" hangingPunct="1">
              <a:spcBef>
                <a:spcPct val="50000"/>
              </a:spcBef>
              <a:buFontTx/>
              <a:buNone/>
            </a:pPr>
            <a:r>
              <a:rPr lang="en-GB" altLang="en-US" sz="1200"/>
              <a:t>Science and discovery</a:t>
            </a:r>
          </a:p>
          <a:p>
            <a:pPr eaLnBrk="1" hangingPunct="1">
              <a:spcBef>
                <a:spcPct val="50000"/>
              </a:spcBef>
              <a:buFontTx/>
              <a:buNone/>
            </a:pPr>
            <a:r>
              <a:rPr lang="en-GB" altLang="en-US" sz="1200"/>
              <a:t>Madness and temptation</a:t>
            </a:r>
          </a:p>
          <a:p>
            <a:pPr eaLnBrk="1" hangingPunct="1">
              <a:spcBef>
                <a:spcPct val="50000"/>
              </a:spcBef>
              <a:buFontTx/>
              <a:buNone/>
            </a:pPr>
            <a:r>
              <a:rPr lang="en-GB" altLang="en-US" sz="1200"/>
              <a:t>Good v evil: inherent duality in mankind – Freudian ideas of psychology (A03: the ‘id’  basic instincts/ desires for self gratification taking over civilised and learned behaviours which are imposed by society.</a:t>
            </a:r>
          </a:p>
        </p:txBody>
      </p:sp>
      <p:sp>
        <p:nvSpPr>
          <p:cNvPr id="24582" name="Text Box 5">
            <a:extLst>
              <a:ext uri="{FF2B5EF4-FFF2-40B4-BE49-F238E27FC236}">
                <a16:creationId xmlns:a16="http://schemas.microsoft.com/office/drawing/2014/main" id="{FD9D81A9-2B91-4EB4-ADB9-AC39D22BF657}"/>
              </a:ext>
            </a:extLst>
          </p:cNvPr>
          <p:cNvSpPr txBox="1">
            <a:spLocks noChangeArrowheads="1"/>
          </p:cNvSpPr>
          <p:nvPr/>
        </p:nvSpPr>
        <p:spPr bwMode="auto">
          <a:xfrm>
            <a:off x="4724400" y="3048000"/>
            <a:ext cx="1905000" cy="575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200"/>
              <a:t>The mirror is symbolic of identify and change.</a:t>
            </a:r>
          </a:p>
          <a:p>
            <a:pPr eaLnBrk="1" hangingPunct="1">
              <a:spcBef>
                <a:spcPct val="50000"/>
              </a:spcBef>
              <a:buFontTx/>
              <a:buNone/>
            </a:pPr>
            <a:r>
              <a:rPr lang="en-GB" altLang="en-US" sz="1200"/>
              <a:t>First person narrative – the reader hearing the same events from the first person perspective.</a:t>
            </a:r>
          </a:p>
          <a:p>
            <a:pPr eaLnBrk="1" hangingPunct="1">
              <a:spcBef>
                <a:spcPct val="50000"/>
              </a:spcBef>
              <a:buFontTx/>
              <a:buNone/>
            </a:pPr>
            <a:r>
              <a:rPr lang="en-GB" altLang="en-US" sz="1200"/>
              <a:t>Vocabulary linked to suffering and isolation.</a:t>
            </a:r>
          </a:p>
          <a:p>
            <a:pPr eaLnBrk="1" hangingPunct="1">
              <a:spcBef>
                <a:spcPct val="50000"/>
              </a:spcBef>
              <a:buFontTx/>
              <a:buNone/>
            </a:pPr>
            <a:r>
              <a:rPr lang="en-GB" altLang="en-US" sz="1200"/>
              <a:t>Group of 3 to describe his identity as Jekyll.</a:t>
            </a:r>
          </a:p>
          <a:p>
            <a:pPr eaLnBrk="1" hangingPunct="1">
              <a:spcBef>
                <a:spcPct val="50000"/>
              </a:spcBef>
              <a:buFontTx/>
              <a:buNone/>
            </a:pPr>
            <a:r>
              <a:rPr lang="en-GB" altLang="en-US" sz="1200"/>
              <a:t>Metaphor ‘fatal crossroads’ religion v science, good v evil, control v wrecklessness.</a:t>
            </a:r>
          </a:p>
          <a:p>
            <a:pPr eaLnBrk="1" hangingPunct="1">
              <a:spcBef>
                <a:spcPct val="50000"/>
              </a:spcBef>
              <a:buFontTx/>
              <a:buNone/>
            </a:pPr>
            <a:r>
              <a:rPr lang="en-GB" altLang="en-US" sz="1200"/>
              <a:t>Foreboding tone ‘fatal’</a:t>
            </a:r>
          </a:p>
          <a:p>
            <a:pPr eaLnBrk="1" hangingPunct="1">
              <a:spcBef>
                <a:spcPct val="50000"/>
              </a:spcBef>
              <a:buFontTx/>
              <a:buNone/>
            </a:pPr>
            <a:r>
              <a:rPr lang="en-GB" altLang="en-US" sz="1200"/>
              <a:t>Process of transformation compared to a rebirth – gothic similarity to Frankenstein’s monster. A03 link to duality in Victorian society criminal behaviour at night whilst maintaining professional and socialing upstanding image during the day – Jack the Ripper/ Burke and Hare etc.</a:t>
            </a:r>
          </a:p>
        </p:txBody>
      </p:sp>
      <p:sp>
        <p:nvSpPr>
          <p:cNvPr id="24583" name="Text Box 6">
            <a:extLst>
              <a:ext uri="{FF2B5EF4-FFF2-40B4-BE49-F238E27FC236}">
                <a16:creationId xmlns:a16="http://schemas.microsoft.com/office/drawing/2014/main" id="{BE11B208-89D6-4121-B182-4F7859816D94}"/>
              </a:ext>
            </a:extLst>
          </p:cNvPr>
          <p:cNvSpPr txBox="1">
            <a:spLocks noChangeArrowheads="1"/>
          </p:cNvSpPr>
          <p:nvPr/>
        </p:nvSpPr>
        <p:spPr bwMode="auto">
          <a:xfrm>
            <a:off x="304800" y="6477000"/>
            <a:ext cx="4191000" cy="255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200"/>
              <a:t>Personification of forces of good and evil at work. Evil side is instinctual and alert so strong within the self. Juxtaposition of angel and fiend.</a:t>
            </a:r>
          </a:p>
          <a:p>
            <a:pPr eaLnBrk="1" hangingPunct="1">
              <a:spcBef>
                <a:spcPct val="50000"/>
              </a:spcBef>
              <a:buFontTx/>
              <a:buNone/>
            </a:pPr>
            <a:r>
              <a:rPr lang="en-GB" altLang="en-US" sz="1200"/>
              <a:t>Metaphor for personality – release of ‘id’ or evil self compared to release from imprisonment.</a:t>
            </a:r>
          </a:p>
          <a:p>
            <a:pPr eaLnBrk="1" hangingPunct="1">
              <a:spcBef>
                <a:spcPct val="50000"/>
              </a:spcBef>
              <a:buFontTx/>
              <a:buNone/>
            </a:pPr>
            <a:r>
              <a:rPr lang="en-GB" altLang="en-US" sz="1200"/>
              <a:t>Classical allusion (A03) The "captives at Philippi"  after the battles at  Macedonian city in 42 B. C., the captives (former supporters of the conspirators Cassius and Brutus) were released by the victors, Antony and Octavius, given liberty instead of death as traitors. Hyde is unexpectedly liberated from his prison to cause further havoc. </a:t>
            </a:r>
          </a:p>
          <a:p>
            <a:pPr eaLnBrk="1" hangingPunct="1">
              <a:spcBef>
                <a:spcPct val="50000"/>
              </a:spcBef>
              <a:buFontTx/>
              <a:buNone/>
            </a:pPr>
            <a:endParaRPr lang="en-GB" altLang="en-US" sz="1200"/>
          </a:p>
        </p:txBody>
      </p:sp>
      <p:sp>
        <p:nvSpPr>
          <p:cNvPr id="24584" name="Line 7">
            <a:extLst>
              <a:ext uri="{FF2B5EF4-FFF2-40B4-BE49-F238E27FC236}">
                <a16:creationId xmlns:a16="http://schemas.microsoft.com/office/drawing/2014/main" id="{FCF82906-26F0-49B3-BF27-33BDF75A3793}"/>
              </a:ext>
            </a:extLst>
          </p:cNvPr>
          <p:cNvSpPr>
            <a:spLocks noChangeShapeType="1"/>
          </p:cNvSpPr>
          <p:nvPr/>
        </p:nvSpPr>
        <p:spPr bwMode="auto">
          <a:xfrm flipH="1" flipV="1">
            <a:off x="3429000" y="2209800"/>
            <a:ext cx="13716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5" name="Line 8">
            <a:extLst>
              <a:ext uri="{FF2B5EF4-FFF2-40B4-BE49-F238E27FC236}">
                <a16:creationId xmlns:a16="http://schemas.microsoft.com/office/drawing/2014/main" id="{D93BA2EC-2737-4216-B410-64230E1A8AA1}"/>
              </a:ext>
            </a:extLst>
          </p:cNvPr>
          <p:cNvSpPr>
            <a:spLocks noChangeShapeType="1"/>
          </p:cNvSpPr>
          <p:nvPr/>
        </p:nvSpPr>
        <p:spPr bwMode="auto">
          <a:xfrm flipH="1" flipV="1">
            <a:off x="914400" y="2209800"/>
            <a:ext cx="388620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6" name="Line 10">
            <a:extLst>
              <a:ext uri="{FF2B5EF4-FFF2-40B4-BE49-F238E27FC236}">
                <a16:creationId xmlns:a16="http://schemas.microsoft.com/office/drawing/2014/main" id="{DA1993DD-F405-4653-836D-B4582D5AEF12}"/>
              </a:ext>
            </a:extLst>
          </p:cNvPr>
          <p:cNvSpPr>
            <a:spLocks noChangeShapeType="1"/>
          </p:cNvSpPr>
          <p:nvPr/>
        </p:nvSpPr>
        <p:spPr bwMode="auto">
          <a:xfrm flipH="1" flipV="1">
            <a:off x="3962400" y="3048000"/>
            <a:ext cx="76200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7" name="Line 11">
            <a:extLst>
              <a:ext uri="{FF2B5EF4-FFF2-40B4-BE49-F238E27FC236}">
                <a16:creationId xmlns:a16="http://schemas.microsoft.com/office/drawing/2014/main" id="{78F9D3E3-B904-49FA-97AF-6AB6811DCDE4}"/>
              </a:ext>
            </a:extLst>
          </p:cNvPr>
          <p:cNvSpPr>
            <a:spLocks noChangeShapeType="1"/>
          </p:cNvSpPr>
          <p:nvPr/>
        </p:nvSpPr>
        <p:spPr bwMode="auto">
          <a:xfrm flipH="1" flipV="1">
            <a:off x="3276600" y="3352800"/>
            <a:ext cx="152400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8" name="Line 12">
            <a:extLst>
              <a:ext uri="{FF2B5EF4-FFF2-40B4-BE49-F238E27FC236}">
                <a16:creationId xmlns:a16="http://schemas.microsoft.com/office/drawing/2014/main" id="{736C6BD2-BF3B-48DB-98C1-51CB8C227F3D}"/>
              </a:ext>
            </a:extLst>
          </p:cNvPr>
          <p:cNvSpPr>
            <a:spLocks noChangeShapeType="1"/>
          </p:cNvSpPr>
          <p:nvPr/>
        </p:nvSpPr>
        <p:spPr bwMode="auto">
          <a:xfrm flipH="1" flipV="1">
            <a:off x="990600" y="3657600"/>
            <a:ext cx="373380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9" name="Line 13">
            <a:extLst>
              <a:ext uri="{FF2B5EF4-FFF2-40B4-BE49-F238E27FC236}">
                <a16:creationId xmlns:a16="http://schemas.microsoft.com/office/drawing/2014/main" id="{FC600D4D-F694-453C-9775-03748989037D}"/>
              </a:ext>
            </a:extLst>
          </p:cNvPr>
          <p:cNvSpPr>
            <a:spLocks noChangeShapeType="1"/>
          </p:cNvSpPr>
          <p:nvPr/>
        </p:nvSpPr>
        <p:spPr bwMode="auto">
          <a:xfrm flipH="1" flipV="1">
            <a:off x="2590800" y="4267200"/>
            <a:ext cx="2133600" cy="2286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0" name="Line 14">
            <a:extLst>
              <a:ext uri="{FF2B5EF4-FFF2-40B4-BE49-F238E27FC236}">
                <a16:creationId xmlns:a16="http://schemas.microsoft.com/office/drawing/2014/main" id="{5B24189C-7DE3-4B10-A5A7-5C9A5CBF84BB}"/>
              </a:ext>
            </a:extLst>
          </p:cNvPr>
          <p:cNvSpPr>
            <a:spLocks noChangeShapeType="1"/>
          </p:cNvSpPr>
          <p:nvPr/>
        </p:nvSpPr>
        <p:spPr bwMode="auto">
          <a:xfrm rot="2400000" flipV="1">
            <a:off x="715963" y="5227638"/>
            <a:ext cx="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1" name="Line 16">
            <a:extLst>
              <a:ext uri="{FF2B5EF4-FFF2-40B4-BE49-F238E27FC236}">
                <a16:creationId xmlns:a16="http://schemas.microsoft.com/office/drawing/2014/main" id="{0E6E4BFC-E309-473E-A5EE-2858D9BF3CF1}"/>
              </a:ext>
            </a:extLst>
          </p:cNvPr>
          <p:cNvSpPr>
            <a:spLocks noChangeShapeType="1"/>
          </p:cNvSpPr>
          <p:nvPr/>
        </p:nvSpPr>
        <p:spPr bwMode="auto">
          <a:xfrm flipV="1">
            <a:off x="381000" y="4724400"/>
            <a:ext cx="3810000" cy="251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a:extLst>
              <a:ext uri="{FF2B5EF4-FFF2-40B4-BE49-F238E27FC236}">
                <a16:creationId xmlns:a16="http://schemas.microsoft.com/office/drawing/2014/main" id="{C4793F39-C58C-4650-BCDA-0558C7BA8E5C}"/>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55B0803-B7EB-4568-B010-31A4EC382B03}" type="slidenum">
              <a:rPr lang="en-GB" altLang="en-US" sz="1400"/>
              <a:pPr>
                <a:spcBef>
                  <a:spcPct val="0"/>
                </a:spcBef>
                <a:buFontTx/>
                <a:buNone/>
              </a:pPr>
              <a:t>23</a:t>
            </a:fld>
            <a:endParaRPr lang="en-GB" altLang="en-US" sz="1400"/>
          </a:p>
        </p:txBody>
      </p:sp>
      <p:sp>
        <p:nvSpPr>
          <p:cNvPr id="25603" name="Rectangle 2">
            <a:extLst>
              <a:ext uri="{FF2B5EF4-FFF2-40B4-BE49-F238E27FC236}">
                <a16:creationId xmlns:a16="http://schemas.microsoft.com/office/drawing/2014/main" id="{833ACFC7-E134-4055-B960-363731E0EAAC}"/>
              </a:ext>
            </a:extLst>
          </p:cNvPr>
          <p:cNvSpPr>
            <a:spLocks noGrp="1" noChangeArrowheads="1"/>
          </p:cNvSpPr>
          <p:nvPr>
            <p:ph type="title"/>
          </p:nvPr>
        </p:nvSpPr>
        <p:spPr>
          <a:xfrm>
            <a:off x="342900" y="366713"/>
            <a:ext cx="3314700" cy="623887"/>
          </a:xfrm>
        </p:spPr>
        <p:txBody>
          <a:bodyPr/>
          <a:lstStyle/>
          <a:p>
            <a:pPr eaLnBrk="1" hangingPunct="1"/>
            <a:r>
              <a:rPr lang="en-GB" altLang="en-US" sz="1400"/>
              <a:t>Where in the novella? What’s important? What happens before/after this? </a:t>
            </a:r>
          </a:p>
        </p:txBody>
      </p:sp>
      <p:sp>
        <p:nvSpPr>
          <p:cNvPr id="25604" name="Rectangle 3">
            <a:extLst>
              <a:ext uri="{FF2B5EF4-FFF2-40B4-BE49-F238E27FC236}">
                <a16:creationId xmlns:a16="http://schemas.microsoft.com/office/drawing/2014/main" id="{2A9D5404-529F-47DB-A54A-084559DEA8EA}"/>
              </a:ext>
            </a:extLst>
          </p:cNvPr>
          <p:cNvSpPr>
            <a:spLocks noGrp="1" noChangeArrowheads="1"/>
          </p:cNvSpPr>
          <p:nvPr>
            <p:ph type="body" idx="1"/>
          </p:nvPr>
        </p:nvSpPr>
        <p:spPr>
          <a:xfrm>
            <a:off x="228600" y="1981200"/>
            <a:ext cx="4191000" cy="6186488"/>
          </a:xfrm>
        </p:spPr>
        <p:txBody>
          <a:bodyPr/>
          <a:lstStyle/>
          <a:p>
            <a:r>
              <a:rPr lang="en-GB" altLang="en-US" sz="1200"/>
              <a:t>Time ran on; thousands of pounds were offered in reward, for the death of Sir Danvers was resented as a public injury; but Mr. Hyde had disappeared out of the ken of the police as though he had never existed. Much of his past was unearthed, indeed, and all disreputable: tales came out of the man’s cruelty, at once so callous and violent; of his vile life, of his strange associates, of the hatred that seemed to have surrounded his career; but of his present whereabouts, not a whisper. From the time he had left the house in Soho on the morning of the murder, he was simply blotted out; and gradually, as time drew on, Mr. Utterson began to recover from the hotness of his alarm, and to grow more at quiet with himself. The death of Sir Danvers was, to his way of thinking, more than paid for by the disappearance of Mr. Hyde. Now that that evil influence had been withdrawn, a new life began for Dr. Jekyll. He came out of his seclusion, renewed relations with his friends, became once more their familiar guest and entertainer; and whilst he had always been known for charities, he was now no less distinguished for religion. He was busy, he was much in the open air, he did good; his face seemed to open and brighten, as if with an inward consciousness of service; and for more than two months, the doctor was at peace.</a:t>
            </a:r>
          </a:p>
        </p:txBody>
      </p:sp>
      <p:sp>
        <p:nvSpPr>
          <p:cNvPr id="25605" name="Text Box 4">
            <a:extLst>
              <a:ext uri="{FF2B5EF4-FFF2-40B4-BE49-F238E27FC236}">
                <a16:creationId xmlns:a16="http://schemas.microsoft.com/office/drawing/2014/main" id="{E231B7B0-8098-4DAD-81E5-E4408304082A}"/>
              </a:ext>
            </a:extLst>
          </p:cNvPr>
          <p:cNvSpPr txBox="1">
            <a:spLocks noChangeArrowheads="1"/>
          </p:cNvSpPr>
          <p:nvPr/>
        </p:nvSpPr>
        <p:spPr bwMode="auto">
          <a:xfrm>
            <a:off x="4495800" y="533400"/>
            <a:ext cx="2057400" cy="1592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400"/>
              <a:t>Key Ideas:</a:t>
            </a:r>
          </a:p>
          <a:p>
            <a:pPr eaLnBrk="1" hangingPunct="1">
              <a:spcBef>
                <a:spcPct val="50000"/>
              </a:spcBef>
              <a:buFontTx/>
              <a:buNone/>
            </a:pPr>
            <a:endParaRPr lang="en-GB" altLang="en-US" sz="1400"/>
          </a:p>
          <a:p>
            <a:pPr eaLnBrk="1" hangingPunct="1">
              <a:spcBef>
                <a:spcPct val="50000"/>
              </a:spcBef>
              <a:buFontTx/>
              <a:buNone/>
            </a:pPr>
            <a:endParaRPr lang="en-GB" altLang="en-US" sz="1400"/>
          </a:p>
          <a:p>
            <a:pPr eaLnBrk="1" hangingPunct="1">
              <a:spcBef>
                <a:spcPct val="50000"/>
              </a:spcBef>
              <a:buFontTx/>
              <a:buNone/>
            </a:pPr>
            <a:endParaRPr lang="en-GB" altLang="en-US" sz="1400"/>
          </a:p>
          <a:p>
            <a:pPr eaLnBrk="1" hangingPunct="1">
              <a:spcBef>
                <a:spcPct val="50000"/>
              </a:spcBef>
              <a:buFontTx/>
              <a:buNone/>
            </a:pPr>
            <a:endParaRPr lang="en-GB" altLang="en-US" sz="1400"/>
          </a:p>
        </p:txBody>
      </p:sp>
      <p:sp>
        <p:nvSpPr>
          <p:cNvPr id="25606" name="Text Box 6">
            <a:extLst>
              <a:ext uri="{FF2B5EF4-FFF2-40B4-BE49-F238E27FC236}">
                <a16:creationId xmlns:a16="http://schemas.microsoft.com/office/drawing/2014/main" id="{1BD2E53B-FEBA-4386-BE7D-2491DAE6973E}"/>
              </a:ext>
            </a:extLst>
          </p:cNvPr>
          <p:cNvSpPr txBox="1">
            <a:spLocks noChangeArrowheads="1"/>
          </p:cNvSpPr>
          <p:nvPr/>
        </p:nvSpPr>
        <p:spPr bwMode="auto">
          <a:xfrm>
            <a:off x="4327525" y="3770313"/>
            <a:ext cx="23018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5607" name="Text Box 8">
            <a:extLst>
              <a:ext uri="{FF2B5EF4-FFF2-40B4-BE49-F238E27FC236}">
                <a16:creationId xmlns:a16="http://schemas.microsoft.com/office/drawing/2014/main" id="{6E5FF3BA-DEBB-4519-8284-CC990AD6B021}"/>
              </a:ext>
            </a:extLst>
          </p:cNvPr>
          <p:cNvSpPr txBox="1">
            <a:spLocks noChangeArrowheads="1"/>
          </p:cNvSpPr>
          <p:nvPr/>
        </p:nvSpPr>
        <p:spPr bwMode="auto">
          <a:xfrm>
            <a:off x="4495800" y="2286000"/>
            <a:ext cx="2057400" cy="57419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400"/>
              <a:t>A02/3 Annotation</a:t>
            </a:r>
            <a:r>
              <a:rPr lang="en-GB" altLang="en-US" sz="1800"/>
              <a:t> </a:t>
            </a:r>
          </a:p>
          <a:p>
            <a:pPr eaLnBrk="1" hangingPunct="1">
              <a:spcBef>
                <a:spcPct val="50000"/>
              </a:spcBef>
              <a:buFontTx/>
              <a:buNone/>
            </a:pPr>
            <a:endParaRPr lang="en-GB" altLang="en-US" sz="1800"/>
          </a:p>
          <a:p>
            <a:pPr eaLnBrk="1" hangingPunct="1">
              <a:spcBef>
                <a:spcPct val="50000"/>
              </a:spcBef>
              <a:buFontTx/>
              <a:buNone/>
            </a:pPr>
            <a:endParaRPr lang="en-GB" altLang="en-US" sz="1800"/>
          </a:p>
          <a:p>
            <a:pPr eaLnBrk="1" hangingPunct="1">
              <a:spcBef>
                <a:spcPct val="50000"/>
              </a:spcBef>
              <a:buFontTx/>
              <a:buNone/>
            </a:pPr>
            <a:endParaRPr lang="en-GB" altLang="en-US" sz="1800"/>
          </a:p>
          <a:p>
            <a:pPr eaLnBrk="1" hangingPunct="1">
              <a:spcBef>
                <a:spcPct val="50000"/>
              </a:spcBef>
              <a:buFontTx/>
              <a:buNone/>
            </a:pPr>
            <a:endParaRPr lang="en-GB" altLang="en-US" sz="1800"/>
          </a:p>
          <a:p>
            <a:pPr eaLnBrk="1" hangingPunct="1">
              <a:spcBef>
                <a:spcPct val="50000"/>
              </a:spcBef>
              <a:buFontTx/>
              <a:buNone/>
            </a:pPr>
            <a:endParaRPr lang="en-GB" altLang="en-US" sz="1800"/>
          </a:p>
          <a:p>
            <a:pPr eaLnBrk="1" hangingPunct="1">
              <a:spcBef>
                <a:spcPct val="50000"/>
              </a:spcBef>
              <a:buFontTx/>
              <a:buNone/>
            </a:pPr>
            <a:endParaRPr lang="en-GB" altLang="en-US" sz="1800"/>
          </a:p>
          <a:p>
            <a:pPr eaLnBrk="1" hangingPunct="1">
              <a:spcBef>
                <a:spcPct val="50000"/>
              </a:spcBef>
              <a:buFontTx/>
              <a:buNone/>
            </a:pPr>
            <a:endParaRPr lang="en-GB" altLang="en-US" sz="1800"/>
          </a:p>
          <a:p>
            <a:pPr eaLnBrk="1" hangingPunct="1">
              <a:spcBef>
                <a:spcPct val="50000"/>
              </a:spcBef>
              <a:buFontTx/>
              <a:buNone/>
            </a:pPr>
            <a:endParaRPr lang="en-GB" altLang="en-US" sz="1800"/>
          </a:p>
          <a:p>
            <a:pPr eaLnBrk="1" hangingPunct="1">
              <a:spcBef>
                <a:spcPct val="50000"/>
              </a:spcBef>
              <a:buFontTx/>
              <a:buNone/>
            </a:pPr>
            <a:endParaRPr lang="en-GB" altLang="en-US" sz="1800"/>
          </a:p>
          <a:p>
            <a:pPr eaLnBrk="1" hangingPunct="1">
              <a:spcBef>
                <a:spcPct val="50000"/>
              </a:spcBef>
              <a:buFontTx/>
              <a:buNone/>
            </a:pPr>
            <a:endParaRPr lang="en-GB" altLang="en-US" sz="1800"/>
          </a:p>
          <a:p>
            <a:pPr eaLnBrk="1" hangingPunct="1">
              <a:spcBef>
                <a:spcPct val="50000"/>
              </a:spcBef>
              <a:buFontTx/>
              <a:buNone/>
            </a:pPr>
            <a:endParaRPr lang="en-GB" altLang="en-US" sz="1800"/>
          </a:p>
          <a:p>
            <a:pPr eaLnBrk="1" hangingPunct="1">
              <a:spcBef>
                <a:spcPct val="50000"/>
              </a:spcBef>
              <a:buFontTx/>
              <a:buNone/>
            </a:pPr>
            <a:endParaRPr lang="en-GB" altLang="en-US" sz="1800"/>
          </a:p>
          <a:p>
            <a:pPr eaLnBrk="1" hangingPunct="1">
              <a:spcBef>
                <a:spcPct val="50000"/>
              </a:spcBef>
              <a:buFontTx/>
              <a:buNone/>
            </a:pPr>
            <a:endParaRPr lang="en-GB" altLang="en-US"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a:extLst>
              <a:ext uri="{FF2B5EF4-FFF2-40B4-BE49-F238E27FC236}">
                <a16:creationId xmlns:a16="http://schemas.microsoft.com/office/drawing/2014/main" id="{75DDC68A-DA60-4E25-AED3-F11498CF104B}"/>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08F5061-1CE3-496A-A0C5-002E6D2B533D}" type="slidenum">
              <a:rPr lang="en-GB" altLang="en-US" sz="1400"/>
              <a:pPr>
                <a:spcBef>
                  <a:spcPct val="0"/>
                </a:spcBef>
                <a:buFontTx/>
                <a:buNone/>
              </a:pPr>
              <a:t>24</a:t>
            </a:fld>
            <a:endParaRPr lang="en-GB" altLang="en-US" sz="1400"/>
          </a:p>
        </p:txBody>
      </p:sp>
      <p:sp>
        <p:nvSpPr>
          <p:cNvPr id="26627" name="Rectangle 2">
            <a:extLst>
              <a:ext uri="{FF2B5EF4-FFF2-40B4-BE49-F238E27FC236}">
                <a16:creationId xmlns:a16="http://schemas.microsoft.com/office/drawing/2014/main" id="{F7DD72AE-2A45-434A-B88E-5A5266DFDDA2}"/>
              </a:ext>
            </a:extLst>
          </p:cNvPr>
          <p:cNvSpPr>
            <a:spLocks noGrp="1" noChangeArrowheads="1"/>
          </p:cNvSpPr>
          <p:nvPr>
            <p:ph type="title"/>
          </p:nvPr>
        </p:nvSpPr>
        <p:spPr>
          <a:xfrm>
            <a:off x="381000" y="381000"/>
            <a:ext cx="3695700" cy="609600"/>
          </a:xfrm>
        </p:spPr>
        <p:txBody>
          <a:bodyPr/>
          <a:lstStyle/>
          <a:p>
            <a:pPr eaLnBrk="1" hangingPunct="1"/>
            <a:r>
              <a:rPr lang="en-GB" altLang="en-US" sz="1400"/>
              <a:t>Where in the novella? Whose narrative perspective?</a:t>
            </a:r>
          </a:p>
        </p:txBody>
      </p:sp>
      <p:sp>
        <p:nvSpPr>
          <p:cNvPr id="26628" name="Rectangle 3">
            <a:extLst>
              <a:ext uri="{FF2B5EF4-FFF2-40B4-BE49-F238E27FC236}">
                <a16:creationId xmlns:a16="http://schemas.microsoft.com/office/drawing/2014/main" id="{67DFE7ED-2F15-4924-B670-42488A511674}"/>
              </a:ext>
            </a:extLst>
          </p:cNvPr>
          <p:cNvSpPr>
            <a:spLocks noGrp="1" noChangeArrowheads="1"/>
          </p:cNvSpPr>
          <p:nvPr>
            <p:ph type="body" idx="1"/>
          </p:nvPr>
        </p:nvSpPr>
        <p:spPr>
          <a:xfrm>
            <a:off x="342900" y="2133600"/>
            <a:ext cx="4229100" cy="6034088"/>
          </a:xfrm>
        </p:spPr>
        <p:txBody>
          <a:bodyPr/>
          <a:lstStyle/>
          <a:p>
            <a:pPr eaLnBrk="1" hangingPunct="1">
              <a:lnSpc>
                <a:spcPct val="80000"/>
              </a:lnSpc>
            </a:pPr>
            <a:r>
              <a:rPr lang="en-GB" altLang="en-US" sz="1200"/>
              <a:t>He was small, as I have said; I was struck besides with the shocking expression of his face, with his remarkable combination of great muscular activity and great apparent debility of constitution, and last but not least with the odd, subjective disturbance caused by his neighbourhood. This bore some resemblance to incipient rigour, and was accompanied by a marked sinking of the pulse. At the time, I set it down to some idiosyncratic, personal distaste, and merely wondered at the acuteness of the symptoms; but I have since had reason to believe the cause to lie much deeper in the nature of man, and to turn on some nobler hinge than the principle of hatred. This person (who had thus, from the first moment of his entrance, struck in me what I can only, describe as a disgustful curiosity) was dressed in a fashion that would have made an ordinary person laughable; his clothes, that is to say, although they were of rich and sober fabric, were enormously too large for him in every measurement the trousers hanging on his legs and rolled up to keep them from the ground, the waist of the coat below his haunches, and the collar sprawling wide upon his shoulders. Strange to relate, this ludicrous accoutrement was far from moving me to laughter. Rather, as there was something abnormal and misbegotten in the very essence of the creature that now faced me something seizing, surprising and revolting this fresh disparity seemed but to fit in with and to reinforce it; so that to my interest in the man’s nature and character, there was added a curiosity as to his origin, his life, his fortune and status in the world. These observations, though they have taken so great a space to be set down in, were yet the work of a few seconds. My visitor was, indeed, on fire with sombre excitement. Have you got it? he cried. Have you got it? And so lively was his impatience that he even laid his hand upon my arm and sought to shake me. I put him back, conscious at his touch of a certain icy pang along my blood. </a:t>
            </a:r>
          </a:p>
        </p:txBody>
      </p:sp>
      <p:sp>
        <p:nvSpPr>
          <p:cNvPr id="26629" name="Text Box 4">
            <a:extLst>
              <a:ext uri="{FF2B5EF4-FFF2-40B4-BE49-F238E27FC236}">
                <a16:creationId xmlns:a16="http://schemas.microsoft.com/office/drawing/2014/main" id="{4E5AE5CB-DB5C-40D3-938A-42E3D3606448}"/>
              </a:ext>
            </a:extLst>
          </p:cNvPr>
          <p:cNvSpPr txBox="1">
            <a:spLocks noChangeArrowheads="1"/>
          </p:cNvSpPr>
          <p:nvPr/>
        </p:nvSpPr>
        <p:spPr bwMode="auto">
          <a:xfrm>
            <a:off x="4648200" y="457200"/>
            <a:ext cx="2057400" cy="1592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400"/>
              <a:t>Key Ideas:</a:t>
            </a:r>
          </a:p>
          <a:p>
            <a:pPr eaLnBrk="1" hangingPunct="1">
              <a:spcBef>
                <a:spcPct val="50000"/>
              </a:spcBef>
              <a:buFontTx/>
              <a:buNone/>
            </a:pPr>
            <a:endParaRPr lang="en-GB" altLang="en-US" sz="1400"/>
          </a:p>
          <a:p>
            <a:pPr eaLnBrk="1" hangingPunct="1">
              <a:spcBef>
                <a:spcPct val="50000"/>
              </a:spcBef>
              <a:buFontTx/>
              <a:buNone/>
            </a:pPr>
            <a:endParaRPr lang="en-GB" altLang="en-US" sz="1400"/>
          </a:p>
          <a:p>
            <a:pPr eaLnBrk="1" hangingPunct="1">
              <a:spcBef>
                <a:spcPct val="50000"/>
              </a:spcBef>
              <a:buFontTx/>
              <a:buNone/>
            </a:pPr>
            <a:endParaRPr lang="en-GB" altLang="en-US" sz="1400"/>
          </a:p>
          <a:p>
            <a:pPr eaLnBrk="1" hangingPunct="1">
              <a:spcBef>
                <a:spcPct val="50000"/>
              </a:spcBef>
              <a:buFontTx/>
              <a:buNone/>
            </a:pPr>
            <a:endParaRPr lang="en-GB" altLang="en-US" sz="1400"/>
          </a:p>
        </p:txBody>
      </p:sp>
      <p:sp>
        <p:nvSpPr>
          <p:cNvPr id="26630" name="Text Box 5">
            <a:extLst>
              <a:ext uri="{FF2B5EF4-FFF2-40B4-BE49-F238E27FC236}">
                <a16:creationId xmlns:a16="http://schemas.microsoft.com/office/drawing/2014/main" id="{047BC0EA-4BDF-4AE5-A08B-E443F573A1BC}"/>
              </a:ext>
            </a:extLst>
          </p:cNvPr>
          <p:cNvSpPr txBox="1">
            <a:spLocks noChangeArrowheads="1"/>
          </p:cNvSpPr>
          <p:nvPr/>
        </p:nvSpPr>
        <p:spPr bwMode="auto">
          <a:xfrm>
            <a:off x="4572000" y="2438400"/>
            <a:ext cx="2133600" cy="60944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400"/>
              <a:t>A02/3 Annotation:</a:t>
            </a:r>
          </a:p>
          <a:p>
            <a:pPr eaLnBrk="1" hangingPunct="1">
              <a:spcBef>
                <a:spcPct val="50000"/>
              </a:spcBef>
              <a:buFontTx/>
              <a:buNone/>
            </a:pPr>
            <a:endParaRPr lang="en-GB" altLang="en-US" sz="1800"/>
          </a:p>
          <a:p>
            <a:pPr eaLnBrk="1" hangingPunct="1">
              <a:spcBef>
                <a:spcPct val="50000"/>
              </a:spcBef>
              <a:buFontTx/>
              <a:buNone/>
            </a:pPr>
            <a:endParaRPr lang="en-GB" altLang="en-US" sz="1800"/>
          </a:p>
          <a:p>
            <a:pPr eaLnBrk="1" hangingPunct="1">
              <a:spcBef>
                <a:spcPct val="50000"/>
              </a:spcBef>
              <a:buFontTx/>
              <a:buNone/>
            </a:pPr>
            <a:endParaRPr lang="en-GB" altLang="en-US" sz="1800"/>
          </a:p>
          <a:p>
            <a:pPr eaLnBrk="1" hangingPunct="1">
              <a:spcBef>
                <a:spcPct val="50000"/>
              </a:spcBef>
              <a:buFontTx/>
              <a:buNone/>
            </a:pPr>
            <a:endParaRPr lang="en-GB" altLang="en-US" sz="1800"/>
          </a:p>
          <a:p>
            <a:pPr eaLnBrk="1" hangingPunct="1">
              <a:spcBef>
                <a:spcPct val="50000"/>
              </a:spcBef>
              <a:buFontTx/>
              <a:buNone/>
            </a:pPr>
            <a:endParaRPr lang="en-GB" altLang="en-US" sz="1800"/>
          </a:p>
          <a:p>
            <a:pPr eaLnBrk="1" hangingPunct="1">
              <a:spcBef>
                <a:spcPct val="50000"/>
              </a:spcBef>
              <a:buFontTx/>
              <a:buNone/>
            </a:pPr>
            <a:endParaRPr lang="en-GB" altLang="en-US" sz="1800"/>
          </a:p>
          <a:p>
            <a:pPr eaLnBrk="1" hangingPunct="1">
              <a:spcBef>
                <a:spcPct val="50000"/>
              </a:spcBef>
              <a:buFontTx/>
              <a:buNone/>
            </a:pPr>
            <a:endParaRPr lang="en-GB" altLang="en-US" sz="1800"/>
          </a:p>
          <a:p>
            <a:pPr eaLnBrk="1" hangingPunct="1">
              <a:spcBef>
                <a:spcPct val="50000"/>
              </a:spcBef>
              <a:buFontTx/>
              <a:buNone/>
            </a:pPr>
            <a:endParaRPr lang="en-GB" altLang="en-US" sz="1800"/>
          </a:p>
          <a:p>
            <a:pPr eaLnBrk="1" hangingPunct="1">
              <a:spcBef>
                <a:spcPct val="50000"/>
              </a:spcBef>
              <a:buFontTx/>
              <a:buNone/>
            </a:pPr>
            <a:endParaRPr lang="en-GB" altLang="en-US" sz="1800"/>
          </a:p>
          <a:p>
            <a:pPr eaLnBrk="1" hangingPunct="1">
              <a:spcBef>
                <a:spcPct val="50000"/>
              </a:spcBef>
              <a:buFontTx/>
              <a:buNone/>
            </a:pPr>
            <a:endParaRPr lang="en-GB" altLang="en-US" sz="1800"/>
          </a:p>
          <a:p>
            <a:pPr eaLnBrk="1" hangingPunct="1">
              <a:spcBef>
                <a:spcPct val="50000"/>
              </a:spcBef>
              <a:buFontTx/>
              <a:buNone/>
            </a:pPr>
            <a:endParaRPr lang="en-GB" altLang="en-US" sz="1800"/>
          </a:p>
          <a:p>
            <a:pPr eaLnBrk="1" hangingPunct="1">
              <a:spcBef>
                <a:spcPct val="50000"/>
              </a:spcBef>
              <a:buFontTx/>
              <a:buNone/>
            </a:pPr>
            <a:endParaRPr lang="en-GB" altLang="en-US" sz="1800"/>
          </a:p>
          <a:p>
            <a:pPr eaLnBrk="1" hangingPunct="1">
              <a:spcBef>
                <a:spcPct val="50000"/>
              </a:spcBef>
              <a:buFontTx/>
              <a:buNone/>
            </a:pPr>
            <a:endParaRPr lang="en-GB" altLang="en-US" sz="1800"/>
          </a:p>
          <a:p>
            <a:pPr eaLnBrk="1" hangingPunct="1">
              <a:spcBef>
                <a:spcPct val="50000"/>
              </a:spcBef>
              <a:buFontTx/>
              <a:buNone/>
            </a:pPr>
            <a:endParaRPr lang="en-GB" altLang="en-US" sz="1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a:extLst>
              <a:ext uri="{FF2B5EF4-FFF2-40B4-BE49-F238E27FC236}">
                <a16:creationId xmlns:a16="http://schemas.microsoft.com/office/drawing/2014/main" id="{974737AF-E46D-495F-AB83-4991582F366A}"/>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F2176EF-2D83-433E-9084-20E95C12B8E6}" type="slidenum">
              <a:rPr lang="en-GB" altLang="en-US" sz="1400"/>
              <a:pPr>
                <a:spcBef>
                  <a:spcPct val="0"/>
                </a:spcBef>
                <a:buFontTx/>
                <a:buNone/>
              </a:pPr>
              <a:t>25</a:t>
            </a:fld>
            <a:endParaRPr lang="en-GB" altLang="en-US" sz="1400"/>
          </a:p>
        </p:txBody>
      </p:sp>
      <p:sp>
        <p:nvSpPr>
          <p:cNvPr id="27651" name="Rectangle 2">
            <a:extLst>
              <a:ext uri="{FF2B5EF4-FFF2-40B4-BE49-F238E27FC236}">
                <a16:creationId xmlns:a16="http://schemas.microsoft.com/office/drawing/2014/main" id="{E6AE049D-66DE-4762-AC07-F1BB5C92D086}"/>
              </a:ext>
            </a:extLst>
          </p:cNvPr>
          <p:cNvSpPr>
            <a:spLocks noGrp="1" noChangeArrowheads="1"/>
          </p:cNvSpPr>
          <p:nvPr>
            <p:ph type="title" idx="4294967295"/>
          </p:nvPr>
        </p:nvSpPr>
        <p:spPr>
          <a:xfrm>
            <a:off x="342900" y="366713"/>
            <a:ext cx="5448300" cy="700087"/>
          </a:xfrm>
        </p:spPr>
        <p:txBody>
          <a:bodyPr/>
          <a:lstStyle/>
          <a:p>
            <a:pPr eaLnBrk="1" hangingPunct="1"/>
            <a:r>
              <a:rPr lang="en-GB" altLang="en-US" sz="1800"/>
              <a:t>Planning</a:t>
            </a:r>
            <a:r>
              <a:rPr lang="en-US" altLang="en-US" sz="1800"/>
              <a:t> responses to possible questions</a:t>
            </a:r>
            <a:endParaRPr lang="en-GB" altLang="en-US" sz="1800"/>
          </a:p>
        </p:txBody>
      </p:sp>
      <p:sp>
        <p:nvSpPr>
          <p:cNvPr id="27652" name="Rectangle 3">
            <a:extLst>
              <a:ext uri="{FF2B5EF4-FFF2-40B4-BE49-F238E27FC236}">
                <a16:creationId xmlns:a16="http://schemas.microsoft.com/office/drawing/2014/main" id="{6FB08B0D-76A8-4909-B661-3C6BF5624687}"/>
              </a:ext>
            </a:extLst>
          </p:cNvPr>
          <p:cNvSpPr>
            <a:spLocks noGrp="1" noChangeArrowheads="1"/>
          </p:cNvSpPr>
          <p:nvPr>
            <p:ph type="body" idx="4294967295"/>
          </p:nvPr>
        </p:nvSpPr>
        <p:spPr>
          <a:xfrm>
            <a:off x="381000" y="1371600"/>
            <a:ext cx="5867400" cy="5181600"/>
          </a:xfrm>
        </p:spPr>
        <p:txBody>
          <a:bodyPr/>
          <a:lstStyle/>
          <a:p>
            <a:pPr marL="0" indent="0" eaLnBrk="1" hangingPunct="1">
              <a:lnSpc>
                <a:spcPct val="80000"/>
              </a:lnSpc>
              <a:buFontTx/>
              <a:buNone/>
            </a:pPr>
            <a:r>
              <a:rPr lang="en-GB" altLang="en-US" sz="1400" b="1"/>
              <a:t> FOLLOW THIS APPROACH</a:t>
            </a:r>
          </a:p>
          <a:p>
            <a:pPr marL="0" indent="0" eaLnBrk="1" hangingPunct="1">
              <a:lnSpc>
                <a:spcPct val="80000"/>
              </a:lnSpc>
              <a:buFontTx/>
              <a:buNone/>
            </a:pPr>
            <a:r>
              <a:rPr lang="en-GB" altLang="en-US" sz="1400"/>
              <a:t>1. Consider the question</a:t>
            </a:r>
            <a:r>
              <a:rPr lang="en-US" altLang="en-US" sz="1400"/>
              <a:t> and highlight key words</a:t>
            </a:r>
            <a:r>
              <a:rPr lang="en-US" altLang="en-US" sz="1400" b="1"/>
              <a:t>.</a:t>
            </a:r>
            <a:endParaRPr lang="en-GB" altLang="en-US" sz="1400" b="1"/>
          </a:p>
          <a:p>
            <a:pPr marL="0" indent="0" eaLnBrk="1" hangingPunct="1">
              <a:lnSpc>
                <a:spcPct val="80000"/>
              </a:lnSpc>
              <a:buFontTx/>
              <a:buNone/>
            </a:pPr>
            <a:r>
              <a:rPr lang="en-GB" altLang="en-US" sz="1400"/>
              <a:t>2. Annotate th</a:t>
            </a:r>
            <a:r>
              <a:rPr lang="en-US" altLang="en-US" sz="1400"/>
              <a:t>e passage</a:t>
            </a:r>
            <a:r>
              <a:rPr lang="en-GB" altLang="en-US" sz="1400"/>
              <a:t> for methods and thematic links as in the exemplars. Aim to </a:t>
            </a:r>
            <a:r>
              <a:rPr lang="en-US" altLang="en-US" sz="1400"/>
              <a:t>identify 3 key quotations/ ideas to focus on in the extract and 3 from elsewhere in the text..</a:t>
            </a:r>
            <a:endParaRPr lang="en-GB" altLang="en-US" sz="1400"/>
          </a:p>
          <a:p>
            <a:pPr marL="0" indent="0" eaLnBrk="1" hangingPunct="1">
              <a:lnSpc>
                <a:spcPct val="80000"/>
              </a:lnSpc>
              <a:buFontTx/>
              <a:buNone/>
            </a:pPr>
            <a:r>
              <a:rPr lang="en-GB" altLang="en-US" sz="1400" b="1"/>
              <a:t>Annotate for</a:t>
            </a:r>
            <a:r>
              <a:rPr lang="en-US" altLang="en-US" sz="1400" b="1"/>
              <a:t>:</a:t>
            </a:r>
            <a:endParaRPr lang="en-GB" altLang="en-US" sz="1400" b="1"/>
          </a:p>
          <a:p>
            <a:pPr marL="0" indent="0" eaLnBrk="1" hangingPunct="1">
              <a:lnSpc>
                <a:spcPct val="80000"/>
              </a:lnSpc>
              <a:buFontTx/>
              <a:buNone/>
            </a:pPr>
            <a:r>
              <a:rPr lang="en-GB" altLang="en-US" sz="1400" b="1"/>
              <a:t>AO1: </a:t>
            </a:r>
            <a:r>
              <a:rPr lang="en-GB" altLang="en-US" sz="1400"/>
              <a:t>response to extract/ whole text links</a:t>
            </a:r>
          </a:p>
          <a:p>
            <a:pPr marL="0" indent="0" eaLnBrk="1" hangingPunct="1">
              <a:lnSpc>
                <a:spcPct val="80000"/>
              </a:lnSpc>
              <a:buFontTx/>
              <a:buNone/>
            </a:pPr>
            <a:r>
              <a:rPr lang="en-GB" altLang="en-US" sz="1400"/>
              <a:t>         use of references and quotations</a:t>
            </a:r>
          </a:p>
          <a:p>
            <a:pPr marL="0" indent="0" eaLnBrk="1" hangingPunct="1">
              <a:lnSpc>
                <a:spcPct val="80000"/>
              </a:lnSpc>
              <a:buFontTx/>
              <a:buNone/>
            </a:pPr>
            <a:r>
              <a:rPr lang="en-GB" altLang="en-US" sz="1400" b="1"/>
              <a:t>AO2</a:t>
            </a:r>
            <a:r>
              <a:rPr lang="en-GB" altLang="en-US" sz="1400"/>
              <a:t>: exploring writer’s methods  </a:t>
            </a:r>
          </a:p>
          <a:p>
            <a:pPr marL="0" indent="0" eaLnBrk="1" hangingPunct="1">
              <a:lnSpc>
                <a:spcPct val="80000"/>
              </a:lnSpc>
              <a:buFontTx/>
              <a:buNone/>
            </a:pPr>
            <a:r>
              <a:rPr lang="en-GB" altLang="en-US" sz="1400"/>
              <a:t>         using subject terminology</a:t>
            </a:r>
          </a:p>
          <a:p>
            <a:pPr marL="0" indent="0" eaLnBrk="1" hangingPunct="1">
              <a:lnSpc>
                <a:spcPct val="80000"/>
              </a:lnSpc>
              <a:buFontTx/>
              <a:buNone/>
            </a:pPr>
            <a:r>
              <a:rPr lang="en-GB" altLang="en-US" sz="1400"/>
              <a:t>         focus down to what you could say </a:t>
            </a:r>
          </a:p>
          <a:p>
            <a:pPr marL="0" indent="0" eaLnBrk="1" hangingPunct="1">
              <a:lnSpc>
                <a:spcPct val="80000"/>
              </a:lnSpc>
              <a:buFontTx/>
              <a:buNone/>
            </a:pPr>
            <a:r>
              <a:rPr lang="en-US" altLang="en-US" sz="1400"/>
              <a:t>         </a:t>
            </a:r>
            <a:r>
              <a:rPr lang="en-GB" altLang="en-US" sz="1400"/>
              <a:t>at word level</a:t>
            </a:r>
            <a:r>
              <a:rPr lang="en-US" altLang="en-US" sz="1400"/>
              <a:t>, </a:t>
            </a:r>
            <a:r>
              <a:rPr lang="en-GB" altLang="en-US" sz="1400"/>
              <a:t>explore effects on the </a:t>
            </a:r>
          </a:p>
          <a:p>
            <a:pPr marL="0" indent="0" eaLnBrk="1" hangingPunct="1">
              <a:lnSpc>
                <a:spcPct val="80000"/>
              </a:lnSpc>
              <a:buFontTx/>
              <a:buNone/>
            </a:pPr>
            <a:r>
              <a:rPr lang="en-US" altLang="en-US" sz="1400"/>
              <a:t>          </a:t>
            </a:r>
            <a:r>
              <a:rPr lang="en-GB" altLang="en-US" sz="1400"/>
              <a:t>reader</a:t>
            </a:r>
          </a:p>
          <a:p>
            <a:pPr marL="0" indent="0" eaLnBrk="1" hangingPunct="1">
              <a:lnSpc>
                <a:spcPct val="80000"/>
              </a:lnSpc>
              <a:buFontTx/>
              <a:buNone/>
            </a:pPr>
            <a:r>
              <a:rPr lang="en-GB" altLang="en-US" sz="1400" b="1"/>
              <a:t>AO3</a:t>
            </a:r>
            <a:r>
              <a:rPr lang="en-GB" altLang="en-US" sz="1400"/>
              <a:t>: consider any links you could make to</a:t>
            </a:r>
          </a:p>
          <a:p>
            <a:pPr marL="0" indent="0" eaLnBrk="1" hangingPunct="1">
              <a:lnSpc>
                <a:spcPct val="80000"/>
              </a:lnSpc>
              <a:buFontTx/>
              <a:buNone/>
            </a:pPr>
            <a:r>
              <a:rPr lang="en-GB" altLang="en-US" sz="1400"/>
              <a:t> contextual ideas and perspectives from</a:t>
            </a:r>
          </a:p>
          <a:p>
            <a:pPr marL="0" indent="0" eaLnBrk="1" hangingPunct="1">
              <a:lnSpc>
                <a:spcPct val="80000"/>
              </a:lnSpc>
              <a:buFontTx/>
              <a:buNone/>
            </a:pPr>
            <a:r>
              <a:rPr lang="en-GB" altLang="en-US" sz="1400"/>
              <a:t> Victorian times.</a:t>
            </a:r>
          </a:p>
          <a:p>
            <a:pPr marL="0" indent="0" eaLnBrk="1" hangingPunct="1">
              <a:lnSpc>
                <a:spcPct val="80000"/>
              </a:lnSpc>
              <a:buFontTx/>
              <a:buNone/>
            </a:pPr>
            <a:r>
              <a:rPr lang="en-GB" altLang="en-US" sz="1400"/>
              <a:t>3. Plan the order for the 4-6 main paragraph ideas you will cover.</a:t>
            </a:r>
          </a:p>
          <a:p>
            <a:pPr marL="0" indent="0" eaLnBrk="1" hangingPunct="1">
              <a:lnSpc>
                <a:spcPct val="80000"/>
              </a:lnSpc>
              <a:buFontTx/>
              <a:buNone/>
            </a:pPr>
            <a:endParaRPr lang="en-GB" altLang="en-US" sz="1400"/>
          </a:p>
          <a:p>
            <a:pPr marL="0" indent="0" eaLnBrk="1" hangingPunct="1">
              <a:lnSpc>
                <a:spcPct val="80000"/>
              </a:lnSpc>
              <a:buFontTx/>
              <a:buNone/>
            </a:pPr>
            <a:r>
              <a:rPr lang="en-US" altLang="en-US" sz="1400" b="1"/>
              <a:t>Writing your essay:</a:t>
            </a:r>
          </a:p>
          <a:p>
            <a:pPr marL="0" indent="0" eaLnBrk="1" hangingPunct="1">
              <a:lnSpc>
                <a:spcPct val="80000"/>
              </a:lnSpc>
              <a:buFontTx/>
              <a:buNone/>
            </a:pPr>
            <a:r>
              <a:rPr lang="en-US" altLang="en-US" sz="1400"/>
              <a:t>1. Address the question in your opening sentence with a strong statement stating the writer’s intentions linked to this character/ theme.</a:t>
            </a:r>
          </a:p>
          <a:p>
            <a:pPr marL="0" indent="0" eaLnBrk="1" hangingPunct="1">
              <a:lnSpc>
                <a:spcPct val="80000"/>
              </a:lnSpc>
              <a:buFontTx/>
              <a:buNone/>
            </a:pPr>
            <a:r>
              <a:rPr lang="en-US" altLang="en-US" sz="1400" i="1"/>
              <a:t>e.g. Stevenson presents Utterson as a strong narrative voice in the novella, it is predominantly through his eyes the mystery of Hyde is revealed to the reader</a:t>
            </a:r>
            <a:r>
              <a:rPr lang="en-US" altLang="en-US" sz="1400"/>
              <a:t>.</a:t>
            </a:r>
          </a:p>
          <a:p>
            <a:pPr marL="0" indent="0" eaLnBrk="1" hangingPunct="1">
              <a:lnSpc>
                <a:spcPct val="80000"/>
              </a:lnSpc>
              <a:buFontTx/>
              <a:buNone/>
            </a:pPr>
            <a:r>
              <a:rPr lang="en-US" altLang="en-US" sz="1400"/>
              <a:t>2. Focus down on analysing a key idea/ quotation/ method in the extract.</a:t>
            </a:r>
          </a:p>
          <a:p>
            <a:pPr marL="0" indent="0" eaLnBrk="1" hangingPunct="1">
              <a:lnSpc>
                <a:spcPct val="80000"/>
              </a:lnSpc>
              <a:buFontTx/>
              <a:buNone/>
            </a:pPr>
            <a:r>
              <a:rPr lang="en-US" altLang="en-US" sz="1400"/>
              <a:t>Follow the extract/ whole text link paragraph sequence x two or three times in the body of your essay. </a:t>
            </a:r>
          </a:p>
          <a:p>
            <a:pPr marL="0" indent="0" eaLnBrk="1" hangingPunct="1">
              <a:lnSpc>
                <a:spcPct val="80000"/>
              </a:lnSpc>
              <a:buFontTx/>
              <a:buNone/>
            </a:pPr>
            <a:r>
              <a:rPr lang="en-US" altLang="en-US" sz="1400"/>
              <a:t>3. Write a strong concluding sentence at the end.</a:t>
            </a:r>
            <a:endParaRPr lang="en-GB" altLang="en-US" sz="1400"/>
          </a:p>
          <a:p>
            <a:pPr marL="0" indent="0" eaLnBrk="1" hangingPunct="1">
              <a:lnSpc>
                <a:spcPct val="80000"/>
              </a:lnSpc>
            </a:pPr>
            <a:endParaRPr lang="en-GB" altLang="en-US" sz="1400"/>
          </a:p>
        </p:txBody>
      </p:sp>
      <p:sp>
        <p:nvSpPr>
          <p:cNvPr id="27653" name="Text Box 6">
            <a:extLst>
              <a:ext uri="{FF2B5EF4-FFF2-40B4-BE49-F238E27FC236}">
                <a16:creationId xmlns:a16="http://schemas.microsoft.com/office/drawing/2014/main" id="{CAE9112A-DF82-46F9-AB44-E40F8F8B80BD}"/>
              </a:ext>
            </a:extLst>
          </p:cNvPr>
          <p:cNvSpPr txBox="1">
            <a:spLocks noChangeArrowheads="1"/>
          </p:cNvSpPr>
          <p:nvPr/>
        </p:nvSpPr>
        <p:spPr bwMode="auto">
          <a:xfrm>
            <a:off x="342900" y="7162800"/>
            <a:ext cx="6286500" cy="1816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GB" altLang="en-US" sz="1400"/>
              <a:t>On the following pages there are some sample questions linked to extracts.</a:t>
            </a:r>
          </a:p>
          <a:p>
            <a:pPr>
              <a:spcBef>
                <a:spcPct val="50000"/>
              </a:spcBef>
              <a:buFontTx/>
              <a:buNone/>
            </a:pPr>
            <a:r>
              <a:rPr lang="en-GB" altLang="en-US" sz="1400" b="1"/>
              <a:t>Revision Activity</a:t>
            </a:r>
            <a:r>
              <a:rPr lang="en-GB" altLang="en-US" sz="1400"/>
              <a:t>: Do detailed plans and practise writing some paragraphs or whole essays as part of your revision. For the actual exam the extract is likely to be shorter. </a:t>
            </a:r>
          </a:p>
          <a:p>
            <a:pPr>
              <a:spcBef>
                <a:spcPct val="50000"/>
              </a:spcBef>
              <a:buFontTx/>
              <a:buNone/>
            </a:pPr>
            <a:r>
              <a:rPr lang="en-GB" altLang="en-US" sz="1400" i="1"/>
              <a:t>NB.It isn’t necessary to write equal amounts about the extract and rest of the text but you do need to cover both. For good planning habits aim to cover 2 or 3 paragraphs on each.</a:t>
            </a:r>
          </a:p>
        </p:txBody>
      </p:sp>
      <p:pic>
        <p:nvPicPr>
          <p:cNvPr id="27654" name="Picture 8" descr="Image result for jekyll;; and hyde cartoons">
            <a:extLst>
              <a:ext uri="{FF2B5EF4-FFF2-40B4-BE49-F238E27FC236}">
                <a16:creationId xmlns:a16="http://schemas.microsoft.com/office/drawing/2014/main" id="{F5A5BDD4-63B0-4E40-95E9-54C1F1984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2209800"/>
            <a:ext cx="26289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a:extLst>
              <a:ext uri="{FF2B5EF4-FFF2-40B4-BE49-F238E27FC236}">
                <a16:creationId xmlns:a16="http://schemas.microsoft.com/office/drawing/2014/main" id="{F17CFD48-06D0-4239-B56D-E5395605691C}"/>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73FC8AB-B597-4D3F-B056-6D57A094BB03}" type="slidenum">
              <a:rPr lang="en-GB" altLang="en-US" sz="1400"/>
              <a:pPr>
                <a:spcBef>
                  <a:spcPct val="0"/>
                </a:spcBef>
                <a:buFontTx/>
                <a:buNone/>
              </a:pPr>
              <a:t>26</a:t>
            </a:fld>
            <a:endParaRPr lang="en-GB" altLang="en-US" sz="1400"/>
          </a:p>
        </p:txBody>
      </p:sp>
      <p:sp>
        <p:nvSpPr>
          <p:cNvPr id="28675" name="Rectangle 2">
            <a:extLst>
              <a:ext uri="{FF2B5EF4-FFF2-40B4-BE49-F238E27FC236}">
                <a16:creationId xmlns:a16="http://schemas.microsoft.com/office/drawing/2014/main" id="{91D91944-E9A7-4868-8309-CAE8F0F9B3D4}"/>
              </a:ext>
            </a:extLst>
          </p:cNvPr>
          <p:cNvSpPr>
            <a:spLocks noGrp="1" noChangeArrowheads="1"/>
          </p:cNvSpPr>
          <p:nvPr>
            <p:ph type="title" idx="4294967295"/>
          </p:nvPr>
        </p:nvSpPr>
        <p:spPr>
          <a:xfrm>
            <a:off x="304800" y="366713"/>
            <a:ext cx="6210300" cy="547687"/>
          </a:xfrm>
        </p:spPr>
        <p:txBody>
          <a:bodyPr/>
          <a:lstStyle/>
          <a:p>
            <a:pPr eaLnBrk="1" hangingPunct="1"/>
            <a:r>
              <a:rPr lang="en-GB" altLang="en-US" sz="1600"/>
              <a:t>Q.1 Explore how contrast/ duality is presented in this passage and elsewhere in the novel (extract from Chapter 1 ‘Story of the Door’).</a:t>
            </a:r>
          </a:p>
        </p:txBody>
      </p:sp>
      <p:sp>
        <p:nvSpPr>
          <p:cNvPr id="28676" name="Rectangle 3">
            <a:extLst>
              <a:ext uri="{FF2B5EF4-FFF2-40B4-BE49-F238E27FC236}">
                <a16:creationId xmlns:a16="http://schemas.microsoft.com/office/drawing/2014/main" id="{ECA09656-874C-4419-9825-6EAC9799EE58}"/>
              </a:ext>
            </a:extLst>
          </p:cNvPr>
          <p:cNvSpPr>
            <a:spLocks noGrp="1" noChangeArrowheads="1"/>
          </p:cNvSpPr>
          <p:nvPr>
            <p:ph type="body" idx="4294967295"/>
          </p:nvPr>
        </p:nvSpPr>
        <p:spPr>
          <a:xfrm>
            <a:off x="228600" y="1219200"/>
            <a:ext cx="6286500" cy="4191000"/>
          </a:xfrm>
        </p:spPr>
        <p:txBody>
          <a:bodyPr/>
          <a:lstStyle/>
          <a:p>
            <a:pPr eaLnBrk="1" hangingPunct="1">
              <a:lnSpc>
                <a:spcPct val="80000"/>
              </a:lnSpc>
              <a:buFontTx/>
              <a:buNone/>
            </a:pPr>
            <a:r>
              <a:rPr lang="en-GB" altLang="en-US" sz="1400"/>
              <a:t>      It chanced on one of these rambles that their way led them down a by-street in a busy quarter of London. The street was small and what is called quiet, but it drove a thriving trade on the week-days. The inhabitants were all doing well, it seemed, and all emulously hoping to do better still, and laying out the surplus of their gains in coquetry; so that the shop fronts stood along that thoroughfare with an air of invitation, like rows of smiling saleswomen. Even on Sunday, when it veiled its more florid charms and lay comparatively empty of passage, the street shone out in contrast to its dingy neighbourhood, like a fire in a forest; and with its freshly painted shutters, well-polished brasses, and general cleanliness and gaiety of note, instantly caught and pleased the eye of the passenger.</a:t>
            </a:r>
          </a:p>
          <a:p>
            <a:pPr eaLnBrk="1" hangingPunct="1">
              <a:lnSpc>
                <a:spcPct val="80000"/>
              </a:lnSpc>
              <a:buFontTx/>
              <a:buNone/>
            </a:pPr>
            <a:r>
              <a:rPr lang="en-GB" altLang="en-US" sz="1400"/>
              <a:t>      Two doors from one corner, on the left hand going east, the line was broken by the entry of a court; and just at that point, a certain sinister block of building thrust forward its gable on the street. It was two stories high; showed no window, nothing but a door on the lower story and a blind forehead of discoloured wall on the upper; and bore in every feature, the marks of prolonged and sordid negligence. The door, which was equipped with neither bell nor knocker, was blistered and distained. Tramps slouched into the recess and struck matches on the panels; children kept shop upon the steps; the schoolboy had tried his knife on the mouldings; and for close on a generation, no one had appeared to drive away these random visitors or to repair their ravages.</a:t>
            </a:r>
          </a:p>
        </p:txBody>
      </p:sp>
      <p:sp>
        <p:nvSpPr>
          <p:cNvPr id="28677" name="Text Box 4">
            <a:extLst>
              <a:ext uri="{FF2B5EF4-FFF2-40B4-BE49-F238E27FC236}">
                <a16:creationId xmlns:a16="http://schemas.microsoft.com/office/drawing/2014/main" id="{41F95132-EBE8-4743-AD28-838DD69C980D}"/>
              </a:ext>
            </a:extLst>
          </p:cNvPr>
          <p:cNvSpPr txBox="1">
            <a:spLocks noChangeArrowheads="1"/>
          </p:cNvSpPr>
          <p:nvPr/>
        </p:nvSpPr>
        <p:spPr bwMode="auto">
          <a:xfrm>
            <a:off x="304800" y="5486400"/>
            <a:ext cx="6248400" cy="3524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GB" altLang="en-US" sz="1600"/>
              <a:t>Planning: Whole text links and quotations, AO3 context, paragraph sequence.</a:t>
            </a:r>
          </a:p>
          <a:p>
            <a:pPr>
              <a:spcBef>
                <a:spcPct val="50000"/>
              </a:spcBef>
              <a:buFont typeface="Wingdings" panose="05000000000000000000" pitchFamily="2" charset="2"/>
              <a:buChar char="Ø"/>
            </a:pPr>
            <a:r>
              <a:rPr lang="en-GB" altLang="en-US" sz="1600"/>
              <a:t>1</a:t>
            </a:r>
          </a:p>
          <a:p>
            <a:pPr>
              <a:spcBef>
                <a:spcPct val="50000"/>
              </a:spcBef>
              <a:buFont typeface="Wingdings" panose="05000000000000000000" pitchFamily="2" charset="2"/>
              <a:buChar char="Ø"/>
            </a:pPr>
            <a:endParaRPr lang="en-GB" altLang="en-US" sz="1600"/>
          </a:p>
          <a:p>
            <a:pPr>
              <a:spcBef>
                <a:spcPct val="50000"/>
              </a:spcBef>
              <a:buFont typeface="Wingdings" panose="05000000000000000000" pitchFamily="2" charset="2"/>
              <a:buChar char="Ø"/>
            </a:pPr>
            <a:r>
              <a:rPr lang="en-GB" altLang="en-US" sz="1600"/>
              <a:t>2</a:t>
            </a:r>
          </a:p>
          <a:p>
            <a:pPr>
              <a:spcBef>
                <a:spcPct val="50000"/>
              </a:spcBef>
              <a:buFont typeface="Wingdings" panose="05000000000000000000" pitchFamily="2" charset="2"/>
              <a:buChar char="Ø"/>
            </a:pPr>
            <a:endParaRPr lang="en-GB" altLang="en-US" sz="1600"/>
          </a:p>
          <a:p>
            <a:pPr>
              <a:spcBef>
                <a:spcPct val="50000"/>
              </a:spcBef>
              <a:buFont typeface="Wingdings" panose="05000000000000000000" pitchFamily="2" charset="2"/>
              <a:buChar char="Ø"/>
            </a:pPr>
            <a:r>
              <a:rPr lang="en-GB" altLang="en-US" sz="1600"/>
              <a:t>3</a:t>
            </a:r>
          </a:p>
          <a:p>
            <a:pPr>
              <a:spcBef>
                <a:spcPct val="50000"/>
              </a:spcBef>
              <a:buFont typeface="Wingdings" panose="05000000000000000000" pitchFamily="2" charset="2"/>
              <a:buChar char="Ø"/>
            </a:pPr>
            <a:endParaRPr lang="en-GB" altLang="en-US" sz="1600"/>
          </a:p>
          <a:p>
            <a:pPr>
              <a:spcBef>
                <a:spcPct val="50000"/>
              </a:spcBef>
              <a:buFont typeface="Wingdings" panose="05000000000000000000" pitchFamily="2" charset="2"/>
              <a:buChar char="Ø"/>
            </a:pPr>
            <a:r>
              <a:rPr lang="en-GB" altLang="en-US" sz="1600"/>
              <a:t>4</a:t>
            </a:r>
          </a:p>
          <a:p>
            <a:pPr>
              <a:spcBef>
                <a:spcPct val="50000"/>
              </a:spcBef>
              <a:buFont typeface="Wingdings" panose="05000000000000000000" pitchFamily="2" charset="2"/>
              <a:buChar char="Ø"/>
            </a:pPr>
            <a:endParaRPr lang="en-GB" altLang="en-US" sz="16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a:extLst>
              <a:ext uri="{FF2B5EF4-FFF2-40B4-BE49-F238E27FC236}">
                <a16:creationId xmlns:a16="http://schemas.microsoft.com/office/drawing/2014/main" id="{5F5C6D23-6412-4781-ABF3-422698C44343}"/>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A16AF36-FA1C-4582-B5D0-AE3526174966}" type="slidenum">
              <a:rPr lang="en-GB" altLang="en-US" sz="1400"/>
              <a:pPr>
                <a:spcBef>
                  <a:spcPct val="0"/>
                </a:spcBef>
                <a:buFontTx/>
                <a:buNone/>
              </a:pPr>
              <a:t>27</a:t>
            </a:fld>
            <a:endParaRPr lang="en-GB" altLang="en-US" sz="1400"/>
          </a:p>
        </p:txBody>
      </p:sp>
      <p:sp>
        <p:nvSpPr>
          <p:cNvPr id="29699" name="Rectangle 3">
            <a:extLst>
              <a:ext uri="{FF2B5EF4-FFF2-40B4-BE49-F238E27FC236}">
                <a16:creationId xmlns:a16="http://schemas.microsoft.com/office/drawing/2014/main" id="{2E8A9020-B252-4EC2-BAF6-F14806ABE298}"/>
              </a:ext>
            </a:extLst>
          </p:cNvPr>
          <p:cNvSpPr>
            <a:spLocks noChangeArrowheads="1"/>
          </p:cNvSpPr>
          <p:nvPr/>
        </p:nvSpPr>
        <p:spPr bwMode="auto">
          <a:xfrm>
            <a:off x="0" y="1219200"/>
            <a:ext cx="6858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buFontTx/>
              <a:buNone/>
            </a:pPr>
            <a:r>
              <a:rPr lang="en-GB" altLang="en-US" sz="1400"/>
              <a:t>         "Well, it was this way," returned Mr. Enfield: "I was coming home from some place at the end of the world, about three o'clock of a black winter morning, and my way lay through a part of town where there was literally nothing to be seen but lamps. Street after street, and all the folks asleep—street after street, all lighted up as if for a procession and all as empty as a church—till at last I got into that state of mind when a man listens and listens and begins to long for the sight of a policeman. All at once, I saw two figures: one a little man who was stumping along eastward at a good walk, and the other a girl of maybe eight or ten who was running as hard as she was able down a cross street.</a:t>
            </a:r>
          </a:p>
          <a:p>
            <a:pPr eaLnBrk="1" hangingPunct="1">
              <a:lnSpc>
                <a:spcPct val="80000"/>
              </a:lnSpc>
              <a:buFontTx/>
              <a:buNone/>
            </a:pPr>
            <a:r>
              <a:rPr lang="en-GB" altLang="en-US" sz="1400"/>
              <a:t>         Well, sir, the two ran into one another naturally enough at the corner; and then came the horrible part of the thing; for the man trampled calmly over the child's body and left her screaming on the ground. It sounds nothing to hear, but it was hellish to see. It wasn't like a man; it was like some damned Juggernaut. I gave a view-halloa, took to my heels, collared my gentleman, and brought him back to where there was already quite a group about the screaming child. He was perfectly cool and made no resistance, but gave me one look, so ugly that it brought out the sweat on me like running. The people who had turned out were the girl's own family; and pretty soon, the doctor, for whom she had been sent, put in his appearance. Well, the child was not much the worse, more frightened, according to the Sawbones; and there you might have supposed would be an end to it. But there was one curious circumstance. I had taken a loathing to my gentleman at first sight. So had the child's family, which was only natural. But the doctor's case was what struck me. He was the usual cut-and-dry apothecary, of no particular age and colour, with a strong Edinburgh accent, and about as emotional as a bagpipe. Well, sir, he was like the rest of us; every time he looked at my prisoner, I saw that Sawbones turn sick and white with the desire to kill him. I knew what was in his mind, just as he knew what was in mine; and killing being out of the question, we did the next best.</a:t>
            </a:r>
          </a:p>
          <a:p>
            <a:pPr eaLnBrk="1" hangingPunct="1">
              <a:lnSpc>
                <a:spcPct val="80000"/>
              </a:lnSpc>
              <a:buFontTx/>
              <a:buNone/>
            </a:pPr>
            <a:r>
              <a:rPr lang="en-GB" altLang="en-US" sz="1400"/>
              <a:t>       </a:t>
            </a:r>
          </a:p>
        </p:txBody>
      </p:sp>
      <p:sp>
        <p:nvSpPr>
          <p:cNvPr id="29700" name="Text Box 5">
            <a:extLst>
              <a:ext uri="{FF2B5EF4-FFF2-40B4-BE49-F238E27FC236}">
                <a16:creationId xmlns:a16="http://schemas.microsoft.com/office/drawing/2014/main" id="{9D949E51-D33B-44A1-AFA8-796F8D12B624}"/>
              </a:ext>
            </a:extLst>
          </p:cNvPr>
          <p:cNvSpPr txBox="1">
            <a:spLocks noChangeArrowheads="1"/>
          </p:cNvSpPr>
          <p:nvPr/>
        </p:nvSpPr>
        <p:spPr bwMode="auto">
          <a:xfrm>
            <a:off x="228600" y="6248400"/>
            <a:ext cx="6400800" cy="25463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600"/>
              <a:t>Planning: Whole text links and quotations, AO3 context, paragraph sequence.</a:t>
            </a:r>
          </a:p>
          <a:p>
            <a:pPr>
              <a:spcBef>
                <a:spcPct val="0"/>
              </a:spcBef>
              <a:buFont typeface="Wingdings" panose="05000000000000000000" pitchFamily="2" charset="2"/>
              <a:buChar char="Ø"/>
            </a:pPr>
            <a:r>
              <a:rPr lang="en-GB" altLang="en-US" sz="1600"/>
              <a:t>1</a:t>
            </a:r>
          </a:p>
          <a:p>
            <a:pPr>
              <a:spcBef>
                <a:spcPct val="0"/>
              </a:spcBef>
              <a:buFont typeface="Wingdings" panose="05000000000000000000" pitchFamily="2" charset="2"/>
              <a:buNone/>
            </a:pPr>
            <a:endParaRPr lang="en-GB" altLang="en-US" sz="1600"/>
          </a:p>
          <a:p>
            <a:pPr>
              <a:spcBef>
                <a:spcPct val="0"/>
              </a:spcBef>
              <a:buFont typeface="Wingdings" panose="05000000000000000000" pitchFamily="2" charset="2"/>
              <a:buChar char="Ø"/>
            </a:pPr>
            <a:r>
              <a:rPr lang="en-GB" altLang="en-US" sz="1600"/>
              <a:t>2</a:t>
            </a:r>
          </a:p>
          <a:p>
            <a:pPr>
              <a:spcBef>
                <a:spcPct val="0"/>
              </a:spcBef>
              <a:buFont typeface="Wingdings" panose="05000000000000000000" pitchFamily="2" charset="2"/>
              <a:buNone/>
            </a:pPr>
            <a:endParaRPr lang="en-GB" altLang="en-US" sz="1600"/>
          </a:p>
          <a:p>
            <a:pPr>
              <a:spcBef>
                <a:spcPct val="0"/>
              </a:spcBef>
              <a:buFont typeface="Wingdings" panose="05000000000000000000" pitchFamily="2" charset="2"/>
              <a:buChar char="Ø"/>
            </a:pPr>
            <a:r>
              <a:rPr lang="en-GB" altLang="en-US" sz="1600"/>
              <a:t>3</a:t>
            </a:r>
          </a:p>
          <a:p>
            <a:pPr>
              <a:spcBef>
                <a:spcPct val="0"/>
              </a:spcBef>
              <a:buFont typeface="Wingdings" panose="05000000000000000000" pitchFamily="2" charset="2"/>
              <a:buChar char="Ø"/>
            </a:pPr>
            <a:endParaRPr lang="en-GB" altLang="en-US" sz="1600"/>
          </a:p>
          <a:p>
            <a:pPr>
              <a:spcBef>
                <a:spcPct val="0"/>
              </a:spcBef>
              <a:buFont typeface="Wingdings" panose="05000000000000000000" pitchFamily="2" charset="2"/>
              <a:buChar char="Ø"/>
            </a:pPr>
            <a:r>
              <a:rPr lang="en-GB" altLang="en-US" sz="1600"/>
              <a:t>4</a:t>
            </a:r>
          </a:p>
          <a:p>
            <a:pPr>
              <a:spcBef>
                <a:spcPct val="0"/>
              </a:spcBef>
              <a:buFontTx/>
              <a:buNone/>
            </a:pPr>
            <a:endParaRPr lang="en-GB" altLang="en-US" sz="1600"/>
          </a:p>
        </p:txBody>
      </p:sp>
      <p:sp>
        <p:nvSpPr>
          <p:cNvPr id="29701" name="Text Box 6">
            <a:extLst>
              <a:ext uri="{FF2B5EF4-FFF2-40B4-BE49-F238E27FC236}">
                <a16:creationId xmlns:a16="http://schemas.microsoft.com/office/drawing/2014/main" id="{13E34580-1DE5-4BB2-B104-F6661F3E2E87}"/>
              </a:ext>
            </a:extLst>
          </p:cNvPr>
          <p:cNvSpPr txBox="1">
            <a:spLocks noChangeArrowheads="1"/>
          </p:cNvSpPr>
          <p:nvPr/>
        </p:nvSpPr>
        <p:spPr bwMode="auto">
          <a:xfrm>
            <a:off x="0" y="0"/>
            <a:ext cx="68580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GB" altLang="en-US" sz="1600"/>
              <a:t>Q.1 </a:t>
            </a:r>
            <a:r>
              <a:rPr lang="en-GB" altLang="en-US" sz="1600">
                <a:solidFill>
                  <a:schemeClr val="tx2"/>
                </a:solidFill>
              </a:rPr>
              <a:t>Explore how Stevenson presents violence and horror in this passage and elsewhere in the novel (extract from Chapter 1).</a:t>
            </a:r>
            <a:r>
              <a:rPr lang="en-GB" altLang="en-US" sz="1800"/>
              <a:t> </a:t>
            </a:r>
          </a:p>
          <a:p>
            <a:pPr>
              <a:spcBef>
                <a:spcPct val="50000"/>
              </a:spcBef>
              <a:buFontTx/>
              <a:buNone/>
            </a:pPr>
            <a:r>
              <a:rPr lang="en-GB" altLang="en-US" sz="1600"/>
              <a:t>Q.2 Explore how Stevenson presents Hyde here and elsewhere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a:extLst>
              <a:ext uri="{FF2B5EF4-FFF2-40B4-BE49-F238E27FC236}">
                <a16:creationId xmlns:a16="http://schemas.microsoft.com/office/drawing/2014/main" id="{0ED53F15-D6A2-4556-86FF-FBFDC997B8E6}"/>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F6BDE65-D3BF-45AD-BE48-CB191AED4F0B}" type="slidenum">
              <a:rPr lang="en-GB" altLang="en-US" sz="1400"/>
              <a:pPr>
                <a:spcBef>
                  <a:spcPct val="0"/>
                </a:spcBef>
                <a:buFontTx/>
                <a:buNone/>
              </a:pPr>
              <a:t>28</a:t>
            </a:fld>
            <a:endParaRPr lang="en-GB" altLang="en-US" sz="1400"/>
          </a:p>
        </p:txBody>
      </p:sp>
      <p:sp>
        <p:nvSpPr>
          <p:cNvPr id="30723" name="Rectangle 2">
            <a:extLst>
              <a:ext uri="{FF2B5EF4-FFF2-40B4-BE49-F238E27FC236}">
                <a16:creationId xmlns:a16="http://schemas.microsoft.com/office/drawing/2014/main" id="{5F059146-26AC-4611-A195-F982AD012C62}"/>
              </a:ext>
            </a:extLst>
          </p:cNvPr>
          <p:cNvSpPr>
            <a:spLocks noGrp="1" noChangeArrowheads="1"/>
          </p:cNvSpPr>
          <p:nvPr>
            <p:ph type="title" idx="4294967295"/>
          </p:nvPr>
        </p:nvSpPr>
        <p:spPr>
          <a:xfrm>
            <a:off x="0" y="228600"/>
            <a:ext cx="6553200" cy="762000"/>
          </a:xfrm>
        </p:spPr>
        <p:txBody>
          <a:bodyPr/>
          <a:lstStyle/>
          <a:p>
            <a:pPr eaLnBrk="1" hangingPunct="1"/>
            <a:r>
              <a:rPr lang="en-GB" altLang="en-US" sz="1600"/>
              <a:t>Q 1. Explore how Stevenson presents </a:t>
            </a:r>
            <a:r>
              <a:rPr lang="en-US" altLang="en-US" sz="1600"/>
              <a:t>friendship</a:t>
            </a:r>
            <a:r>
              <a:rPr lang="en-GB" altLang="en-US" sz="1600"/>
              <a:t> in this passage and elsewhere in the novel (extract from Chapter 2 ‘Search for Mr Hyde).</a:t>
            </a:r>
            <a:br>
              <a:rPr lang="en-GB" altLang="en-US" sz="1600"/>
            </a:br>
            <a:r>
              <a:rPr lang="en-US" altLang="en-US" sz="1600"/>
              <a:t>Q 2. Explore the significance of Lanyon as a character	</a:t>
            </a:r>
            <a:endParaRPr lang="en-GB" altLang="en-US" sz="1600"/>
          </a:p>
        </p:txBody>
      </p:sp>
      <p:sp>
        <p:nvSpPr>
          <p:cNvPr id="30724" name="Rectangle 3">
            <a:extLst>
              <a:ext uri="{FF2B5EF4-FFF2-40B4-BE49-F238E27FC236}">
                <a16:creationId xmlns:a16="http://schemas.microsoft.com/office/drawing/2014/main" id="{3951BE34-9960-4912-A76F-8C037F1940DE}"/>
              </a:ext>
            </a:extLst>
          </p:cNvPr>
          <p:cNvSpPr>
            <a:spLocks noGrp="1" noChangeArrowheads="1"/>
          </p:cNvSpPr>
          <p:nvPr>
            <p:ph type="body" idx="4294967295"/>
          </p:nvPr>
        </p:nvSpPr>
        <p:spPr>
          <a:xfrm>
            <a:off x="0" y="1143000"/>
            <a:ext cx="6858000" cy="5791200"/>
          </a:xfrm>
        </p:spPr>
        <p:txBody>
          <a:bodyPr/>
          <a:lstStyle/>
          <a:p>
            <a:pPr eaLnBrk="1" hangingPunct="1">
              <a:lnSpc>
                <a:spcPct val="80000"/>
              </a:lnSpc>
              <a:buFontTx/>
              <a:buNone/>
            </a:pPr>
            <a:r>
              <a:rPr lang="en-GB" altLang="en-US" sz="1200"/>
              <a:t>        With that he blew out his candle, put on a great-coat, and set forth in the direction of Cavendish Square, that citadel of medicine, where his friend, the great Dr. Lanyon, had his house and received his crowding patients. "If any one knows, it will be Lanyon," he had thought.</a:t>
            </a:r>
          </a:p>
          <a:p>
            <a:pPr eaLnBrk="1" hangingPunct="1">
              <a:lnSpc>
                <a:spcPct val="80000"/>
              </a:lnSpc>
              <a:buFontTx/>
              <a:buNone/>
            </a:pPr>
            <a:r>
              <a:rPr lang="en-GB" altLang="en-US" sz="1200"/>
              <a:t>         The solemn butler knew and welcomed him; he was subjected to no stage of delay, but ushered direct from the door to the dining-room where Dr. Lanyon sat alone over his wine. This was a hearty, healthy, dapper, red-faced gentleman, with a shock of hair prematurely white, and a boisterous and decided manner. At sight of Mr. Utterson, he sprang up from his chair and welcomed him with both hands. The geniality, as was the way of the man, was somewhat theatrical to the eye; but it reposed on genuine feeling. For these two were old friends, old mates both at school and college, both thorough respecters of themselves and of each other, and, what does not always follow, men who thoroughly enjoyed each other's company.</a:t>
            </a:r>
          </a:p>
          <a:p>
            <a:pPr eaLnBrk="1" hangingPunct="1">
              <a:lnSpc>
                <a:spcPct val="80000"/>
              </a:lnSpc>
              <a:buFontTx/>
              <a:buNone/>
            </a:pPr>
            <a:r>
              <a:rPr lang="en-GB" altLang="en-US" sz="1200"/>
              <a:t>         After a little rambling talk, the lawyer led up to the subject which so disagreeably pre-occupied his mind.</a:t>
            </a:r>
          </a:p>
          <a:p>
            <a:pPr eaLnBrk="1" hangingPunct="1">
              <a:lnSpc>
                <a:spcPct val="80000"/>
              </a:lnSpc>
              <a:buFontTx/>
              <a:buNone/>
            </a:pPr>
            <a:r>
              <a:rPr lang="en-GB" altLang="en-US" sz="1200"/>
              <a:t>         "I suppose, Lanyon," said he "you and I must be the two oldest friends that Henry Jekyll has?"</a:t>
            </a:r>
          </a:p>
          <a:p>
            <a:pPr eaLnBrk="1" hangingPunct="1">
              <a:lnSpc>
                <a:spcPct val="80000"/>
              </a:lnSpc>
              <a:buFontTx/>
              <a:buNone/>
            </a:pPr>
            <a:r>
              <a:rPr lang="en-GB" altLang="en-US" sz="1200"/>
              <a:t>         "I wish the friends were younger," chuckled Dr. Lanyon. "But I suppose we are. And what of that? I see little of him now."</a:t>
            </a:r>
          </a:p>
          <a:p>
            <a:pPr eaLnBrk="1" hangingPunct="1">
              <a:lnSpc>
                <a:spcPct val="80000"/>
              </a:lnSpc>
              <a:buFontTx/>
              <a:buNone/>
            </a:pPr>
            <a:r>
              <a:rPr lang="en-GB" altLang="en-US" sz="1200"/>
              <a:t>         "Indeed?" said Utterson. "I thought you had a bond of common interest."</a:t>
            </a:r>
          </a:p>
          <a:p>
            <a:pPr eaLnBrk="1" hangingPunct="1">
              <a:lnSpc>
                <a:spcPct val="80000"/>
              </a:lnSpc>
              <a:buFontTx/>
              <a:buNone/>
            </a:pPr>
            <a:r>
              <a:rPr lang="en-GB" altLang="en-US" sz="1200"/>
              <a:t>          "We had," was the reply. "But it is more than ten years since Henry Jekyll became too fanciful for me. He began to go wrong, wrong in mind; and though of course I continue to take an interest in him for old sake's sake, as they say,</a:t>
            </a:r>
          </a:p>
          <a:p>
            <a:pPr eaLnBrk="1" hangingPunct="1">
              <a:lnSpc>
                <a:spcPct val="80000"/>
              </a:lnSpc>
              <a:buFontTx/>
              <a:buNone/>
            </a:pPr>
            <a:r>
              <a:rPr lang="en-GB" altLang="en-US" sz="1200"/>
              <a:t>         I see and I have seen devilish little of the man. Such unscientific balderdash," added the doctor, flushing suddenly purple, "would have estranged Damon and Pythias.“</a:t>
            </a:r>
          </a:p>
          <a:p>
            <a:pPr eaLnBrk="1" hangingPunct="1">
              <a:lnSpc>
                <a:spcPct val="80000"/>
              </a:lnSpc>
              <a:buFontTx/>
              <a:buNone/>
            </a:pPr>
            <a:r>
              <a:rPr lang="en-GB" altLang="en-US" sz="1200"/>
              <a:t>        This little spirit of temper was somewhat of a relief to Mr. Utterson. "They have only differed on some point of science," he thought; and being a man of no scientific passions (except in the matter of conveyancing), he even added: "It is nothing worse than that!" He gave his friend a few seconds to recover his composure, and then approached the question he had come to put. "Did you ever come across a protege of his—one Hyde?" he asked.</a:t>
            </a:r>
          </a:p>
          <a:p>
            <a:pPr eaLnBrk="1" hangingPunct="1">
              <a:lnSpc>
                <a:spcPct val="80000"/>
              </a:lnSpc>
              <a:buFontTx/>
              <a:buNone/>
            </a:pPr>
            <a:r>
              <a:rPr lang="en-GB" altLang="en-US" sz="1200"/>
              <a:t>        "Hyde?" repeated Lanyon. "No. Never heard of him. Since my time."</a:t>
            </a:r>
          </a:p>
          <a:p>
            <a:pPr eaLnBrk="1" hangingPunct="1">
              <a:lnSpc>
                <a:spcPct val="80000"/>
              </a:lnSpc>
              <a:buFontTx/>
              <a:buNone/>
            </a:pPr>
            <a:r>
              <a:rPr lang="en-GB" altLang="en-US" sz="1200"/>
              <a:t>        That was the amount of information that the lawyer carried back with him to the great, dark bed on which he tossed to and fro, until the small hours of the morning began to grow large. It was a night of little ease to his toiling mind, toiling in mere darkness and besieged by questions.</a:t>
            </a:r>
          </a:p>
          <a:p>
            <a:pPr eaLnBrk="1" hangingPunct="1">
              <a:lnSpc>
                <a:spcPct val="80000"/>
              </a:lnSpc>
              <a:buFontTx/>
              <a:buNone/>
            </a:pPr>
            <a:r>
              <a:rPr lang="en-GB" altLang="en-US" sz="1400"/>
              <a:t>         </a:t>
            </a:r>
          </a:p>
        </p:txBody>
      </p:sp>
      <p:sp>
        <p:nvSpPr>
          <p:cNvPr id="30725" name="Text Box 4">
            <a:extLst>
              <a:ext uri="{FF2B5EF4-FFF2-40B4-BE49-F238E27FC236}">
                <a16:creationId xmlns:a16="http://schemas.microsoft.com/office/drawing/2014/main" id="{15E67CC1-8408-4384-A245-8A4498E4DD9E}"/>
              </a:ext>
            </a:extLst>
          </p:cNvPr>
          <p:cNvSpPr txBox="1">
            <a:spLocks noChangeArrowheads="1"/>
          </p:cNvSpPr>
          <p:nvPr/>
        </p:nvSpPr>
        <p:spPr bwMode="auto">
          <a:xfrm>
            <a:off x="228600" y="6934200"/>
            <a:ext cx="6324600" cy="20970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GB" altLang="en-US" sz="1400"/>
              <a:t>Planning:</a:t>
            </a:r>
          </a:p>
          <a:p>
            <a:pPr>
              <a:spcBef>
                <a:spcPct val="50000"/>
              </a:spcBef>
              <a:buFontTx/>
              <a:buNone/>
            </a:pPr>
            <a:endParaRPr lang="en-GB" altLang="en-US" sz="1400"/>
          </a:p>
          <a:p>
            <a:pPr>
              <a:spcBef>
                <a:spcPct val="50000"/>
              </a:spcBef>
              <a:buFontTx/>
              <a:buNone/>
            </a:pPr>
            <a:endParaRPr lang="en-GB" altLang="en-US" sz="1400"/>
          </a:p>
          <a:p>
            <a:pPr>
              <a:spcBef>
                <a:spcPct val="50000"/>
              </a:spcBef>
              <a:buFontTx/>
              <a:buNone/>
            </a:pPr>
            <a:endParaRPr lang="en-GB" altLang="en-US" sz="1400"/>
          </a:p>
          <a:p>
            <a:pPr>
              <a:spcBef>
                <a:spcPct val="50000"/>
              </a:spcBef>
              <a:buFontTx/>
              <a:buNone/>
            </a:pPr>
            <a:endParaRPr lang="en-GB" altLang="en-US" sz="1800"/>
          </a:p>
          <a:p>
            <a:pPr>
              <a:spcBef>
                <a:spcPct val="50000"/>
              </a:spcBef>
              <a:buFontTx/>
              <a:buNone/>
            </a:pPr>
            <a:endParaRPr lang="en-GB" altLang="en-US" sz="1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a:extLst>
              <a:ext uri="{FF2B5EF4-FFF2-40B4-BE49-F238E27FC236}">
                <a16:creationId xmlns:a16="http://schemas.microsoft.com/office/drawing/2014/main" id="{9A6E874E-15AD-4959-8360-19AE35F5B7BD}"/>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65A586B-C196-4609-806D-F7FEE7A322BF}" type="slidenum">
              <a:rPr lang="en-GB" altLang="en-US" sz="1400"/>
              <a:pPr>
                <a:spcBef>
                  <a:spcPct val="0"/>
                </a:spcBef>
                <a:buFontTx/>
                <a:buNone/>
              </a:pPr>
              <a:t>29</a:t>
            </a:fld>
            <a:endParaRPr lang="en-GB" altLang="en-US" sz="1400"/>
          </a:p>
        </p:txBody>
      </p:sp>
      <p:sp>
        <p:nvSpPr>
          <p:cNvPr id="31747" name="Rectangle 2">
            <a:extLst>
              <a:ext uri="{FF2B5EF4-FFF2-40B4-BE49-F238E27FC236}">
                <a16:creationId xmlns:a16="http://schemas.microsoft.com/office/drawing/2014/main" id="{B400D12E-B96E-452F-B9FF-4CF7413B5636}"/>
              </a:ext>
            </a:extLst>
          </p:cNvPr>
          <p:cNvSpPr>
            <a:spLocks noGrp="1" noChangeArrowheads="1"/>
          </p:cNvSpPr>
          <p:nvPr>
            <p:ph type="title" idx="4294967295"/>
          </p:nvPr>
        </p:nvSpPr>
        <p:spPr>
          <a:xfrm>
            <a:off x="0" y="366713"/>
            <a:ext cx="6515100" cy="471487"/>
          </a:xfrm>
        </p:spPr>
        <p:txBody>
          <a:bodyPr/>
          <a:lstStyle/>
          <a:p>
            <a:pPr eaLnBrk="1" hangingPunct="1"/>
            <a:r>
              <a:rPr lang="en-GB" altLang="en-US" sz="1600"/>
              <a:t>Explore how Stevenson presents</a:t>
            </a:r>
            <a:r>
              <a:rPr lang="en-US" altLang="en-US" sz="1600"/>
              <a:t> fears in Victorian society</a:t>
            </a:r>
            <a:r>
              <a:rPr lang="en-GB" altLang="en-US" sz="1600"/>
              <a:t> in this passage and elsewhere in the novel (extract from Chapter 4 ‘The Carew Murder Case).</a:t>
            </a:r>
          </a:p>
        </p:txBody>
      </p:sp>
      <p:sp>
        <p:nvSpPr>
          <p:cNvPr id="31748" name="Rectangle 3">
            <a:extLst>
              <a:ext uri="{FF2B5EF4-FFF2-40B4-BE49-F238E27FC236}">
                <a16:creationId xmlns:a16="http://schemas.microsoft.com/office/drawing/2014/main" id="{F1F7C55C-CF13-47AD-A87E-272B48BA0D21}"/>
              </a:ext>
            </a:extLst>
          </p:cNvPr>
          <p:cNvSpPr>
            <a:spLocks noGrp="1" noChangeArrowheads="1"/>
          </p:cNvSpPr>
          <p:nvPr>
            <p:ph type="body" idx="4294967295"/>
          </p:nvPr>
        </p:nvSpPr>
        <p:spPr>
          <a:xfrm>
            <a:off x="304800" y="1143000"/>
            <a:ext cx="6210300" cy="6172200"/>
          </a:xfrm>
        </p:spPr>
        <p:txBody>
          <a:bodyPr/>
          <a:lstStyle/>
          <a:p>
            <a:pPr eaLnBrk="1" hangingPunct="1">
              <a:lnSpc>
                <a:spcPct val="80000"/>
              </a:lnSpc>
              <a:buFontTx/>
              <a:buNone/>
            </a:pPr>
            <a:r>
              <a:rPr lang="en-GB" altLang="en-US" sz="1200"/>
              <a:t>         NEARLY a year later, in the month of October, 18—-, London was startled by a crime of singular ferocity and rendered all the more notable by the high position of the victim. The details were few and startling. A maid servant living alone in a house not far from the river, had gone up-stairs to bed about eleven. Although a fog rolled over the city in the small hours, the early part of the night was cloudless, and the lane, which the maid's window overlooked, was brilliantly lit by the full moon. It seems she was romantically given, for she sat down upon her box, which stood immediately under the window, and fell into a dream of musing. Never (she used to say, with streaming tears, when she narrated that experience), never had she felt more at peace with all men or thought more kindly of the world. And as she so sat she became aware of an aged and beautiful gentleman with white hair, drawing near along the lane; and advancing to meet him, another and very small gentleman, to whom at first she</a:t>
            </a:r>
          </a:p>
          <a:p>
            <a:pPr eaLnBrk="1" hangingPunct="1">
              <a:lnSpc>
                <a:spcPct val="80000"/>
              </a:lnSpc>
              <a:buFontTx/>
              <a:buNone/>
            </a:pPr>
            <a:r>
              <a:rPr lang="en-GB" altLang="en-US" sz="1200"/>
              <a:t>         paid less attention. When they had come within speech (which was just under the maid's eyes) the older man bowed and accosted the other with a very pretty manner of politeness. It did not seem as if the subject of his address were of great importance; indeed, from his pointing, it sometimes appeared as if he were only inquiring his way; but the moon shone on his face as he spoke, and the girl was pleased to watch it, it seemed to breathe such an innocent and old-world kindness of disposition, yet with something high too, as of a well-founded self-content. Presently her eye wandered to the other, and she was surprised to recognise in him a certain Mr. Hyde, who had once visited her master and for whom she had conceived a dislike. He had in his hand a heavy cane, with which he was trifling; but he answered never a word, and seemed to listen with an ill-contained impatience. And then all of a sudden he broke out in a great flame of anger, stamping with his foot, brandishing the cane, and carrying on (as the maid described it) like a madman. The old gentleman took a step back, with the air of one very much surprised and a trifle hurt; and at that Mr. Hyde broke out of all bounds and clubbed him to the earth. And next moment, with ape-like fury, he was trampling his victim under foot and hailing down a storm of blows, under which the bones were audibly shattered and the body jumped upon the roadway. At the horror of these sights and sounds, the maid fainted.</a:t>
            </a:r>
          </a:p>
          <a:p>
            <a:pPr eaLnBrk="1" hangingPunct="1">
              <a:lnSpc>
                <a:spcPct val="80000"/>
              </a:lnSpc>
              <a:buFontTx/>
              <a:buNone/>
            </a:pPr>
            <a:r>
              <a:rPr lang="en-GB" altLang="en-US" sz="1200"/>
              <a:t>         It was two o'clock when she came to herself and called for the police. The murderer was gone long ago; but there lay his victim in the middle of the lane, incredibly mangled. The stick with which the deed had been done, although it was of some rare and very tough and heavy wood, had broken in the middle under the stress of this insensate cruelty; and one splintered half had rolled in the neighbouring gutter—the other, without doubt, had been carried away by the murderer. A purse and a gold watch were found upon the victim: but no cards or papers, except a sealed and stamped envelope, which he had been probably carrying to the post, and which bore the name and address of Mr. Utterson.</a:t>
            </a:r>
          </a:p>
        </p:txBody>
      </p:sp>
      <p:sp>
        <p:nvSpPr>
          <p:cNvPr id="31749" name="Text Box 4">
            <a:extLst>
              <a:ext uri="{FF2B5EF4-FFF2-40B4-BE49-F238E27FC236}">
                <a16:creationId xmlns:a16="http://schemas.microsoft.com/office/drawing/2014/main" id="{20866908-0848-4D4F-A979-CFCD5EC59CF2}"/>
              </a:ext>
            </a:extLst>
          </p:cNvPr>
          <p:cNvSpPr txBox="1">
            <a:spLocks noChangeArrowheads="1"/>
          </p:cNvSpPr>
          <p:nvPr/>
        </p:nvSpPr>
        <p:spPr bwMode="auto">
          <a:xfrm>
            <a:off x="228600" y="7391400"/>
            <a:ext cx="6400800" cy="1614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GB" altLang="en-US" sz="1800"/>
              <a:t>Planning:</a:t>
            </a:r>
          </a:p>
          <a:p>
            <a:pPr>
              <a:spcBef>
                <a:spcPct val="50000"/>
              </a:spcBef>
              <a:buFontTx/>
              <a:buNone/>
            </a:pPr>
            <a:endParaRPr lang="en-GB" altLang="en-US" sz="1800"/>
          </a:p>
          <a:p>
            <a:pPr>
              <a:spcBef>
                <a:spcPct val="50000"/>
              </a:spcBef>
              <a:buFontTx/>
              <a:buNone/>
            </a:pPr>
            <a:endParaRPr lang="en-GB" altLang="en-US" sz="1800"/>
          </a:p>
          <a:p>
            <a:pPr>
              <a:spcBef>
                <a:spcPct val="50000"/>
              </a:spcBef>
              <a:buFontTx/>
              <a:buNone/>
            </a:pPr>
            <a:endParaRPr lang="en-GB" altLang="en-US"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CE4B808A-9457-43C9-9A20-1E6D4F2CDC09}"/>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30F71DE-C5B7-4887-BD34-9C42D226FA3E}" type="slidenum">
              <a:rPr lang="en-GB" altLang="en-US" sz="1400"/>
              <a:pPr>
                <a:spcBef>
                  <a:spcPct val="0"/>
                </a:spcBef>
                <a:buFontTx/>
                <a:buNone/>
              </a:pPr>
              <a:t>3</a:t>
            </a:fld>
            <a:endParaRPr lang="en-GB" altLang="en-US" sz="1400"/>
          </a:p>
        </p:txBody>
      </p:sp>
      <p:sp>
        <p:nvSpPr>
          <p:cNvPr id="5123" name="Rectangle 2">
            <a:extLst>
              <a:ext uri="{FF2B5EF4-FFF2-40B4-BE49-F238E27FC236}">
                <a16:creationId xmlns:a16="http://schemas.microsoft.com/office/drawing/2014/main" id="{E1DC0FA3-EE0C-46D6-9D1D-23DAFF95B9D8}"/>
              </a:ext>
            </a:extLst>
          </p:cNvPr>
          <p:cNvSpPr>
            <a:spLocks noGrp="1" noChangeArrowheads="1"/>
          </p:cNvSpPr>
          <p:nvPr>
            <p:ph type="title"/>
          </p:nvPr>
        </p:nvSpPr>
        <p:spPr/>
        <p:txBody>
          <a:bodyPr/>
          <a:lstStyle/>
          <a:p>
            <a:endParaRPr lang="en-US" altLang="en-US"/>
          </a:p>
        </p:txBody>
      </p:sp>
      <p:sp>
        <p:nvSpPr>
          <p:cNvPr id="5124" name="Rectangle 3">
            <a:extLst>
              <a:ext uri="{FF2B5EF4-FFF2-40B4-BE49-F238E27FC236}">
                <a16:creationId xmlns:a16="http://schemas.microsoft.com/office/drawing/2014/main" id="{3EB3B347-8CD2-43EB-8A00-6B379391B31C}"/>
              </a:ext>
            </a:extLst>
          </p:cNvPr>
          <p:cNvSpPr>
            <a:spLocks noGrp="1" noChangeArrowheads="1"/>
          </p:cNvSpPr>
          <p:nvPr>
            <p:ph type="body" idx="1"/>
          </p:nvPr>
        </p:nvSpPr>
        <p:spPr/>
        <p:txBody>
          <a:bodyPr/>
          <a:lstStyle/>
          <a:p>
            <a:endParaRPr lang="en-US" altLang="en-US"/>
          </a:p>
        </p:txBody>
      </p:sp>
      <p:pic>
        <p:nvPicPr>
          <p:cNvPr id="5125" name="Picture 5" descr="Image result for cartoon characters jekyll and hyde">
            <a:extLst>
              <a:ext uri="{FF2B5EF4-FFF2-40B4-BE49-F238E27FC236}">
                <a16:creationId xmlns:a16="http://schemas.microsoft.com/office/drawing/2014/main" id="{512B8224-33AE-4D46-9345-A74D0C569F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6">
            <a:extLst>
              <a:ext uri="{FF2B5EF4-FFF2-40B4-BE49-F238E27FC236}">
                <a16:creationId xmlns:a16="http://schemas.microsoft.com/office/drawing/2014/main" id="{39C315D2-49E2-4927-B4E5-1C69DEF987AF}"/>
              </a:ext>
            </a:extLst>
          </p:cNvPr>
          <p:cNvSpPr txBox="1">
            <a:spLocks noChangeArrowheads="1"/>
          </p:cNvSpPr>
          <p:nvPr/>
        </p:nvSpPr>
        <p:spPr bwMode="auto">
          <a:xfrm>
            <a:off x="0" y="0"/>
            <a:ext cx="2362200"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GB" altLang="en-US" sz="1400" b="1"/>
              <a:t>Revision Activity: Add key quotes for each character next to their picture.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a:extLst>
              <a:ext uri="{FF2B5EF4-FFF2-40B4-BE49-F238E27FC236}">
                <a16:creationId xmlns:a16="http://schemas.microsoft.com/office/drawing/2014/main" id="{1F7B3AA2-449D-4E83-B93B-2C2DD93D00C8}"/>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57EFD0F-353A-449C-9E3E-199A8CDECF80}" type="slidenum">
              <a:rPr lang="en-GB" altLang="en-US" sz="1400"/>
              <a:pPr>
                <a:spcBef>
                  <a:spcPct val="0"/>
                </a:spcBef>
                <a:buFontTx/>
                <a:buNone/>
              </a:pPr>
              <a:t>30</a:t>
            </a:fld>
            <a:endParaRPr lang="en-GB" altLang="en-US" sz="1400"/>
          </a:p>
        </p:txBody>
      </p:sp>
      <p:sp>
        <p:nvSpPr>
          <p:cNvPr id="32771" name="Rectangle 2">
            <a:extLst>
              <a:ext uri="{FF2B5EF4-FFF2-40B4-BE49-F238E27FC236}">
                <a16:creationId xmlns:a16="http://schemas.microsoft.com/office/drawing/2014/main" id="{D7003CDF-2B26-4820-A318-B91F3555C871}"/>
              </a:ext>
            </a:extLst>
          </p:cNvPr>
          <p:cNvSpPr>
            <a:spLocks noGrp="1" noChangeArrowheads="1"/>
          </p:cNvSpPr>
          <p:nvPr>
            <p:ph type="title" idx="4294967295"/>
          </p:nvPr>
        </p:nvSpPr>
        <p:spPr>
          <a:xfrm>
            <a:off x="0" y="0"/>
            <a:ext cx="6858000" cy="1066800"/>
          </a:xfrm>
        </p:spPr>
        <p:txBody>
          <a:bodyPr/>
          <a:lstStyle/>
          <a:p>
            <a:pPr eaLnBrk="1" hangingPunct="1"/>
            <a:r>
              <a:rPr lang="en-GB" altLang="en-US" sz="1600"/>
              <a:t>Q.1.Explore how Stevenson develops the themes of repression and Victorian gentleman in this passage and elsewhere in the novel (extract from Chapter 6 ‘The Remarkable Case of Dr Lanyon’)</a:t>
            </a:r>
            <a:br>
              <a:rPr lang="en-GB" altLang="en-US" sz="1600"/>
            </a:br>
            <a:r>
              <a:rPr lang="en-US" altLang="en-US" sz="1600"/>
              <a:t>Q.2 Explore the significance of Utterson here and elsewhere</a:t>
            </a:r>
            <a:endParaRPr lang="en-GB" altLang="en-US" sz="1600"/>
          </a:p>
        </p:txBody>
      </p:sp>
      <p:sp>
        <p:nvSpPr>
          <p:cNvPr id="32772" name="Rectangle 3">
            <a:extLst>
              <a:ext uri="{FF2B5EF4-FFF2-40B4-BE49-F238E27FC236}">
                <a16:creationId xmlns:a16="http://schemas.microsoft.com/office/drawing/2014/main" id="{2E84F126-58A9-42A3-BF1C-F939CB9235F2}"/>
              </a:ext>
            </a:extLst>
          </p:cNvPr>
          <p:cNvSpPr>
            <a:spLocks noGrp="1" noChangeArrowheads="1"/>
          </p:cNvSpPr>
          <p:nvPr>
            <p:ph type="body" idx="4294967295"/>
          </p:nvPr>
        </p:nvSpPr>
        <p:spPr>
          <a:xfrm>
            <a:off x="228600" y="1066800"/>
            <a:ext cx="6343650" cy="5486400"/>
          </a:xfrm>
        </p:spPr>
        <p:txBody>
          <a:bodyPr/>
          <a:lstStyle/>
          <a:p>
            <a:pPr eaLnBrk="1" hangingPunct="1">
              <a:lnSpc>
                <a:spcPct val="80000"/>
              </a:lnSpc>
              <a:buFontTx/>
              <a:buNone/>
            </a:pPr>
            <a:r>
              <a:rPr lang="en-GB" altLang="en-US" sz="1200"/>
              <a:t>        As soon as he got home, Utterson sat down and wrote to Jekyll, complaining of his exclusion from the house, and asking the cause of this unhappy break with Lanyon; and the next day brought him a long answer, often very pathetically worded, and sometimes darkly mysterious in drift. The quarrel with Lanyon was incurable. "I do not blame our old friend," Jekyll wrote, "but I share his view that we must never meet. I mean from henceforth to lead a life of extreme seclusion; you must not be surprised, nor must you doubt my friendship, if my door is often shut even to you. You must suffer me to go my own dark way. I have brought on myself a punishment and a danger that I cannot name. If I am the chief of sinners, I am the chief of sufferers also. I could not think that this earth contained a place for sufferings and terrors so unmanning; and you can do but one thing, Utterson, to lighten this destiny, and that is to respect my silence." Utterson was amazed; the dark influence of Hyde had been withdrawn, the doctor had returned to his old tasks and amities; a week ago, the prospect had smiled with every promise of a cheerful and an honoured age; and now in a moment, friendship, and peace of mind, and the whole tenor of his life were wrecked. So great and unprepared a change pointed to madness; but in view of Lanyon's manner and words, there must lie for it some deeper ground.</a:t>
            </a:r>
          </a:p>
          <a:p>
            <a:pPr eaLnBrk="1" hangingPunct="1">
              <a:lnSpc>
                <a:spcPct val="80000"/>
              </a:lnSpc>
              <a:buFontTx/>
              <a:buNone/>
            </a:pPr>
            <a:r>
              <a:rPr lang="en-GB" altLang="en-US" sz="1200"/>
              <a:t>         A week afterwards Dr. Lanyon took to his bed, and in something less than a fortnight he was dead. The night after the funeral, at which he had been sadly affected, Utterson locked the door of his business room, and sitting there by the light of a melancholy candle, drew out and set before him an envelope addressed by the hand and sealed with the seal of his dead friend. "PRIVATE: for the hands of G. J. Utterson ALONE and in case of his predecease to be destroyed unread," so it was emphatically superscribed; and the lawyer dreaded to behold the contents. "I have buried one friend to-day," he thought: "what if this should cost me another?" And then he condemned the fear as a disloyalty, and broke the seal. Within there was another enclosure, likewise sealed, and marked upon the cover as "not to be opened till the death or disappearance of Dr. Henry Jekyll." Utterson could not trust his eyes. Yes, it was disappearance; here again, as in the mad will which he had long ago restored to its author, here again were the idea of a disappearance and the name of Henry Jekyll bracketed. But in the will, that idea had sprung from the sinister suggestion of the man Hyde; it was set there with a purpose all too plain and horrible. Written by the hand of Lanyon, what should it mean? A great curiosity came on the trustee, to disregard the prohibition and dive at once to the bottom of these mysteries; but professional honour and faith to his dead friend were stringent obligations; and the packet slept in the inmost corner of his private safe.</a:t>
            </a:r>
          </a:p>
        </p:txBody>
      </p:sp>
      <p:sp>
        <p:nvSpPr>
          <p:cNvPr id="32773" name="Text Box 4">
            <a:extLst>
              <a:ext uri="{FF2B5EF4-FFF2-40B4-BE49-F238E27FC236}">
                <a16:creationId xmlns:a16="http://schemas.microsoft.com/office/drawing/2014/main" id="{09BA0117-C51A-4D4A-8B20-9CD699C04827}"/>
              </a:ext>
            </a:extLst>
          </p:cNvPr>
          <p:cNvSpPr txBox="1">
            <a:spLocks noChangeArrowheads="1"/>
          </p:cNvSpPr>
          <p:nvPr/>
        </p:nvSpPr>
        <p:spPr bwMode="auto">
          <a:xfrm>
            <a:off x="304800" y="6553200"/>
            <a:ext cx="6172200" cy="2317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GB" altLang="en-US" sz="1600"/>
              <a:t>Planning:</a:t>
            </a:r>
          </a:p>
          <a:p>
            <a:pPr>
              <a:spcBef>
                <a:spcPct val="50000"/>
              </a:spcBef>
              <a:buFontTx/>
              <a:buNone/>
            </a:pPr>
            <a:endParaRPr lang="en-GB" altLang="en-US" sz="1600"/>
          </a:p>
          <a:p>
            <a:pPr>
              <a:spcBef>
                <a:spcPct val="50000"/>
              </a:spcBef>
              <a:buFontTx/>
              <a:buNone/>
            </a:pPr>
            <a:endParaRPr lang="en-GB" altLang="en-US" sz="1600"/>
          </a:p>
          <a:p>
            <a:pPr>
              <a:spcBef>
                <a:spcPct val="50000"/>
              </a:spcBef>
              <a:buFontTx/>
              <a:buNone/>
            </a:pPr>
            <a:endParaRPr lang="en-GB" altLang="en-US" sz="1800"/>
          </a:p>
          <a:p>
            <a:pPr>
              <a:spcBef>
                <a:spcPct val="50000"/>
              </a:spcBef>
              <a:buFontTx/>
              <a:buNone/>
            </a:pPr>
            <a:endParaRPr lang="en-GB" altLang="en-US" sz="1800"/>
          </a:p>
          <a:p>
            <a:pPr>
              <a:spcBef>
                <a:spcPct val="50000"/>
              </a:spcBef>
              <a:buFontTx/>
              <a:buNone/>
            </a:pPr>
            <a:endParaRPr lang="en-GB" altLang="en-US" sz="1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a:extLst>
              <a:ext uri="{FF2B5EF4-FFF2-40B4-BE49-F238E27FC236}">
                <a16:creationId xmlns:a16="http://schemas.microsoft.com/office/drawing/2014/main" id="{A863C2BE-D23C-45A6-A7BF-232C08E24C57}"/>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442C5F7-4F9A-4A41-AF26-D432E9E12B41}" type="slidenum">
              <a:rPr lang="en-GB" altLang="en-US" sz="1400"/>
              <a:pPr>
                <a:spcBef>
                  <a:spcPct val="0"/>
                </a:spcBef>
                <a:buFontTx/>
                <a:buNone/>
              </a:pPr>
              <a:t>31</a:t>
            </a:fld>
            <a:endParaRPr lang="en-GB" altLang="en-US" sz="1400"/>
          </a:p>
        </p:txBody>
      </p:sp>
      <p:sp>
        <p:nvSpPr>
          <p:cNvPr id="33795" name="Rectangle 2">
            <a:extLst>
              <a:ext uri="{FF2B5EF4-FFF2-40B4-BE49-F238E27FC236}">
                <a16:creationId xmlns:a16="http://schemas.microsoft.com/office/drawing/2014/main" id="{621EA294-A82B-44F9-AB65-CEB794429A07}"/>
              </a:ext>
            </a:extLst>
          </p:cNvPr>
          <p:cNvSpPr>
            <a:spLocks noGrp="1" noChangeArrowheads="1"/>
          </p:cNvSpPr>
          <p:nvPr>
            <p:ph type="title" idx="4294967295"/>
          </p:nvPr>
        </p:nvSpPr>
        <p:spPr>
          <a:xfrm>
            <a:off x="228600" y="0"/>
            <a:ext cx="6286500" cy="914400"/>
          </a:xfrm>
        </p:spPr>
        <p:txBody>
          <a:bodyPr/>
          <a:lstStyle/>
          <a:p>
            <a:pPr eaLnBrk="1" hangingPunct="1"/>
            <a:r>
              <a:rPr lang="en-GB" altLang="en-US" sz="1600"/>
              <a:t>1. Explore how Ste</a:t>
            </a:r>
            <a:r>
              <a:rPr lang="en-US" altLang="en-US" sz="1600"/>
              <a:t>venson creates mystery through</a:t>
            </a:r>
            <a:r>
              <a:rPr lang="en-GB" altLang="en-US" sz="1600"/>
              <a:t> setting and atmospher</a:t>
            </a:r>
            <a:r>
              <a:rPr lang="en-US" altLang="en-US" sz="1600"/>
              <a:t>e</a:t>
            </a:r>
            <a:r>
              <a:rPr lang="en-GB" altLang="en-US" sz="1600"/>
              <a:t> in this passage and elsewhere in the novel (Extract from Chapter 8 ‘ The Last Night’)</a:t>
            </a:r>
          </a:p>
        </p:txBody>
      </p:sp>
      <p:sp>
        <p:nvSpPr>
          <p:cNvPr id="33796" name="Rectangle 3">
            <a:extLst>
              <a:ext uri="{FF2B5EF4-FFF2-40B4-BE49-F238E27FC236}">
                <a16:creationId xmlns:a16="http://schemas.microsoft.com/office/drawing/2014/main" id="{471E8C92-80FB-4270-A93E-A946E918F3EF}"/>
              </a:ext>
            </a:extLst>
          </p:cNvPr>
          <p:cNvSpPr>
            <a:spLocks noGrp="1" noChangeArrowheads="1"/>
          </p:cNvSpPr>
          <p:nvPr>
            <p:ph type="body" idx="4294967295"/>
          </p:nvPr>
        </p:nvSpPr>
        <p:spPr>
          <a:xfrm>
            <a:off x="0" y="1143000"/>
            <a:ext cx="6515100" cy="4876800"/>
          </a:xfrm>
        </p:spPr>
        <p:txBody>
          <a:bodyPr/>
          <a:lstStyle/>
          <a:p>
            <a:pPr eaLnBrk="1" hangingPunct="1">
              <a:lnSpc>
                <a:spcPct val="80000"/>
              </a:lnSpc>
              <a:buFontTx/>
              <a:buNone/>
            </a:pPr>
            <a:r>
              <a:rPr lang="en-GB" altLang="en-US" sz="1400"/>
              <a:t>       It was a wild, cold, seasonable night of March, with a pale moon, lying on her back as though the wind had tilted her, and a flying wrack of the most diaphanous and lawny texture. The wind made talking difficult, and flecked the blood into the face. It seemed to have swept the streets unusually bare of passengers, besides; for Mr. Utterson thought he had never seen that part of London so deserted. He could have wished it otherwise; never in his life had he been conscious of so sharp a wish to see and touch his fellow-creatures; for struggle as he might, there was borne in upon his mind a crushing anticipation of calamity. The square, when they got there, was all full of wind and dust, and the thin trees in the garden were lashing themselves along the railing. Poole, who had kept all the way a pace or two ahead, now pulled up in the middle of the pavement, and in spite of the biting weather, took off his hat and mopped his brow with a red pocket-handkerchief. But for all the hurry of his coming, these were not the dews of exertion that he wiped away, but the moisture of some strangling anguish; for his face was white and his voice, when he spoke, harsh and broken.</a:t>
            </a:r>
          </a:p>
          <a:p>
            <a:pPr eaLnBrk="1" hangingPunct="1">
              <a:lnSpc>
                <a:spcPct val="80000"/>
              </a:lnSpc>
              <a:buFontTx/>
              <a:buNone/>
            </a:pPr>
            <a:r>
              <a:rPr lang="en-GB" altLang="en-US" sz="1400"/>
              <a:t>       "Well, sir," he said, "here we are, and God grant there be nothing wrong."</a:t>
            </a:r>
          </a:p>
          <a:p>
            <a:pPr eaLnBrk="1" hangingPunct="1">
              <a:lnSpc>
                <a:spcPct val="80000"/>
              </a:lnSpc>
              <a:buFontTx/>
              <a:buNone/>
            </a:pPr>
            <a:r>
              <a:rPr lang="en-GB" altLang="en-US" sz="1400"/>
              <a:t>       "Amen, Poole," said the lawyer.</a:t>
            </a:r>
          </a:p>
          <a:p>
            <a:pPr eaLnBrk="1" hangingPunct="1">
              <a:lnSpc>
                <a:spcPct val="80000"/>
              </a:lnSpc>
              <a:buFontTx/>
              <a:buNone/>
            </a:pPr>
            <a:r>
              <a:rPr lang="en-GB" altLang="en-US" sz="1400"/>
              <a:t>       Thereupon the servant knocked in a very guarded manner; the door was opened on the chain; and a voice asked from within, "Is that you, Poole?"</a:t>
            </a:r>
          </a:p>
          <a:p>
            <a:pPr eaLnBrk="1" hangingPunct="1">
              <a:lnSpc>
                <a:spcPct val="80000"/>
              </a:lnSpc>
              <a:buFontTx/>
              <a:buNone/>
            </a:pPr>
            <a:r>
              <a:rPr lang="en-GB" altLang="en-US" sz="1400"/>
              <a:t>       "It's all right," said Poole. "Open the door." The hall, when they entered it, was brightly lighted up; the fire was built high; and about the hearth the whole of the servants, men and women, stood huddled together like a flock of sheep. At the sight of Mr. Utterson, the housemaid broke into hysterical whimpering; and the cook, crying out, "Bless God! it's Mr. Utterson," ran forward as if to take him in her arms.</a:t>
            </a:r>
          </a:p>
        </p:txBody>
      </p:sp>
      <p:sp>
        <p:nvSpPr>
          <p:cNvPr id="33797" name="Text Box 4">
            <a:extLst>
              <a:ext uri="{FF2B5EF4-FFF2-40B4-BE49-F238E27FC236}">
                <a16:creationId xmlns:a16="http://schemas.microsoft.com/office/drawing/2014/main" id="{D43AD7D6-4ECC-496A-8132-6FA28FE01BAE}"/>
              </a:ext>
            </a:extLst>
          </p:cNvPr>
          <p:cNvSpPr txBox="1">
            <a:spLocks noChangeArrowheads="1"/>
          </p:cNvSpPr>
          <p:nvPr/>
        </p:nvSpPr>
        <p:spPr bwMode="auto">
          <a:xfrm>
            <a:off x="381000" y="6019800"/>
            <a:ext cx="5943600" cy="28527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GB" altLang="en-US" sz="1800"/>
              <a:t>Planning:</a:t>
            </a:r>
          </a:p>
          <a:p>
            <a:pPr>
              <a:spcBef>
                <a:spcPct val="50000"/>
              </a:spcBef>
              <a:buFontTx/>
              <a:buNone/>
            </a:pPr>
            <a:endParaRPr lang="en-GB" altLang="en-US" sz="1800"/>
          </a:p>
          <a:p>
            <a:pPr>
              <a:spcBef>
                <a:spcPct val="50000"/>
              </a:spcBef>
              <a:buFontTx/>
              <a:buNone/>
            </a:pPr>
            <a:endParaRPr lang="en-GB" altLang="en-US" sz="1800"/>
          </a:p>
          <a:p>
            <a:pPr>
              <a:spcBef>
                <a:spcPct val="50000"/>
              </a:spcBef>
              <a:buFontTx/>
              <a:buNone/>
            </a:pPr>
            <a:endParaRPr lang="en-GB" altLang="en-US" sz="1800"/>
          </a:p>
          <a:p>
            <a:pPr>
              <a:spcBef>
                <a:spcPct val="50000"/>
              </a:spcBef>
              <a:buFontTx/>
              <a:buNone/>
            </a:pPr>
            <a:endParaRPr lang="en-GB" altLang="en-US" sz="1800"/>
          </a:p>
          <a:p>
            <a:pPr>
              <a:spcBef>
                <a:spcPct val="50000"/>
              </a:spcBef>
              <a:buFontTx/>
              <a:buNone/>
            </a:pPr>
            <a:endParaRPr lang="en-GB" altLang="en-US" sz="1800"/>
          </a:p>
          <a:p>
            <a:pPr>
              <a:spcBef>
                <a:spcPct val="50000"/>
              </a:spcBef>
              <a:buFontTx/>
              <a:buNone/>
            </a:pPr>
            <a:endParaRPr lang="en-GB" altLang="en-US" sz="1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a:extLst>
              <a:ext uri="{FF2B5EF4-FFF2-40B4-BE49-F238E27FC236}">
                <a16:creationId xmlns:a16="http://schemas.microsoft.com/office/drawing/2014/main" id="{3956C0BB-5B67-41CD-A387-9DC47864C030}"/>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23AD514-52D6-46BC-B961-51CC60E8EBF6}" type="slidenum">
              <a:rPr lang="en-GB" altLang="en-US" sz="1400"/>
              <a:pPr>
                <a:spcBef>
                  <a:spcPct val="0"/>
                </a:spcBef>
                <a:buFontTx/>
                <a:buNone/>
              </a:pPr>
              <a:t>32</a:t>
            </a:fld>
            <a:endParaRPr lang="en-GB" altLang="en-US" sz="1400"/>
          </a:p>
        </p:txBody>
      </p:sp>
      <p:sp>
        <p:nvSpPr>
          <p:cNvPr id="34819" name="Rectangle 2">
            <a:extLst>
              <a:ext uri="{FF2B5EF4-FFF2-40B4-BE49-F238E27FC236}">
                <a16:creationId xmlns:a16="http://schemas.microsoft.com/office/drawing/2014/main" id="{4DE2EA73-51A7-4542-95BE-DD45233D4497}"/>
              </a:ext>
            </a:extLst>
          </p:cNvPr>
          <p:cNvSpPr>
            <a:spLocks noGrp="1" noChangeArrowheads="1"/>
          </p:cNvSpPr>
          <p:nvPr>
            <p:ph type="title" idx="4294967295"/>
          </p:nvPr>
        </p:nvSpPr>
        <p:spPr>
          <a:xfrm>
            <a:off x="0" y="228600"/>
            <a:ext cx="6515100" cy="762000"/>
          </a:xfrm>
        </p:spPr>
        <p:txBody>
          <a:bodyPr/>
          <a:lstStyle/>
          <a:p>
            <a:pPr eaLnBrk="1" hangingPunct="1"/>
            <a:r>
              <a:rPr lang="en-GB" altLang="en-US" sz="1600"/>
              <a:t>Q1. How does Stevenson present the idea of duality in this passage and elsewhere in the novel? (Extract from Chapter 10 ‘Henry Jekyll’s Full Statement of the Case’)</a:t>
            </a:r>
            <a:br>
              <a:rPr lang="en-GB" altLang="en-US" sz="1600"/>
            </a:br>
            <a:r>
              <a:rPr lang="en-US" altLang="en-US" sz="1600"/>
              <a:t>Q.2 How does Stevenson present Jekyll here and elsewhere?</a:t>
            </a:r>
            <a:endParaRPr lang="en-GB" altLang="en-US" sz="1600"/>
          </a:p>
        </p:txBody>
      </p:sp>
      <p:sp>
        <p:nvSpPr>
          <p:cNvPr id="34820" name="Rectangle 3">
            <a:extLst>
              <a:ext uri="{FF2B5EF4-FFF2-40B4-BE49-F238E27FC236}">
                <a16:creationId xmlns:a16="http://schemas.microsoft.com/office/drawing/2014/main" id="{4D1FE1B5-C435-4BD3-8C9D-4AAFF906B1CA}"/>
              </a:ext>
            </a:extLst>
          </p:cNvPr>
          <p:cNvSpPr>
            <a:spLocks noGrp="1" noChangeArrowheads="1"/>
          </p:cNvSpPr>
          <p:nvPr>
            <p:ph type="body" idx="4294967295"/>
          </p:nvPr>
        </p:nvSpPr>
        <p:spPr>
          <a:xfrm>
            <a:off x="304800" y="1143000"/>
            <a:ext cx="6172200" cy="6096000"/>
          </a:xfrm>
        </p:spPr>
        <p:txBody>
          <a:bodyPr/>
          <a:lstStyle/>
          <a:p>
            <a:pPr eaLnBrk="1" hangingPunct="1">
              <a:lnSpc>
                <a:spcPct val="80000"/>
              </a:lnSpc>
              <a:buFontTx/>
              <a:buNone/>
            </a:pPr>
            <a:r>
              <a:rPr lang="en-GB" altLang="en-US" sz="1200"/>
              <a:t>        That night I had come to the fatal cross-roads. Had I approached my discovery in a more noble spirit, had I risked the experiment while under the empire of generous or pious aspirations, all must have been otherwise, and from these agonies of death and birth, I had come forth an angel instead of a fiend. The drug had no discriminating action; it was neither diabolical nor divine; it but shook the doors of the prison-house of my disposition; and like the captives of Philippi, that which stood within ran forth. At that time my virtue slumbered; my evil, kept awake by ambition, was alert and swift to seize the occasion; and the thing that was projected was Edward Hyde. Hence, although I had now two characters as well as two appearances, one was wholly evil, and the other was still the old Henry Jekyll, that incongruous compound of whose reformation and improvement I had already learned to despair. The movement was thus wholly toward the worse.</a:t>
            </a:r>
          </a:p>
          <a:p>
            <a:pPr eaLnBrk="1" hangingPunct="1">
              <a:lnSpc>
                <a:spcPct val="80000"/>
              </a:lnSpc>
              <a:buFontTx/>
              <a:buNone/>
            </a:pPr>
            <a:r>
              <a:rPr lang="en-GB" altLang="en-US" sz="1200"/>
              <a:t>         Even at that time, I had not yet conquered my aversion to the dryness of a life of study. I would still be merrily disposed at times; and as my pleasures were (to say the least) undignified, and I was not only well known and highly considered, but growing toward the elderly man, this incoherency of my life was daily growing more unwelcome. It was on this side that my new power tempted me until I fell in slavery. I had but to drink the cup, to doff at once the body of the noted professor, and to assume, like a thick cloak, that of Edward Hyde. I smiled at the notion; it seemed to me at the time to be humorous; and I made my preparations with the most studious care. I took and furnished that house in Soho, to which Hyde was tracked by the police; and engaged as housekeeper a creature whom I well knew to be silent and unscrupulous. On the other side, I announced to my servants that a Mr. Hyde (whom I described) was to have full liberty and power about my house in the square; and to parry mishaps, I even called and made myself a familiar object, in my second character. I next drew up that will to which you so much objected; so that if anything befell me in the person of Dr. Jekyll, I could enter on that of Edward Hyde without pecuniary loss. And thus fortified, as I supposed, on every side, I began to profit by the strange immunities of my position.</a:t>
            </a:r>
          </a:p>
          <a:p>
            <a:pPr eaLnBrk="1" hangingPunct="1">
              <a:lnSpc>
                <a:spcPct val="80000"/>
              </a:lnSpc>
              <a:buFontTx/>
              <a:buNone/>
            </a:pPr>
            <a:r>
              <a:rPr lang="en-GB" altLang="en-US" sz="1200"/>
              <a:t>         Men have before hired bravos to transact their crimes, while their own person and reputation sat under shelter. I was the first that ever did so for his pleasures. I was the first that could thus plod in the public eye with a load of genial respectability, and in a moment, like a schoolboy, strip off these lendings and spring headlong into the sea of liberty. But for me, in my impenetrable mantle, the safety was complete. Think of it—I did not even exist! Let me but escape into my laboratory door, give me but a second or two to mix and swallow the draught that I had always standing ready; and whatever he had done, Edward Hyde would pass away like the stain of breath upon a mirror; and there in his stead, quietly at home, trimming the midnight lamp in his study, a man who could afford to laugh at suspicion, would be Henry Jekyll.</a:t>
            </a:r>
          </a:p>
        </p:txBody>
      </p:sp>
      <p:sp>
        <p:nvSpPr>
          <p:cNvPr id="34821" name="Text Box 4">
            <a:extLst>
              <a:ext uri="{FF2B5EF4-FFF2-40B4-BE49-F238E27FC236}">
                <a16:creationId xmlns:a16="http://schemas.microsoft.com/office/drawing/2014/main" id="{67213F4B-E9B0-4B66-9B26-C4BDC1662666}"/>
              </a:ext>
            </a:extLst>
          </p:cNvPr>
          <p:cNvSpPr txBox="1">
            <a:spLocks noChangeArrowheads="1"/>
          </p:cNvSpPr>
          <p:nvPr/>
        </p:nvSpPr>
        <p:spPr bwMode="auto">
          <a:xfrm>
            <a:off x="228600" y="7239000"/>
            <a:ext cx="6400800" cy="1614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GB" altLang="en-US" sz="1600"/>
              <a:t>Planning</a:t>
            </a:r>
            <a:r>
              <a:rPr lang="en-GB" altLang="en-US" sz="1800"/>
              <a:t>:</a:t>
            </a:r>
          </a:p>
          <a:p>
            <a:pPr>
              <a:spcBef>
                <a:spcPct val="50000"/>
              </a:spcBef>
              <a:buFontTx/>
              <a:buNone/>
            </a:pPr>
            <a:endParaRPr lang="en-GB" altLang="en-US" sz="1800"/>
          </a:p>
          <a:p>
            <a:pPr>
              <a:spcBef>
                <a:spcPct val="50000"/>
              </a:spcBef>
              <a:buFontTx/>
              <a:buNone/>
            </a:pPr>
            <a:endParaRPr lang="en-GB" altLang="en-US" sz="1800"/>
          </a:p>
          <a:p>
            <a:pPr>
              <a:spcBef>
                <a:spcPct val="50000"/>
              </a:spcBef>
              <a:buFontTx/>
              <a:buNone/>
            </a:pPr>
            <a:endParaRPr lang="en-GB" altLang="en-US" sz="1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a:extLst>
              <a:ext uri="{FF2B5EF4-FFF2-40B4-BE49-F238E27FC236}">
                <a16:creationId xmlns:a16="http://schemas.microsoft.com/office/drawing/2014/main" id="{EFADF48B-DC8A-40E5-9417-1A95EE343D1D}"/>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2BC84A3-C138-4AA0-8B23-0A47F0E09698}" type="slidenum">
              <a:rPr lang="en-GB" altLang="en-US" sz="1400"/>
              <a:pPr>
                <a:spcBef>
                  <a:spcPct val="0"/>
                </a:spcBef>
                <a:buFontTx/>
                <a:buNone/>
              </a:pPr>
              <a:t>33</a:t>
            </a:fld>
            <a:endParaRPr lang="en-GB" altLang="en-US" sz="1400"/>
          </a:p>
        </p:txBody>
      </p:sp>
      <p:sp>
        <p:nvSpPr>
          <p:cNvPr id="35843" name="Rectangle 2">
            <a:extLst>
              <a:ext uri="{FF2B5EF4-FFF2-40B4-BE49-F238E27FC236}">
                <a16:creationId xmlns:a16="http://schemas.microsoft.com/office/drawing/2014/main" id="{32F07A61-8BB5-4A13-BE81-F8F427E39521}"/>
              </a:ext>
            </a:extLst>
          </p:cNvPr>
          <p:cNvSpPr>
            <a:spLocks noGrp="1" noChangeArrowheads="1"/>
          </p:cNvSpPr>
          <p:nvPr>
            <p:ph type="title"/>
          </p:nvPr>
        </p:nvSpPr>
        <p:spPr>
          <a:xfrm>
            <a:off x="0" y="0"/>
            <a:ext cx="6858000" cy="609600"/>
          </a:xfrm>
        </p:spPr>
        <p:txBody>
          <a:bodyPr/>
          <a:lstStyle/>
          <a:p>
            <a:r>
              <a:rPr lang="en-GB" altLang="en-US" sz="1600"/>
              <a:t>Sample paragraphs to support you with close analysis of key passages and covering the assessment objectives.</a:t>
            </a:r>
          </a:p>
        </p:txBody>
      </p:sp>
      <p:sp>
        <p:nvSpPr>
          <p:cNvPr id="35844" name="Rectangle 3">
            <a:extLst>
              <a:ext uri="{FF2B5EF4-FFF2-40B4-BE49-F238E27FC236}">
                <a16:creationId xmlns:a16="http://schemas.microsoft.com/office/drawing/2014/main" id="{5CFBB83B-EE05-4BD4-A54B-6578A9B2690F}"/>
              </a:ext>
            </a:extLst>
          </p:cNvPr>
          <p:cNvSpPr>
            <a:spLocks noGrp="1" noChangeArrowheads="1"/>
          </p:cNvSpPr>
          <p:nvPr>
            <p:ph type="body" idx="1"/>
          </p:nvPr>
        </p:nvSpPr>
        <p:spPr>
          <a:xfrm>
            <a:off x="0" y="609600"/>
            <a:ext cx="6629400" cy="5791200"/>
          </a:xfrm>
        </p:spPr>
        <p:txBody>
          <a:bodyPr/>
          <a:lstStyle/>
          <a:p>
            <a:pPr>
              <a:lnSpc>
                <a:spcPct val="80000"/>
              </a:lnSpc>
              <a:buFontTx/>
              <a:buNone/>
            </a:pPr>
            <a:endParaRPr lang="en-GB" altLang="en-US" sz="1400" b="1"/>
          </a:p>
          <a:p>
            <a:pPr>
              <a:lnSpc>
                <a:spcPct val="80000"/>
              </a:lnSpc>
              <a:buFontTx/>
              <a:buNone/>
            </a:pPr>
            <a:endParaRPr lang="en-GB" altLang="en-US" sz="1400" b="1"/>
          </a:p>
          <a:p>
            <a:pPr>
              <a:lnSpc>
                <a:spcPct val="80000"/>
              </a:lnSpc>
              <a:buFontTx/>
              <a:buNone/>
            </a:pPr>
            <a:r>
              <a:rPr lang="en-GB" altLang="en-US" sz="1400" b="1"/>
              <a:t>Focus: Setting/ opening pages/ contrast/ mystery</a:t>
            </a:r>
          </a:p>
          <a:p>
            <a:pPr>
              <a:lnSpc>
                <a:spcPct val="80000"/>
              </a:lnSpc>
              <a:buFontTx/>
              <a:buNone/>
            </a:pPr>
            <a:r>
              <a:rPr lang="en-GB" altLang="en-US" sz="1400"/>
              <a:t>       Stevenson uses juxtaposition to convey a sense of duality in the setting of Victorian London in the opening pages of the novel.</a:t>
            </a:r>
          </a:p>
          <a:p>
            <a:pPr>
              <a:lnSpc>
                <a:spcPct val="80000"/>
              </a:lnSpc>
              <a:buFontTx/>
              <a:buNone/>
            </a:pPr>
            <a:r>
              <a:rPr lang="en-GB" altLang="en-US" sz="1400"/>
              <a:t>       The houses of London are described with the simile, ‘like rows of smiling saleswomen’ with ‘florid charms.’ This use of feminine personification creates a welcoming atmosphere in the street which stands out in its ‘dingy neighbourhood.’ We see a pattern in references to light, colour and brightness through the choices of diction, ‘florid,’ ‘shone,’ ‘well polished’ in relation to this particular street. The simile, ‘like a fire in a forest’ conveys the intensity of this dramatic contrast. The alliterative ‘f’ sound creates a sense of vitality and warmth.  The street is well kept with its, ‘freshly painted shutters’ and is flourishing with life. Thus, this creates for the reader, a picture of Victorian London as vibrant, busy and wealthy. </a:t>
            </a:r>
          </a:p>
          <a:p>
            <a:pPr>
              <a:lnSpc>
                <a:spcPct val="80000"/>
              </a:lnSpc>
              <a:buFontTx/>
              <a:buNone/>
            </a:pPr>
            <a:r>
              <a:rPr lang="en-GB" altLang="en-US" sz="1400"/>
              <a:t>       This is set against opposing imagery linked to the darker side of the city. The proximity of these areas conveys the sense of how the two are ultimately intermingled and two sides to the same entity. Thus reflecting the key theme of duality in the novel itself. Again, Stevenson uses personification to convey the nature and personality of the setting, ‘a certain sinister block of building thrust forward its gable onto the street.’ The use of alliteration in this sentence with the harsher sibilant ‘s’ sound and plosive ‘b’ creates a harsher, more threatening tone. The adjective, ‘sinister’ and verb ‘thrust’ have connotations of crime and dominance. There is a dramatic contrast in the use of colour, or lack of it. The personified image, ‘blind forehead of discoloured wall’ carries a strong association with deformity and the door ‘blistered and distained’ also portrays a sense of decay and deformity. This makes a direct symbolic link to the figure of Hyde we associate with this setting and the criminal undertones of Victorian London. The reader is reminded of the contemporary theories of Lombroso and the link between criminality and physical appearance, developed through the references to ‘tramps’ and the ‘knife on the mouldings.’ London is at once, both thriving and vibrant and a place of the dark and ‘sordid’ underworld, just as Jekyll and Hyde are two sides to the same person.</a:t>
            </a:r>
          </a:p>
          <a:p>
            <a:pPr>
              <a:lnSpc>
                <a:spcPct val="80000"/>
              </a:lnSpc>
              <a:buFontTx/>
              <a:buNone/>
            </a:pPr>
            <a:endParaRPr lang="en-GB" altLang="en-US" sz="1400"/>
          </a:p>
        </p:txBody>
      </p:sp>
      <p:sp>
        <p:nvSpPr>
          <p:cNvPr id="35845" name="Text Box 4">
            <a:extLst>
              <a:ext uri="{FF2B5EF4-FFF2-40B4-BE49-F238E27FC236}">
                <a16:creationId xmlns:a16="http://schemas.microsoft.com/office/drawing/2014/main" id="{8E2C1E52-A871-4311-A478-C884C14E2CCB}"/>
              </a:ext>
            </a:extLst>
          </p:cNvPr>
          <p:cNvSpPr txBox="1">
            <a:spLocks noChangeArrowheads="1"/>
          </p:cNvSpPr>
          <p:nvPr/>
        </p:nvSpPr>
        <p:spPr bwMode="auto">
          <a:xfrm>
            <a:off x="152400" y="6934200"/>
            <a:ext cx="3581400" cy="199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GB" altLang="en-US" sz="1600" b="1"/>
              <a:t>Annotate for:</a:t>
            </a:r>
          </a:p>
          <a:p>
            <a:pPr>
              <a:spcBef>
                <a:spcPct val="50000"/>
              </a:spcBef>
              <a:buFontTx/>
              <a:buNone/>
            </a:pPr>
            <a:r>
              <a:rPr lang="en-GB" altLang="en-US" sz="1800"/>
              <a:t> </a:t>
            </a:r>
            <a:r>
              <a:rPr lang="en-GB" altLang="en-US" sz="1400" b="1"/>
              <a:t>AO1 ideas</a:t>
            </a:r>
          </a:p>
          <a:p>
            <a:pPr>
              <a:spcBef>
                <a:spcPct val="50000"/>
              </a:spcBef>
              <a:buFontTx/>
              <a:buNone/>
            </a:pPr>
            <a:r>
              <a:rPr lang="en-GB" altLang="en-US" sz="1400" b="1"/>
              <a:t>Underline or highlight quotations</a:t>
            </a:r>
          </a:p>
          <a:p>
            <a:pPr>
              <a:spcBef>
                <a:spcPct val="50000"/>
              </a:spcBef>
              <a:buFontTx/>
              <a:buNone/>
            </a:pPr>
            <a:r>
              <a:rPr lang="en-GB" altLang="en-US" sz="1400" b="1"/>
              <a:t>Label/ identify subject terms and methods</a:t>
            </a:r>
          </a:p>
          <a:p>
            <a:pPr>
              <a:spcBef>
                <a:spcPct val="50000"/>
              </a:spcBef>
              <a:buFontTx/>
              <a:buNone/>
            </a:pPr>
            <a:r>
              <a:rPr lang="en-GB" altLang="en-US" sz="1400" b="1"/>
              <a:t>Identify AO3 contextual links</a:t>
            </a:r>
          </a:p>
        </p:txBody>
      </p:sp>
      <p:sp>
        <p:nvSpPr>
          <p:cNvPr id="35846" name="Text Box 5">
            <a:extLst>
              <a:ext uri="{FF2B5EF4-FFF2-40B4-BE49-F238E27FC236}">
                <a16:creationId xmlns:a16="http://schemas.microsoft.com/office/drawing/2014/main" id="{F628B4DA-252B-413B-84A7-E40F8829A370}"/>
              </a:ext>
            </a:extLst>
          </p:cNvPr>
          <p:cNvSpPr txBox="1">
            <a:spLocks noChangeArrowheads="1"/>
          </p:cNvSpPr>
          <p:nvPr/>
        </p:nvSpPr>
        <p:spPr bwMode="auto">
          <a:xfrm>
            <a:off x="3581400" y="6934200"/>
            <a:ext cx="2971800" cy="1292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GB" altLang="en-US" sz="1200" b="1"/>
              <a:t>Good analytical vocabulary words/ phrases for me to use:</a:t>
            </a:r>
          </a:p>
          <a:p>
            <a:pPr>
              <a:spcBef>
                <a:spcPct val="50000"/>
              </a:spcBef>
              <a:buFontTx/>
              <a:buNone/>
            </a:pPr>
            <a:endParaRPr lang="en-GB" altLang="en-US" sz="1800"/>
          </a:p>
          <a:p>
            <a:pPr>
              <a:spcBef>
                <a:spcPct val="50000"/>
              </a:spcBef>
              <a:buFontTx/>
              <a:buNone/>
            </a:pPr>
            <a:endParaRPr lang="en-GB" altLang="en-US" sz="1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a:extLst>
              <a:ext uri="{FF2B5EF4-FFF2-40B4-BE49-F238E27FC236}">
                <a16:creationId xmlns:a16="http://schemas.microsoft.com/office/drawing/2014/main" id="{0B958E69-6BBC-49AE-B78E-D740EE4BDFB4}"/>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0958B2D-B19F-4EF7-AD68-AE4F6D60408A}" type="slidenum">
              <a:rPr lang="en-GB" altLang="en-US" sz="1400"/>
              <a:pPr>
                <a:spcBef>
                  <a:spcPct val="0"/>
                </a:spcBef>
                <a:buFontTx/>
                <a:buNone/>
              </a:pPr>
              <a:t>34</a:t>
            </a:fld>
            <a:endParaRPr lang="en-GB" altLang="en-US" sz="1400"/>
          </a:p>
        </p:txBody>
      </p:sp>
      <p:sp>
        <p:nvSpPr>
          <p:cNvPr id="36867" name="Rectangle 3">
            <a:extLst>
              <a:ext uri="{FF2B5EF4-FFF2-40B4-BE49-F238E27FC236}">
                <a16:creationId xmlns:a16="http://schemas.microsoft.com/office/drawing/2014/main" id="{CF55FFF1-1B51-4F6E-AA58-6BE05275565A}"/>
              </a:ext>
            </a:extLst>
          </p:cNvPr>
          <p:cNvSpPr>
            <a:spLocks noGrp="1" noChangeArrowheads="1"/>
          </p:cNvSpPr>
          <p:nvPr>
            <p:ph type="body" idx="1"/>
          </p:nvPr>
        </p:nvSpPr>
        <p:spPr>
          <a:xfrm>
            <a:off x="304800" y="381000"/>
            <a:ext cx="6210300" cy="7786688"/>
          </a:xfrm>
        </p:spPr>
        <p:txBody>
          <a:bodyPr/>
          <a:lstStyle/>
          <a:p>
            <a:pPr>
              <a:lnSpc>
                <a:spcPct val="80000"/>
              </a:lnSpc>
              <a:buFontTx/>
              <a:buNone/>
            </a:pPr>
            <a:r>
              <a:rPr lang="en-GB" altLang="en-US" sz="1400" b="1"/>
              <a:t>Focus: Hyde/ Chapter 2/ animal imagery</a:t>
            </a:r>
          </a:p>
          <a:p>
            <a:pPr>
              <a:lnSpc>
                <a:spcPct val="80000"/>
              </a:lnSpc>
              <a:buFontTx/>
              <a:buNone/>
            </a:pPr>
            <a:r>
              <a:rPr lang="en-GB" altLang="en-US" sz="1200"/>
              <a:t>        Stevenson describes Hyde in chapter 2 through simile, animal imagery and a semantic field which links to deformity. This establishes a pattern the reader sees repeated and developed through the rest of the novel, Hyde is more often linked to the inhuman. This presents a strong link to the ideas of devolution at the time and Darwinism. He is undeveloped and primitive, in contrast to the socially and intellectually developed Dr Jekyll, ‘a large, handsome man of fifty.’</a:t>
            </a:r>
          </a:p>
          <a:p>
            <a:pPr>
              <a:lnSpc>
                <a:spcPct val="80000"/>
              </a:lnSpc>
              <a:buFontTx/>
              <a:buNone/>
            </a:pPr>
            <a:r>
              <a:rPr lang="en-GB" altLang="en-US" sz="1200"/>
              <a:t>        At the end of chapter 1 Enfield describes Hyde as being, ‘like some damned juggernaut’ when he mows down the girl on the street. This simile evokes a strong sense of a being dangerous and out of control. The word ‘damned’ carries associations of the devil and a lost soul. ‘Juggernaut’ in its literal sense creates a sense of danger and power; that has no basis in a living, breathing being. Hyde is a machine, void of all emotion or reason beyond the pure satisfaction of his own and immediate desires. Thus, in the terms of Freudian theory, he represents the essence of id, pure self-indulgence and self-satisfaction with no regard for others. Due to the limitations of censorship in Victorian Literature, Stevenson has to be restrained in his description of the nature of Hyde’s crimes. Despite this the reader can appreciate the horror and unnaturalness of this character through the associations he builds.</a:t>
            </a:r>
          </a:p>
          <a:p>
            <a:pPr>
              <a:lnSpc>
                <a:spcPct val="80000"/>
              </a:lnSpc>
              <a:buFontTx/>
              <a:buNone/>
            </a:pPr>
            <a:r>
              <a:rPr lang="en-GB" altLang="en-US" sz="1200"/>
              <a:t>        Enfield mentions, ‘a strong feeling of deformity’ for the first time in chapter 1. This link to deformity is repeated throughout the novel in others’ impressions and reactions to him, such as in Lanyon’s account in chapter 9. The repetition of deformity suggests Hyde as unnatural, against nature. It also links with the animal imagery of him being, ‘ape like’ with a Darwinian suggestion of primitive, neanderthal man. Furthermore, it links with other current theories of the time, such as that promoted by Lombroso, that criminality was directly linked to specific physical features. So, the reader links Hyde with criminal characteristics recognised at the time and sees him as potentially dangerous and sinister.</a:t>
            </a:r>
          </a:p>
          <a:p>
            <a:pPr>
              <a:lnSpc>
                <a:spcPct val="80000"/>
              </a:lnSpc>
              <a:buFontTx/>
              <a:buNone/>
            </a:pPr>
            <a:r>
              <a:rPr lang="en-GB" altLang="en-US" sz="1200"/>
              <a:t>        Stevenson has Utterson using animal imagery in Chapter 2 to reinforce the sense that Hyde seems inhuman. He is described as giving, ‘a hissing intake of breath’ when Utterson addresses him. The onomatopoeic verb ‘hissing’ reminds us of a snake and the biblical connotations of something linked to the devil. </a:t>
            </a:r>
          </a:p>
          <a:p>
            <a:pPr>
              <a:lnSpc>
                <a:spcPct val="80000"/>
              </a:lnSpc>
              <a:buFontTx/>
              <a:buNone/>
            </a:pPr>
            <a:r>
              <a:rPr lang="en-GB" altLang="en-US" sz="1200"/>
              <a:t>        This idea of animalistic threat is also seen in, ‘snarled aloud into a savage laugh.’ In this phrase the sibilance creates a harsh sound. ‘Snarled’ suggests to the reader that Hyde has the instincts of a vicious and wild creature, while the ‘savage laugh’ with the word ‘savage’ reminds us of a primitive reaction. The physical description of Hyde as ‘pale and dwarfish’ also suggests deformity and a sense of devolution – in contrast to Jekyll’s appearance as a ‘large, well made, smooth faced man of fifty.’ Thus, the reader shares the sense of disgust and repulsion other characters feel when encountering Hyde.</a:t>
            </a:r>
          </a:p>
        </p:txBody>
      </p:sp>
      <p:sp>
        <p:nvSpPr>
          <p:cNvPr id="36868" name="Text Box 4">
            <a:extLst>
              <a:ext uri="{FF2B5EF4-FFF2-40B4-BE49-F238E27FC236}">
                <a16:creationId xmlns:a16="http://schemas.microsoft.com/office/drawing/2014/main" id="{C1B18D43-158B-4146-A8DB-D29E66F2F8D4}"/>
              </a:ext>
            </a:extLst>
          </p:cNvPr>
          <p:cNvSpPr txBox="1">
            <a:spLocks noChangeArrowheads="1"/>
          </p:cNvSpPr>
          <p:nvPr/>
        </p:nvSpPr>
        <p:spPr bwMode="auto">
          <a:xfrm>
            <a:off x="152400" y="6705600"/>
            <a:ext cx="35814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GB" altLang="en-US" sz="1600" b="1"/>
              <a:t>Annotate for:</a:t>
            </a:r>
          </a:p>
          <a:p>
            <a:pPr>
              <a:spcBef>
                <a:spcPct val="50000"/>
              </a:spcBef>
              <a:buFontTx/>
              <a:buNone/>
            </a:pPr>
            <a:r>
              <a:rPr lang="en-GB" altLang="en-US" sz="1800"/>
              <a:t> </a:t>
            </a:r>
            <a:r>
              <a:rPr lang="en-GB" altLang="en-US" sz="1400" b="1"/>
              <a:t>AO1 ideas</a:t>
            </a:r>
          </a:p>
          <a:p>
            <a:pPr>
              <a:spcBef>
                <a:spcPct val="50000"/>
              </a:spcBef>
              <a:buFontTx/>
              <a:buNone/>
            </a:pPr>
            <a:r>
              <a:rPr lang="en-GB" altLang="en-US" sz="1400" b="1"/>
              <a:t>Underline or highlight quotations</a:t>
            </a:r>
          </a:p>
          <a:p>
            <a:pPr>
              <a:spcBef>
                <a:spcPct val="50000"/>
              </a:spcBef>
              <a:buFontTx/>
              <a:buNone/>
            </a:pPr>
            <a:r>
              <a:rPr lang="en-GB" altLang="en-US" sz="1400" b="1"/>
              <a:t>Label/ identify subject terms and methods</a:t>
            </a:r>
          </a:p>
          <a:p>
            <a:pPr>
              <a:spcBef>
                <a:spcPct val="50000"/>
              </a:spcBef>
              <a:buFontTx/>
              <a:buNone/>
            </a:pPr>
            <a:r>
              <a:rPr lang="en-GB" altLang="en-US" sz="1400" b="1"/>
              <a:t>Identify AO3 contextual links</a:t>
            </a:r>
          </a:p>
        </p:txBody>
      </p:sp>
      <p:sp>
        <p:nvSpPr>
          <p:cNvPr id="36869" name="Text Box 5">
            <a:extLst>
              <a:ext uri="{FF2B5EF4-FFF2-40B4-BE49-F238E27FC236}">
                <a16:creationId xmlns:a16="http://schemas.microsoft.com/office/drawing/2014/main" id="{3F4FDBA0-97E6-40FF-95AD-1D8896785F6D}"/>
              </a:ext>
            </a:extLst>
          </p:cNvPr>
          <p:cNvSpPr txBox="1">
            <a:spLocks noChangeArrowheads="1"/>
          </p:cNvSpPr>
          <p:nvPr/>
        </p:nvSpPr>
        <p:spPr bwMode="auto">
          <a:xfrm>
            <a:off x="3352800" y="6705600"/>
            <a:ext cx="3200400" cy="1354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GB" altLang="en-US" sz="1200" b="1"/>
              <a:t>Good analytical vocabulary words/ phrases for me to use</a:t>
            </a:r>
            <a:r>
              <a:rPr lang="en-GB" altLang="en-US" sz="1600" b="1"/>
              <a:t>:</a:t>
            </a:r>
          </a:p>
          <a:p>
            <a:pPr>
              <a:spcBef>
                <a:spcPct val="50000"/>
              </a:spcBef>
              <a:buFontTx/>
              <a:buNone/>
            </a:pPr>
            <a:endParaRPr lang="en-GB" altLang="en-US" sz="1800"/>
          </a:p>
          <a:p>
            <a:pPr>
              <a:spcBef>
                <a:spcPct val="50000"/>
              </a:spcBef>
              <a:buFontTx/>
              <a:buNone/>
            </a:pPr>
            <a:endParaRPr lang="en-GB" altLang="en-US" sz="1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a:extLst>
              <a:ext uri="{FF2B5EF4-FFF2-40B4-BE49-F238E27FC236}">
                <a16:creationId xmlns:a16="http://schemas.microsoft.com/office/drawing/2014/main" id="{D7AEB33C-6F73-4C09-A8C9-98DA297CADE5}"/>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DC4CDA8-E5A4-4654-8CFE-95B48073299A}" type="slidenum">
              <a:rPr lang="en-GB" altLang="en-US" sz="1400"/>
              <a:pPr>
                <a:spcBef>
                  <a:spcPct val="0"/>
                </a:spcBef>
                <a:buFontTx/>
                <a:buNone/>
              </a:pPr>
              <a:t>35</a:t>
            </a:fld>
            <a:endParaRPr lang="en-GB" altLang="en-US" sz="1400"/>
          </a:p>
        </p:txBody>
      </p:sp>
      <p:sp>
        <p:nvSpPr>
          <p:cNvPr id="37891" name="Rectangle 3">
            <a:extLst>
              <a:ext uri="{FF2B5EF4-FFF2-40B4-BE49-F238E27FC236}">
                <a16:creationId xmlns:a16="http://schemas.microsoft.com/office/drawing/2014/main" id="{CACC0122-FBED-4A3E-81E2-69D06C435F6C}"/>
              </a:ext>
            </a:extLst>
          </p:cNvPr>
          <p:cNvSpPr>
            <a:spLocks noGrp="1" noChangeArrowheads="1"/>
          </p:cNvSpPr>
          <p:nvPr>
            <p:ph type="body" idx="1"/>
          </p:nvPr>
        </p:nvSpPr>
        <p:spPr>
          <a:xfrm>
            <a:off x="0" y="304800"/>
            <a:ext cx="6858000" cy="6858000"/>
          </a:xfrm>
        </p:spPr>
        <p:txBody>
          <a:bodyPr/>
          <a:lstStyle/>
          <a:p>
            <a:pPr>
              <a:lnSpc>
                <a:spcPct val="80000"/>
              </a:lnSpc>
              <a:buFontTx/>
              <a:buNone/>
            </a:pPr>
            <a:r>
              <a:rPr lang="en-GB" altLang="en-US" sz="1400" b="1"/>
              <a:t>Focus: Murder/ Violence - Chapter 4</a:t>
            </a:r>
          </a:p>
          <a:p>
            <a:pPr>
              <a:lnSpc>
                <a:spcPct val="80000"/>
              </a:lnSpc>
              <a:buFontTx/>
              <a:buNone/>
            </a:pPr>
            <a:r>
              <a:rPr lang="en-GB" altLang="en-US" sz="1400"/>
              <a:t>       Stevenson uses imagery to convey the violence and brutality in the incident of Carew’s murder in chapter 4. He is described as reacting, ‘in a great flame of anger.’ This metaphor uses the idea of fire to convey the intensity of the violence. Fire is repeatedly used for symbolic effect in the novel, as we see in Chapter 2 when it is used more positively to compare the street to a ‘fire in the forest.’  The symbolic significance of the cane is also developed in this passage as the murder weapon. Ironically, it is recognised by Utterson as one he gave to Jekyll. Again, we see Stevenson bringing together the contrasts in Victorian society. It was given as a symbol of friendship between two civilised and well respected gentlemen but becomes the murder weapon in a violent and unprovoked attack. The simile, ‘ape like fury’ is used to described the primitive and instinctual response of Hyde. This repetition of ‘ape like’ which we also see on the last page of the novel, ‘ape like spite’ reinforces the devolution theory and reminds us constantly of the conflict between science and religion that existed in society at the time. Darwinian thinking was challenging the established church and God as the giver of creation in the literal, biblical sense of the old testament.   Stevenson uses a metaphor to describe the brutality of the attack, ‘a storm of blows.’ This links to the use of the weather throughout the novel to establish the tone and setting. The word, ‘storm’ suggests the nature of the attack is never ending, sudden and violent.</a:t>
            </a:r>
          </a:p>
          <a:p>
            <a:pPr>
              <a:lnSpc>
                <a:spcPct val="80000"/>
              </a:lnSpc>
              <a:buFontTx/>
              <a:buNone/>
            </a:pPr>
            <a:r>
              <a:rPr lang="en-GB" altLang="en-US" sz="1400"/>
              <a:t>      The use of pathetic fallacy by Stevenson immediately after the murder establishes a foreboding tone of bleak despair. In the morning, ‘a great chocolate coloured pall lowered over heaven.’ This conveys the fog as extremely thick and heavy. ‘Pall’ refers to darkness and obscurity creating a gloomy atmosphere. It reminds us this is Industrial England and of the smog that envelopes the city in a suffocating way. It is also a word to describe the covering of a coffin, which gives a melancholic link to the murder which has just occurred. The use of colours and the conflict in the juxtaposing references to light and dark also reflect the ideas of obscurity and despair. Personification is used throughout the passage to convey this sense of confusion, exhaustion and suffering indicative of the gothic genre.  The cab, ‘crawled’ through the streets,’ there was ‘a haggard shaft of daylight’ and a ’mournful reinvasion of darkness’ which suggests daylight, clarity of vision and hope is far away. The diction also links to the idea of mourning and funerals. The simile, ‘like the district of a city in a nightmare’ reminds the reader of the supernatural and dream like state that is so often associated with the gothic genre and horror.</a:t>
            </a:r>
          </a:p>
        </p:txBody>
      </p:sp>
      <p:sp>
        <p:nvSpPr>
          <p:cNvPr id="37892" name="Text Box 4">
            <a:extLst>
              <a:ext uri="{FF2B5EF4-FFF2-40B4-BE49-F238E27FC236}">
                <a16:creationId xmlns:a16="http://schemas.microsoft.com/office/drawing/2014/main" id="{CEFE861E-F5D9-4335-8DE6-9994DCA0909C}"/>
              </a:ext>
            </a:extLst>
          </p:cNvPr>
          <p:cNvSpPr txBox="1">
            <a:spLocks noChangeArrowheads="1"/>
          </p:cNvSpPr>
          <p:nvPr/>
        </p:nvSpPr>
        <p:spPr bwMode="auto">
          <a:xfrm>
            <a:off x="304800" y="7010400"/>
            <a:ext cx="3429000" cy="191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GB" altLang="en-US" sz="1600" b="1"/>
              <a:t>Annotate for:</a:t>
            </a:r>
          </a:p>
          <a:p>
            <a:pPr>
              <a:spcBef>
                <a:spcPct val="50000"/>
              </a:spcBef>
              <a:buFontTx/>
              <a:buNone/>
            </a:pPr>
            <a:r>
              <a:rPr lang="en-GB" altLang="en-US" sz="1800"/>
              <a:t> </a:t>
            </a:r>
            <a:r>
              <a:rPr lang="en-GB" altLang="en-US" sz="1400" b="1"/>
              <a:t>AO1 ideas</a:t>
            </a:r>
          </a:p>
          <a:p>
            <a:pPr>
              <a:spcBef>
                <a:spcPct val="50000"/>
              </a:spcBef>
              <a:buFontTx/>
              <a:buNone/>
            </a:pPr>
            <a:r>
              <a:rPr lang="en-GB" altLang="en-US" sz="1400" b="1"/>
              <a:t>Underline or highlight quotations</a:t>
            </a:r>
          </a:p>
          <a:p>
            <a:pPr>
              <a:spcBef>
                <a:spcPct val="50000"/>
              </a:spcBef>
              <a:buFontTx/>
              <a:buNone/>
            </a:pPr>
            <a:r>
              <a:rPr lang="en-GB" altLang="en-US" sz="1400" b="1"/>
              <a:t>Label/ identify subject terms and methods</a:t>
            </a:r>
          </a:p>
          <a:p>
            <a:pPr>
              <a:spcBef>
                <a:spcPct val="50000"/>
              </a:spcBef>
              <a:buFontTx/>
              <a:buNone/>
            </a:pPr>
            <a:r>
              <a:rPr lang="en-GB" altLang="en-US" sz="1400" b="1"/>
              <a:t>Identify AO3 contextual links</a:t>
            </a:r>
          </a:p>
        </p:txBody>
      </p:sp>
      <p:sp>
        <p:nvSpPr>
          <p:cNvPr id="37893" name="Text Box 5">
            <a:extLst>
              <a:ext uri="{FF2B5EF4-FFF2-40B4-BE49-F238E27FC236}">
                <a16:creationId xmlns:a16="http://schemas.microsoft.com/office/drawing/2014/main" id="{A273E05C-B884-4D96-A27A-1DDDC508297F}"/>
              </a:ext>
            </a:extLst>
          </p:cNvPr>
          <p:cNvSpPr txBox="1">
            <a:spLocks noChangeArrowheads="1"/>
          </p:cNvSpPr>
          <p:nvPr/>
        </p:nvSpPr>
        <p:spPr bwMode="auto">
          <a:xfrm>
            <a:off x="3962400" y="6934200"/>
            <a:ext cx="2590800" cy="1292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GB" altLang="en-US" sz="1200" b="1"/>
              <a:t>Good analytical vocabulary words/ phrases for me to use:</a:t>
            </a:r>
          </a:p>
          <a:p>
            <a:pPr>
              <a:spcBef>
                <a:spcPct val="50000"/>
              </a:spcBef>
              <a:buFontTx/>
              <a:buNone/>
            </a:pPr>
            <a:endParaRPr lang="en-GB" altLang="en-US" sz="1800"/>
          </a:p>
          <a:p>
            <a:pPr>
              <a:spcBef>
                <a:spcPct val="50000"/>
              </a:spcBef>
              <a:buFontTx/>
              <a:buNone/>
            </a:pPr>
            <a:endParaRPr lang="en-GB" altLang="en-US" sz="1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a:extLst>
              <a:ext uri="{FF2B5EF4-FFF2-40B4-BE49-F238E27FC236}">
                <a16:creationId xmlns:a16="http://schemas.microsoft.com/office/drawing/2014/main" id="{24AF4C81-9789-4D95-B7DF-32F4E7E691A7}"/>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200AB4F-5C7B-4858-A197-F5659693C1E0}" type="slidenum">
              <a:rPr lang="en-GB" altLang="en-US" sz="1400"/>
              <a:pPr>
                <a:spcBef>
                  <a:spcPct val="0"/>
                </a:spcBef>
                <a:buFontTx/>
                <a:buNone/>
              </a:pPr>
              <a:t>36</a:t>
            </a:fld>
            <a:endParaRPr lang="en-GB" altLang="en-US" sz="1400"/>
          </a:p>
        </p:txBody>
      </p:sp>
      <p:sp>
        <p:nvSpPr>
          <p:cNvPr id="38915" name="Rectangle 3">
            <a:extLst>
              <a:ext uri="{FF2B5EF4-FFF2-40B4-BE49-F238E27FC236}">
                <a16:creationId xmlns:a16="http://schemas.microsoft.com/office/drawing/2014/main" id="{6C987C86-A425-4FCC-9489-C876078BBDBA}"/>
              </a:ext>
            </a:extLst>
          </p:cNvPr>
          <p:cNvSpPr>
            <a:spLocks noGrp="1" noChangeArrowheads="1"/>
          </p:cNvSpPr>
          <p:nvPr>
            <p:ph type="body" idx="1"/>
          </p:nvPr>
        </p:nvSpPr>
        <p:spPr>
          <a:xfrm>
            <a:off x="0" y="0"/>
            <a:ext cx="6858000" cy="8167688"/>
          </a:xfrm>
        </p:spPr>
        <p:txBody>
          <a:bodyPr/>
          <a:lstStyle/>
          <a:p>
            <a:pPr>
              <a:lnSpc>
                <a:spcPct val="80000"/>
              </a:lnSpc>
              <a:buFontTx/>
              <a:buNone/>
            </a:pPr>
            <a:r>
              <a:rPr lang="en-GB" altLang="en-US" sz="1400" b="1"/>
              <a:t>Focus: First person account/ Jekyll Chapter 10	</a:t>
            </a:r>
            <a:r>
              <a:rPr lang="en-GB" altLang="en-US" sz="1200"/>
              <a:t>	</a:t>
            </a:r>
          </a:p>
          <a:p>
            <a:pPr>
              <a:lnSpc>
                <a:spcPct val="80000"/>
              </a:lnSpc>
              <a:buFontTx/>
              <a:buNone/>
            </a:pPr>
            <a:r>
              <a:rPr lang="en-GB" altLang="en-US" sz="1200"/>
              <a:t>        Stevenson shares the first person account of Jekyll in Chapter 10. Here the reader shares in his experience of duality. ‘Man is not truly one, but truly two’ is the essence of the story. This is a universal truth, not as a supernatural experiment but as a psychological truth. The mind of the criminal with an external appearance of respectability in Victorian society and the capacity for committing terrible deeds, the duality of the forces of the id and the super ego in every individual. </a:t>
            </a:r>
          </a:p>
          <a:p>
            <a:pPr>
              <a:lnSpc>
                <a:spcPct val="80000"/>
              </a:lnSpc>
              <a:buFontTx/>
              <a:buNone/>
            </a:pPr>
            <a:r>
              <a:rPr lang="en-GB" altLang="en-US" sz="1200"/>
              <a:t>       Jekyll mentions coming to ‘a fatal crossroads.’ This metaphor reflects the decision of mankind between good and evil, the conflict between the id and the superego. The word ’fatal’ has a foreboding air of finality, his decision will carry the sentence of death. This also reminds the reader of the conflict between science and religion at the time.</a:t>
            </a:r>
          </a:p>
          <a:p>
            <a:pPr>
              <a:lnSpc>
                <a:spcPct val="80000"/>
              </a:lnSpc>
              <a:buFontTx/>
              <a:buNone/>
            </a:pPr>
            <a:r>
              <a:rPr lang="en-GB" altLang="en-US" sz="1200"/>
              <a:t>        Stevenson uses this gothic thread throughout the novel. evident in Lanyon’s observation of Hyde in chapter 9: ‘something abnormal and misbegotten in the very essence of the creature that now faced me.’ As a man of science Lanyon sees Hyde as a crime against nature. ‘Abnormal and misbegotten’ links to the repeated reference to deformity and reminds the reader of the strong links to other gothic fiction, such as Frankenstein.</a:t>
            </a:r>
          </a:p>
          <a:p>
            <a:pPr>
              <a:lnSpc>
                <a:spcPct val="80000"/>
              </a:lnSpc>
              <a:buFontTx/>
              <a:buNone/>
            </a:pPr>
            <a:r>
              <a:rPr lang="en-GB" altLang="en-US" sz="1200"/>
              <a:t>        Stevenson uses the first person narrative and flashback structure to share events with the reader from different perspectives. He emphasises the wrestle between good and bad and how the inner evil of Hyde surfaced after months of repression to commit the murder of Carew: ‘My devil had been long caged, he came out roaring.’ The metaphor here feeds the reader’s imagination of a gothic monster. We are reminded of the repression in Victorian society. The language of imprisonment and onomatopoeic ‘roaring’ reminds the reader of the savagery and animal imagery used to describe the attack in Chapter 2. The repeated reference to Satan, ‘my devil’ links to the idea of the id and the ownership of the darker side of the self with the personal pronoun. The reader knows Jekyll has been on a terrible journey from discovery to self-destruction. Ironically, the experiment and drug which brought freedom in the release of his personal desires through Hyde, which allowed indulgence of the id with no remorse as a different persona was assumed, is now his gaoler. Imprisonment is a key theme explored in the text. The symbolic significance of doors, locks and windows is central to this. We know Jekyll is seen at the window by Utterson and Enfield in chapter 7  ‘like some disconsolate prisoner.’ He can no longer enjoy the company of friends and be part of society. We know in chapter 6 with the disappearance of Hyde, Jekyll throws himself into doing good for society and focussing on the super ego, ‘‘whilst he had always been known for charities, he was now no less distinguished for religion.’ His selfless behaviour brings its rewards through the satisfaction of helping others and having the reputation of a gentleman in society, so vital in the moral world of Victorian England. However, this sanctuary is short lived as the addiction again surfaces and with Jekyll’s self-destruction comes his isolation. This mirrors the real addiction to drugs and drink, which would have been prevalent at the time and a very real issue in society, particularly for men. </a:t>
            </a:r>
          </a:p>
          <a:p>
            <a:pPr>
              <a:lnSpc>
                <a:spcPct val="80000"/>
              </a:lnSpc>
              <a:buFontTx/>
              <a:buNone/>
            </a:pPr>
            <a:r>
              <a:rPr lang="en-GB" altLang="en-US" sz="1200"/>
              <a:t>        Imagery linked to sickness is repeatedly linked to Jekyll. The reader sees a dramatic contrast to the healthy, strong ‘handsome man of fifty’ at the start of the novel through physical details: looking pale and his eyes appearing black, as if some illness is consuming him. In chapter 5 he is described as, ‘Dr Jekyll, looking deadly sick…held out a cold hand’ and his laboratory is personified to mirror his own state and appearance, ‘lying gaunt and silent.’ The physical appearance of Jekyll mirrors that of someone suffering the withdrawal symptoms of addiction. However, the message is also that of a sickness in the soul, as Jekyll is sickened by the knowledge of what he has done. </a:t>
            </a:r>
          </a:p>
          <a:p>
            <a:pPr>
              <a:lnSpc>
                <a:spcPct val="80000"/>
              </a:lnSpc>
              <a:buFontTx/>
              <a:buNone/>
            </a:pPr>
            <a:r>
              <a:rPr lang="en-GB" altLang="en-US" sz="1200"/>
              <a:t>       In chapter 10 there is no hope of survival as Hyde has taken over and Jekyll is desperate, ‘for godsake bring me some of the old.’ His words are those of an addict but the drug is needed now to restore his former self. For an addict, with time, tolerance occurs and the drug no longer creates the same desired effect.  He is a lost soul and recognises the stronger, more basic identity of Hyde is taking over his former self. The metaphor, ‘shook the doors of the prisonhouse of my disposition’ again reflects the theme of imprisonment and suggests to the reader that Hyde cannot be contained and kept out. The reader of the novel is forced to reflect on the personal conflict in the psyche which exists in us all. </a:t>
            </a:r>
          </a:p>
        </p:txBody>
      </p:sp>
      <p:sp>
        <p:nvSpPr>
          <p:cNvPr id="38916" name="Text Box 4">
            <a:extLst>
              <a:ext uri="{FF2B5EF4-FFF2-40B4-BE49-F238E27FC236}">
                <a16:creationId xmlns:a16="http://schemas.microsoft.com/office/drawing/2014/main" id="{0998C60E-2A03-48A1-A7B2-6D6E785BCA25}"/>
              </a:ext>
            </a:extLst>
          </p:cNvPr>
          <p:cNvSpPr txBox="1">
            <a:spLocks noChangeArrowheads="1"/>
          </p:cNvSpPr>
          <p:nvPr/>
        </p:nvSpPr>
        <p:spPr bwMode="auto">
          <a:xfrm>
            <a:off x="304800" y="8534400"/>
            <a:ext cx="1981200"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GB" altLang="en-US" sz="1600" b="1"/>
              <a:t>Annotate!</a:t>
            </a:r>
          </a:p>
        </p:txBody>
      </p:sp>
      <p:sp>
        <p:nvSpPr>
          <p:cNvPr id="38917" name="Text Box 5">
            <a:extLst>
              <a:ext uri="{FF2B5EF4-FFF2-40B4-BE49-F238E27FC236}">
                <a16:creationId xmlns:a16="http://schemas.microsoft.com/office/drawing/2014/main" id="{B89535B0-2D18-42A0-B844-84BEE64D9015}"/>
              </a:ext>
            </a:extLst>
          </p:cNvPr>
          <p:cNvSpPr txBox="1">
            <a:spLocks noChangeArrowheads="1"/>
          </p:cNvSpPr>
          <p:nvPr/>
        </p:nvSpPr>
        <p:spPr bwMode="auto">
          <a:xfrm>
            <a:off x="2819400" y="8382000"/>
            <a:ext cx="3733800" cy="6778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GB" altLang="en-US" sz="1400" b="1"/>
              <a:t>Key Vocab:</a:t>
            </a:r>
          </a:p>
          <a:p>
            <a:pPr>
              <a:spcBef>
                <a:spcPct val="50000"/>
              </a:spcBef>
              <a:buFontTx/>
              <a:buNone/>
            </a:pPr>
            <a:endParaRPr lang="en-GB" altLang="en-US" sz="1600" b="1"/>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D2EC8D1-B602-45B2-909D-F42C808C4CDB}"/>
              </a:ext>
            </a:extLst>
          </p:cNvPr>
          <p:cNvSpPr>
            <a:spLocks noGrp="1" noChangeArrowheads="1"/>
          </p:cNvSpPr>
          <p:nvPr>
            <p:ph type="ctrTitle"/>
          </p:nvPr>
        </p:nvSpPr>
        <p:spPr>
          <a:xfrm>
            <a:off x="76200" y="76200"/>
            <a:ext cx="6477000" cy="8915400"/>
          </a:xfrm>
        </p:spPr>
        <p:txBody>
          <a:bodyPr anchor="ctr"/>
          <a:lstStyle/>
          <a:p>
            <a:pPr algn="l"/>
            <a:r>
              <a:rPr lang="en-GB" altLang="en-US" sz="1800" b="1" dirty="0"/>
              <a:t>Sample essay on duality/ fatal crossroads passage </a:t>
            </a:r>
            <a:r>
              <a:rPr lang="en-GB" altLang="en-US" sz="1800" b="1" dirty="0" err="1"/>
              <a:t>chp</a:t>
            </a:r>
            <a:r>
              <a:rPr lang="en-GB" altLang="en-US" sz="1800" b="1" dirty="0"/>
              <a:t> 10</a:t>
            </a:r>
            <a:br>
              <a:rPr lang="en-GB" altLang="en-US" sz="1800" b="1" dirty="0"/>
            </a:br>
            <a:r>
              <a:rPr lang="en-GB" altLang="en-US" sz="1600" dirty="0"/>
              <a:t>The theme of duality in the novel Jekyll and Hyde is at its heart, ‘that man is not one but truly two.’ Stevenson, writing in the context of Victorian repression, sought to explore the capacity for good and evil in mankind and used the manifestation of 2 separate beings to represent the conflict that exists in us all. At this time there was a great deal of interest in society regarding the co-existence of the calm, rational and respectable with the dark and inexplicable side of life. In chapter 10 Stevenson gives Jekyll the narrative voice to reveal his journey in the first person. This is a powerful way to end the novel, the reader knows the outcome for Jekyll and Hyde but is left with the voice of J sharing his confession as a warning to others. In earlier chapters the reader has been distanced from J and experienced the unfolding of the mystery along side Utterson through 3</a:t>
            </a:r>
            <a:r>
              <a:rPr lang="en-GB" altLang="en-US" sz="1600" baseline="30000" dirty="0"/>
              <a:t>rd</a:t>
            </a:r>
            <a:r>
              <a:rPr lang="en-GB" altLang="en-US" sz="1600" dirty="0"/>
              <a:t> person narration. </a:t>
            </a:r>
            <a:br>
              <a:rPr lang="en-GB" altLang="en-US" sz="1600" dirty="0"/>
            </a:br>
            <a:r>
              <a:rPr lang="en-GB" altLang="en-US" sz="1600" dirty="0"/>
              <a:t>The extract starts with a powerful, short metaphorical sentence ‘That night I had come to a fatal crossroads.’ Immediately this metaphor sets a gothic tone to the passage of mystery, darkness, isolation and moral dilemma. The idea of personal choice linked both to science and discovery and personal destiny is closely tied to the Victorian era. We see in the passage the conflict between Science, which was gaining prominence  with Darwin’s origin of species, and Religion which was embedded in society. We see a strong sense of warning in the passage as to the limitations of science and its inability to control nature.’ the movement was thus wholly towards the worse.  Elsewhere in the novel Stevenson uses a semantic field of animal imagery linked to Hyde that builds a picture of primitive species, he is described as ‘</a:t>
            </a:r>
            <a:r>
              <a:rPr lang="en-GB" altLang="en-US" sz="1600" dirty="0" err="1"/>
              <a:t>troglydite</a:t>
            </a:r>
            <a:r>
              <a:rPr lang="en-GB" altLang="en-US" sz="1600" dirty="0"/>
              <a:t> and ape like, showing ape like fury. Similes in the text also liken him to a rat, with </a:t>
            </a:r>
            <a:r>
              <a:rPr lang="en-GB" altLang="en-US" sz="1600" dirty="0" err="1"/>
              <a:t>connotaions</a:t>
            </a:r>
            <a:r>
              <a:rPr lang="en-GB" altLang="en-US" sz="1600" dirty="0"/>
              <a:t> of being furtive and evil. This repetition of brutality linked to the primitive and the instinctual, self gratification of the id seen in Freudian theory contrasts with the duality of social responsibility and apparent order on the surface of society. We know J has sought to follow a life of ‘charity and religion’ in order to repress and put to rights the indulgence of Hyde. </a:t>
            </a:r>
            <a:br>
              <a:rPr lang="en-GB" altLang="en-US" sz="1600" dirty="0"/>
            </a:br>
            <a:br>
              <a:rPr lang="en-GB" altLang="en-US" sz="1100" dirty="0"/>
            </a:br>
            <a:endParaRPr lang="en-GB" altLang="en-US" sz="11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E35B58-669C-08F7-EFEA-99266561416B}"/>
              </a:ext>
            </a:extLst>
          </p:cNvPr>
          <p:cNvSpPr>
            <a:spLocks noGrp="1"/>
          </p:cNvSpPr>
          <p:nvPr>
            <p:ph type="sldNum" sz="quarter" idx="12"/>
          </p:nvPr>
        </p:nvSpPr>
        <p:spPr/>
        <p:txBody>
          <a:bodyPr/>
          <a:lstStyle/>
          <a:p>
            <a:fld id="{124A9DC8-E3D9-4E3E-BB84-DE5D762EAE15}" type="slidenum">
              <a:rPr lang="en-GB" altLang="en-US"/>
              <a:pPr/>
              <a:t>38</a:t>
            </a:fld>
            <a:endParaRPr lang="en-GB" altLang="en-US"/>
          </a:p>
        </p:txBody>
      </p:sp>
      <p:sp>
        <p:nvSpPr>
          <p:cNvPr id="5" name="TextBox 4">
            <a:extLst>
              <a:ext uri="{FF2B5EF4-FFF2-40B4-BE49-F238E27FC236}">
                <a16:creationId xmlns:a16="http://schemas.microsoft.com/office/drawing/2014/main" id="{EC83BAED-FAC0-F255-9247-CFF11B218AD0}"/>
              </a:ext>
            </a:extLst>
          </p:cNvPr>
          <p:cNvSpPr txBox="1"/>
          <p:nvPr/>
        </p:nvSpPr>
        <p:spPr>
          <a:xfrm>
            <a:off x="457200" y="725069"/>
            <a:ext cx="6172199"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In the passage we see biblical language used to reveal duality and contrast, ‘an angel instead of a fiend’ diabolical and divine’ Again, we see this used frequently in the novel. Early in the text, Hyde is compared to Satan. When conversing with Utterson he is described as having a ‘hissing intake of breath’ the onomatopoeic effect of this links to the idea of a snake and is again biblical. The word ‘evil’ is used repeatedly in the passage as it is elsewhere in the novel. The violent acts of Hyde are brutal and without remorse. The metaphor, ‘storm of blows’ used to describe his unprovoked attack on Carew evokes the wildness of the act and links with Stevenson’s use of pathetic fallacy throughout the novel, using an image linked to the weather. His ‘ape like fury’ is contrasted with the innocence of his victims, a young girl and a ‘beautiful, old man.’ Here again we see an unusual duality, putting the adjectives beautiful and old together which sounds almost biblical or angelic. The crimes  of Hyde ,driven by purely selfishness and cruelty, allude to the fear surrounding unsolved mysteries of the era, such as the Whitechapel murders. So the contemporary reader would have been forced to consider the identity behind such a ‘monster’ and whether in fact they were hiding behind the veneer of a higher class,  respectable gentleman</a:t>
            </a:r>
            <a:endParaRPr lang="en-US" dirty="0"/>
          </a:p>
        </p:txBody>
      </p:sp>
    </p:spTree>
    <p:extLst>
      <p:ext uri="{BB962C8B-B14F-4D97-AF65-F5344CB8AC3E}">
        <p14:creationId xmlns:p14="http://schemas.microsoft.com/office/powerpoint/2010/main" val="1826896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03D5D4-2114-4473-9A9E-70A52A4E2982}"/>
              </a:ext>
            </a:extLst>
          </p:cNvPr>
          <p:cNvSpPr>
            <a:spLocks noGrp="1"/>
          </p:cNvSpPr>
          <p:nvPr>
            <p:ph type="sldNum" sz="quarter" idx="12"/>
          </p:nvPr>
        </p:nvSpPr>
        <p:spPr/>
        <p:txBody>
          <a:bodyPr/>
          <a:lstStyle/>
          <a:p>
            <a:fld id="{1156D359-EEAC-4ED1-AAA0-E0D044A1A531}" type="slidenum">
              <a:rPr lang="en-GB" altLang="en-US" smtClean="0"/>
              <a:pPr/>
              <a:t>39</a:t>
            </a:fld>
            <a:endParaRPr lang="en-GB" altLang="en-US"/>
          </a:p>
        </p:txBody>
      </p:sp>
      <p:sp>
        <p:nvSpPr>
          <p:cNvPr id="5" name="TextBox 4">
            <a:extLst>
              <a:ext uri="{FF2B5EF4-FFF2-40B4-BE49-F238E27FC236}">
                <a16:creationId xmlns:a16="http://schemas.microsoft.com/office/drawing/2014/main" id="{3D559CA3-372D-4B68-9749-6B1117BEAAA7}"/>
              </a:ext>
            </a:extLst>
          </p:cNvPr>
          <p:cNvSpPr txBox="1"/>
          <p:nvPr/>
        </p:nvSpPr>
        <p:spPr>
          <a:xfrm>
            <a:off x="228600" y="914400"/>
            <a:ext cx="6096000" cy="6463308"/>
          </a:xfrm>
          <a:prstGeom prst="rect">
            <a:avLst/>
          </a:prstGeom>
          <a:noFill/>
        </p:spPr>
        <p:txBody>
          <a:bodyPr wrap="square">
            <a:spAutoFit/>
          </a:bodyPr>
          <a:lstStyle/>
          <a:p>
            <a:r>
              <a:rPr lang="en-GB" altLang="en-US" sz="1800" dirty="0"/>
              <a:t>In the passage we see imagery linked to imprisonment, repression and suffering as part of Stevenson’s warning to the reader and comment on society. The metaphor ‘shook the doors of the </a:t>
            </a:r>
            <a:r>
              <a:rPr lang="en-GB" altLang="en-US" sz="1800" dirty="0" err="1"/>
              <a:t>prisonhouse</a:t>
            </a:r>
            <a:r>
              <a:rPr lang="en-GB" altLang="en-US" sz="1800" dirty="0"/>
              <a:t> of my disposition’ .evokes how the drug releases something held within. It encourages us to reflect on the repression in society of the time. This is followed in the passage by a powerful use of personification, ‘virtue slumbered, my evil, kept awake by ambition, was alert and swift t seize the occasion.’ This portrays evil as the stronger, more opportunistic side of humanity. We see this elsewhere in the novel as Hyde’s power grows and takes over J. Later in the passage we see this pattern of imagery continued, ‘I fell into slavery.’ suggesting a loss of free will, ironically the one thing J was seeking. The idea of temptation and suffering is again biblical in nature. We see this imagery of suffering through pathetic fallacy, when the willows ‘whip the railings’ after the account of the murder, the violent verb ‘whips’ again reminds us of slavery.</a:t>
            </a:r>
            <a:br>
              <a:rPr lang="en-GB" altLang="en-US" sz="1800" dirty="0"/>
            </a:br>
            <a:r>
              <a:rPr lang="en-GB" altLang="en-US" sz="1800" dirty="0"/>
              <a:t>The passage ends, with the simile of the ‘thick cloak’ which conveys a sense of concealment., It reminds us of the appearance and reality in society at the time and how duality exists in the individual.</a:t>
            </a:r>
            <a:endParaRPr lang="en-GB" dirty="0"/>
          </a:p>
        </p:txBody>
      </p:sp>
    </p:spTree>
    <p:extLst>
      <p:ext uri="{BB962C8B-B14F-4D97-AF65-F5344CB8AC3E}">
        <p14:creationId xmlns:p14="http://schemas.microsoft.com/office/powerpoint/2010/main" val="2478417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BB54CC13-59E8-4C53-BA0F-43543B966A3D}"/>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DCC0D0B-89BC-41B3-9E6D-1D8307B04465}" type="slidenum">
              <a:rPr lang="en-GB" altLang="en-US" sz="1400"/>
              <a:pPr>
                <a:spcBef>
                  <a:spcPct val="0"/>
                </a:spcBef>
                <a:buFontTx/>
                <a:buNone/>
              </a:pPr>
              <a:t>4</a:t>
            </a:fld>
            <a:endParaRPr lang="en-GB" altLang="en-US" sz="1400"/>
          </a:p>
        </p:txBody>
      </p:sp>
      <p:sp>
        <p:nvSpPr>
          <p:cNvPr id="6147" name="Title 1">
            <a:extLst>
              <a:ext uri="{FF2B5EF4-FFF2-40B4-BE49-F238E27FC236}">
                <a16:creationId xmlns:a16="http://schemas.microsoft.com/office/drawing/2014/main" id="{B5E0E8B4-B7E2-4160-ADEF-8FFCA942AB7A}"/>
              </a:ext>
            </a:extLst>
          </p:cNvPr>
          <p:cNvSpPr>
            <a:spLocks noGrp="1" noChangeArrowheads="1"/>
          </p:cNvSpPr>
          <p:nvPr>
            <p:ph type="title" idx="4294967295"/>
          </p:nvPr>
        </p:nvSpPr>
        <p:spPr>
          <a:xfrm>
            <a:off x="228600" y="0"/>
            <a:ext cx="6400800" cy="762000"/>
          </a:xfrm>
        </p:spPr>
        <p:txBody>
          <a:bodyPr/>
          <a:lstStyle/>
          <a:p>
            <a:r>
              <a:rPr lang="en-GB" altLang="en-US" sz="1400" b="1"/>
              <a:t>For each chapter draw an image sequence or one key image linked to what occurs. Add key words/ short quotations. Try to do this from memory first. Compare with a partner.</a:t>
            </a:r>
          </a:p>
        </p:txBody>
      </p:sp>
      <p:graphicFrame>
        <p:nvGraphicFramePr>
          <p:cNvPr id="41043" name="Group 83">
            <a:extLst>
              <a:ext uri="{FF2B5EF4-FFF2-40B4-BE49-F238E27FC236}">
                <a16:creationId xmlns:a16="http://schemas.microsoft.com/office/drawing/2014/main" id="{551058F5-5963-4497-9B7E-084EDB7C35C5}"/>
              </a:ext>
            </a:extLst>
          </p:cNvPr>
          <p:cNvGraphicFramePr>
            <a:graphicFrameLocks noGrp="1"/>
          </p:cNvGraphicFramePr>
          <p:nvPr>
            <p:ph idx="4294967295"/>
          </p:nvPr>
        </p:nvGraphicFramePr>
        <p:xfrm>
          <a:off x="0" y="914400"/>
          <a:ext cx="6858000" cy="7924800"/>
        </p:xfrm>
        <a:graphic>
          <a:graphicData uri="http://schemas.openxmlformats.org/drawingml/2006/table">
            <a:tbl>
              <a:tblPr/>
              <a:tblGrid>
                <a:gridCol w="1485900">
                  <a:extLst>
                    <a:ext uri="{9D8B030D-6E8A-4147-A177-3AD203B41FA5}">
                      <a16:colId xmlns:a16="http://schemas.microsoft.com/office/drawing/2014/main" val="20000"/>
                    </a:ext>
                  </a:extLst>
                </a:gridCol>
                <a:gridCol w="1343025">
                  <a:extLst>
                    <a:ext uri="{9D8B030D-6E8A-4147-A177-3AD203B41FA5}">
                      <a16:colId xmlns:a16="http://schemas.microsoft.com/office/drawing/2014/main" val="20001"/>
                    </a:ext>
                  </a:extLst>
                </a:gridCol>
                <a:gridCol w="1343025">
                  <a:extLst>
                    <a:ext uri="{9D8B030D-6E8A-4147-A177-3AD203B41FA5}">
                      <a16:colId xmlns:a16="http://schemas.microsoft.com/office/drawing/2014/main" val="20002"/>
                    </a:ext>
                  </a:extLst>
                </a:gridCol>
                <a:gridCol w="1343025">
                  <a:extLst>
                    <a:ext uri="{9D8B030D-6E8A-4147-A177-3AD203B41FA5}">
                      <a16:colId xmlns:a16="http://schemas.microsoft.com/office/drawing/2014/main" val="20003"/>
                    </a:ext>
                  </a:extLst>
                </a:gridCol>
                <a:gridCol w="1343025">
                  <a:extLst>
                    <a:ext uri="{9D8B030D-6E8A-4147-A177-3AD203B41FA5}">
                      <a16:colId xmlns:a16="http://schemas.microsoft.com/office/drawing/2014/main" val="20004"/>
                    </a:ext>
                  </a:extLst>
                </a:gridCol>
              </a:tblGrid>
              <a:tr h="34861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Chapter 1 Story of the Door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1433" marR="91433" horzOverflow="overflow">
                    <a:lnL cap="flat">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Chapter 2 Search for Mr Hyde</a:t>
                      </a:r>
                    </a:p>
                  </a:txBody>
                  <a:tcPr marL="91433" marR="91433" horzOverflow="overflow">
                    <a:lnL>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Chapter 3</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Dr Jekyll was quite at ease</a:t>
                      </a:r>
                    </a:p>
                  </a:txBody>
                  <a:tcPr marL="91433" marR="91433" horzOverflow="overflow">
                    <a:lnL>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Chapter 4 The Carew Murder Case</a:t>
                      </a:r>
                    </a:p>
                  </a:txBody>
                  <a:tcPr marL="91433" marR="91433" horzOverflow="overflow">
                    <a:lnL>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Chapter 5 The Incident of the Letter</a:t>
                      </a:r>
                    </a:p>
                  </a:txBody>
                  <a:tcPr marL="91433" marR="91433"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4386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Chapter 6</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The Incident of Dr Lanyon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1433" marR="91433" horzOverflow="overflow">
                    <a:lnL cap="flat">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rPr>
                        <a:t>Chapter 7 The Incident at the Window</a:t>
                      </a:r>
                    </a:p>
                  </a:txBody>
                  <a:tcPr marL="91433" marR="91433" horzOverflow="overflow">
                    <a:lnL>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rgbClr val="000000"/>
                          </a:solidFill>
                          <a:effectLst/>
                          <a:latin typeface="Arial" panose="020B0604020202020204" pitchFamily="34" charset="0"/>
                          <a:cs typeface="Arial" panose="020B0604020202020204" pitchFamily="34" charset="0"/>
                        </a:rPr>
                        <a:t>Chapter 8 The Last Night</a:t>
                      </a:r>
                    </a:p>
                  </a:txBody>
                  <a:tcPr marL="91433" marR="91433" horzOverflow="overflow">
                    <a:lnL>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rgbClr val="000000"/>
                          </a:solidFill>
                          <a:effectLst/>
                          <a:latin typeface="Arial" panose="020B0604020202020204" pitchFamily="34" charset="0"/>
                          <a:cs typeface="Arial" panose="020B0604020202020204" pitchFamily="34" charset="0"/>
                        </a:rPr>
                        <a:t>Chapter 9 Dr Lanyon’s Narrative</a:t>
                      </a:r>
                    </a:p>
                  </a:txBody>
                  <a:tcPr marL="91433" marR="91433" horzOverflow="overflow">
                    <a:lnL>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rgbClr val="000000"/>
                          </a:solidFill>
                          <a:effectLst/>
                          <a:latin typeface="Arial" panose="020B0604020202020204" pitchFamily="34" charset="0"/>
                          <a:cs typeface="Arial" panose="020B0604020202020204" pitchFamily="34" charset="0"/>
                        </a:rPr>
                        <a:t>Chapter 10</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rgbClr val="000000"/>
                          </a:solidFill>
                          <a:effectLst/>
                          <a:latin typeface="Arial" panose="020B0604020202020204" pitchFamily="34" charset="0"/>
                          <a:cs typeface="Arial" panose="020B0604020202020204" pitchFamily="34" charset="0"/>
                        </a:rPr>
                        <a:t>Dr Jekyll’s Full Statement of the Case</a:t>
                      </a:r>
                    </a:p>
                  </a:txBody>
                  <a:tcPr marL="91433" marR="91433"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159" name="TextBox 1">
            <a:extLst>
              <a:ext uri="{FF2B5EF4-FFF2-40B4-BE49-F238E27FC236}">
                <a16:creationId xmlns:a16="http://schemas.microsoft.com/office/drawing/2014/main" id="{2A3FD331-C3F2-404C-AF38-DB0594D40016}"/>
              </a:ext>
            </a:extLst>
          </p:cNvPr>
          <p:cNvSpPr txBox="1">
            <a:spLocks noChangeArrowheads="1"/>
          </p:cNvSpPr>
          <p:nvPr/>
        </p:nvSpPr>
        <p:spPr bwMode="auto">
          <a:xfrm>
            <a:off x="76200" y="8326438"/>
            <a:ext cx="64389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800" b="1"/>
              <a:t> </a:t>
            </a:r>
            <a:r>
              <a:rPr lang="en-GB" altLang="en-US" sz="1200" b="1"/>
              <a:t>You need a sound understanding of </a:t>
            </a:r>
            <a:r>
              <a:rPr lang="en-US" altLang="en-US" sz="1200" b="1"/>
              <a:t>what happens in each chapter and will need to re-read the whole text more than once</a:t>
            </a:r>
            <a:r>
              <a:rPr lang="en-GB" altLang="en-US" sz="1200" b="1"/>
              <a:t>. Perhaps in a group for revision or with someone at home so you can discuss </a:t>
            </a:r>
            <a:r>
              <a:rPr lang="en-US" altLang="en-US" sz="1200" b="1"/>
              <a:t>key features and events.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a:extLst>
              <a:ext uri="{FF2B5EF4-FFF2-40B4-BE49-F238E27FC236}">
                <a16:creationId xmlns:a16="http://schemas.microsoft.com/office/drawing/2014/main" id="{C53CDEA4-38BF-4B08-96EC-261F4D1B0CEA}"/>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3F04D8E-0137-4AD4-9478-321261B7CDC2}" type="slidenum">
              <a:rPr lang="en-GB" altLang="en-US" sz="1400"/>
              <a:pPr>
                <a:spcBef>
                  <a:spcPct val="0"/>
                </a:spcBef>
                <a:buFontTx/>
                <a:buNone/>
              </a:pPr>
              <a:t>40</a:t>
            </a:fld>
            <a:endParaRPr lang="en-GB" altLang="en-US" sz="1400"/>
          </a:p>
        </p:txBody>
      </p:sp>
      <p:pic>
        <p:nvPicPr>
          <p:cNvPr id="40963" name="Picture 5" descr="Image result for cartoon jekyll and hyde">
            <a:extLst>
              <a:ext uri="{FF2B5EF4-FFF2-40B4-BE49-F238E27FC236}">
                <a16:creationId xmlns:a16="http://schemas.microsoft.com/office/drawing/2014/main" id="{6D1F609B-9E10-4AC6-818D-35F558E0B8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57200"/>
            <a:ext cx="32004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Box 1">
            <a:extLst>
              <a:ext uri="{FF2B5EF4-FFF2-40B4-BE49-F238E27FC236}">
                <a16:creationId xmlns:a16="http://schemas.microsoft.com/office/drawing/2014/main" id="{71A5843D-6652-49EE-834F-3FB074101370}"/>
              </a:ext>
            </a:extLst>
          </p:cNvPr>
          <p:cNvSpPr txBox="1">
            <a:spLocks noChangeArrowheads="1"/>
          </p:cNvSpPr>
          <p:nvPr/>
        </p:nvSpPr>
        <p:spPr bwMode="auto">
          <a:xfrm>
            <a:off x="304800" y="533400"/>
            <a:ext cx="1676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800" b="1"/>
              <a:t>My top ten quotes and personal reminders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a:extLst>
              <a:ext uri="{FF2B5EF4-FFF2-40B4-BE49-F238E27FC236}">
                <a16:creationId xmlns:a16="http://schemas.microsoft.com/office/drawing/2014/main" id="{1064586D-79BC-495D-B3BA-326A25D087E5}"/>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46D4BDB-123F-47C2-B1A3-B33952C09E2B}" type="slidenum">
              <a:rPr lang="en-GB" altLang="en-US" sz="1400"/>
              <a:pPr>
                <a:spcBef>
                  <a:spcPct val="0"/>
                </a:spcBef>
                <a:buFontTx/>
                <a:buNone/>
              </a:pPr>
              <a:t>5</a:t>
            </a:fld>
            <a:endParaRPr lang="en-GB" altLang="en-US" sz="1400"/>
          </a:p>
        </p:txBody>
      </p:sp>
      <p:sp>
        <p:nvSpPr>
          <p:cNvPr id="7171" name="Rectangle 2">
            <a:extLst>
              <a:ext uri="{FF2B5EF4-FFF2-40B4-BE49-F238E27FC236}">
                <a16:creationId xmlns:a16="http://schemas.microsoft.com/office/drawing/2014/main" id="{B758A0A7-2459-43E6-B052-FEBE4667898C}"/>
              </a:ext>
            </a:extLst>
          </p:cNvPr>
          <p:cNvSpPr>
            <a:spLocks noGrp="1" noChangeArrowheads="1"/>
          </p:cNvSpPr>
          <p:nvPr>
            <p:ph type="title"/>
          </p:nvPr>
        </p:nvSpPr>
        <p:spPr>
          <a:xfrm>
            <a:off x="0" y="2819400"/>
            <a:ext cx="6858000" cy="2590800"/>
          </a:xfrm>
        </p:spPr>
        <p:txBody>
          <a:bodyPr/>
          <a:lstStyle/>
          <a:p>
            <a:r>
              <a:rPr lang="en-GB" altLang="en-US" sz="1200"/>
              <a:t>Themes are the ideas and issues a work of fiction makes the reader reflect on. It is the writer’s intention to make us reflect in this way and the ideas present are likely to be particularly important in society at the time of writing. Consider themes in terms of to what extent the ideas presented are a a universal truth and to what extent they were particular interest at the time of writing. For example ‘duality’ is a universal idea linked to human nature, the idea that we as individuals have the capacity for good and evil. It would also have had a particular significance at the time Stevenson was writing due to high profile criminal cases (Deacon Brodie, Burke and Hare, Jack the Ripper) and the real sense of cities like London possessing 2 distinct sides due to the huge class divide. </a:t>
            </a:r>
            <a:br>
              <a:rPr lang="en-GB" altLang="en-US" sz="1200"/>
            </a:br>
            <a:r>
              <a:rPr lang="en-GB" altLang="en-US" sz="1200" b="1"/>
              <a:t>Revision Activities:</a:t>
            </a:r>
            <a:br>
              <a:rPr lang="en-GB" altLang="en-US" sz="1200" b="1"/>
            </a:br>
            <a:r>
              <a:rPr lang="en-GB" altLang="en-US" sz="1200" b="1"/>
              <a:t>1.   Fill each star with ideas and characters linked to it. Add 5 quotations to each point of the stars.</a:t>
            </a:r>
            <a:br>
              <a:rPr lang="en-GB" altLang="en-US" sz="1200" b="1"/>
            </a:br>
            <a:r>
              <a:rPr lang="en-GB" altLang="en-US" sz="1200" b="1"/>
              <a:t>2. Discuss what you as a reader learn about that theme from the novella</a:t>
            </a:r>
            <a:br>
              <a:rPr lang="en-GB" altLang="en-US" sz="1200" b="1"/>
            </a:br>
            <a:r>
              <a:rPr lang="en-GB" altLang="en-US" sz="1200" b="1"/>
              <a:t>3.. Add two more stars of your own choice..</a:t>
            </a:r>
          </a:p>
        </p:txBody>
      </p:sp>
      <p:sp>
        <p:nvSpPr>
          <p:cNvPr id="48132" name="AutoShape 4">
            <a:extLst>
              <a:ext uri="{FF2B5EF4-FFF2-40B4-BE49-F238E27FC236}">
                <a16:creationId xmlns:a16="http://schemas.microsoft.com/office/drawing/2014/main" id="{439134C0-9609-4CA8-8CEC-40E8A7B0296B}"/>
              </a:ext>
            </a:extLst>
          </p:cNvPr>
          <p:cNvSpPr>
            <a:spLocks noChangeArrowheads="1"/>
          </p:cNvSpPr>
          <p:nvPr/>
        </p:nvSpPr>
        <p:spPr bwMode="auto">
          <a:xfrm>
            <a:off x="381000" y="5715000"/>
            <a:ext cx="1752600" cy="1295400"/>
          </a:xfrm>
          <a:prstGeom prst="star5">
            <a:avLst/>
          </a:prstGeom>
          <a:solidFill>
            <a:schemeClr val="accent1"/>
          </a:solidFill>
          <a:ln w="9525">
            <a:solidFill>
              <a:schemeClr val="tx1"/>
            </a:solidFill>
            <a:miter lim="800000"/>
            <a:headEnd/>
            <a:tailEnd/>
          </a:ln>
          <a:effectLst/>
        </p:spPr>
        <p:txBody>
          <a:bodyPr wrap="none" anchor="ctr"/>
          <a:lstStyle/>
          <a:p>
            <a:pPr algn="ctr">
              <a:defRPr/>
            </a:pPr>
            <a:r>
              <a:rPr lang="en-GB" altLang="en-US" sz="1200" b="1"/>
              <a:t>Duality</a:t>
            </a:r>
          </a:p>
        </p:txBody>
      </p:sp>
      <p:sp>
        <p:nvSpPr>
          <p:cNvPr id="48135" name="Rectangle 7">
            <a:extLst>
              <a:ext uri="{FF2B5EF4-FFF2-40B4-BE49-F238E27FC236}">
                <a16:creationId xmlns:a16="http://schemas.microsoft.com/office/drawing/2014/main" id="{15DA5CAB-7B7E-429C-8E4A-7589BA6C710A}"/>
              </a:ext>
            </a:extLst>
          </p:cNvPr>
          <p:cNvSpPr>
            <a:spLocks noGrp="1" noChangeArrowheads="1"/>
          </p:cNvSpPr>
          <p:nvPr>
            <p:ph type="body" idx="1"/>
          </p:nvPr>
        </p:nvSpPr>
        <p:spPr>
          <a:xfrm>
            <a:off x="4876800" y="5638800"/>
            <a:ext cx="1600200" cy="1295400"/>
          </a:xfrm>
          <a:prstGeom prst="star5">
            <a:avLst/>
          </a:prstGeom>
          <a:solidFill>
            <a:schemeClr val="accent1"/>
          </a:solidFill>
          <a:ln>
            <a:solidFill>
              <a:schemeClr val="tx1"/>
            </a:solidFill>
            <a:miter lim="800000"/>
            <a:headEnd/>
            <a:tailEnd/>
          </a:ln>
        </p:spPr>
        <p:txBody>
          <a:bodyPr/>
          <a:lstStyle/>
          <a:p>
            <a:pPr algn="ctr">
              <a:lnSpc>
                <a:spcPct val="80000"/>
              </a:lnSpc>
              <a:spcBef>
                <a:spcPct val="0"/>
              </a:spcBef>
              <a:buFontTx/>
              <a:buNone/>
              <a:defRPr/>
            </a:pPr>
            <a:endParaRPr lang="en-US" altLang="en-US" sz="1200" b="1" dirty="0"/>
          </a:p>
        </p:txBody>
      </p:sp>
      <p:sp>
        <p:nvSpPr>
          <p:cNvPr id="48136" name="AutoShape 8">
            <a:extLst>
              <a:ext uri="{FF2B5EF4-FFF2-40B4-BE49-F238E27FC236}">
                <a16:creationId xmlns:a16="http://schemas.microsoft.com/office/drawing/2014/main" id="{54440CF7-9A79-4F6A-BA3D-410EA31AD8F4}"/>
              </a:ext>
            </a:extLst>
          </p:cNvPr>
          <p:cNvSpPr>
            <a:spLocks noChangeArrowheads="1"/>
          </p:cNvSpPr>
          <p:nvPr/>
        </p:nvSpPr>
        <p:spPr bwMode="auto">
          <a:xfrm>
            <a:off x="381000" y="7543800"/>
            <a:ext cx="1828800" cy="1295400"/>
          </a:xfrm>
          <a:prstGeom prst="star5">
            <a:avLst/>
          </a:prstGeom>
          <a:solidFill>
            <a:schemeClr val="accent1"/>
          </a:solidFill>
          <a:ln w="9525">
            <a:solidFill>
              <a:schemeClr val="tx1"/>
            </a:solidFill>
            <a:miter lim="800000"/>
            <a:headEnd/>
            <a:tailEnd/>
          </a:ln>
          <a:effectLst/>
        </p:spPr>
        <p:txBody>
          <a:bodyPr wrap="none" anchor="ctr"/>
          <a:lstStyle/>
          <a:p>
            <a:pPr algn="ctr">
              <a:defRPr/>
            </a:pPr>
            <a:r>
              <a:rPr lang="en-GB" altLang="en-US" sz="1200" b="1"/>
              <a:t>Mystery</a:t>
            </a:r>
          </a:p>
        </p:txBody>
      </p:sp>
      <p:sp>
        <p:nvSpPr>
          <p:cNvPr id="48137" name="AutoShape 9">
            <a:extLst>
              <a:ext uri="{FF2B5EF4-FFF2-40B4-BE49-F238E27FC236}">
                <a16:creationId xmlns:a16="http://schemas.microsoft.com/office/drawing/2014/main" id="{E09D2433-8703-48C2-92FB-4C654F7CA5ED}"/>
              </a:ext>
            </a:extLst>
          </p:cNvPr>
          <p:cNvSpPr>
            <a:spLocks noChangeArrowheads="1"/>
          </p:cNvSpPr>
          <p:nvPr/>
        </p:nvSpPr>
        <p:spPr bwMode="auto">
          <a:xfrm>
            <a:off x="4648200" y="7543800"/>
            <a:ext cx="1676400" cy="1295400"/>
          </a:xfrm>
          <a:prstGeom prst="star5">
            <a:avLst/>
          </a:prstGeom>
          <a:solidFill>
            <a:schemeClr val="accent1"/>
          </a:solidFill>
          <a:ln w="9525">
            <a:solidFill>
              <a:schemeClr val="tx1"/>
            </a:solidFill>
            <a:miter lim="800000"/>
            <a:headEnd/>
            <a:tailEnd/>
          </a:ln>
          <a:effectLst/>
        </p:spPr>
        <p:txBody>
          <a:bodyPr wrap="none" anchor="ctr"/>
          <a:lstStyle/>
          <a:p>
            <a:pPr algn="ctr">
              <a:defRPr/>
            </a:pPr>
            <a:r>
              <a:rPr lang="en-GB" altLang="en-US" sz="1200" b="1"/>
              <a:t>Horror</a:t>
            </a:r>
          </a:p>
        </p:txBody>
      </p:sp>
      <p:pic>
        <p:nvPicPr>
          <p:cNvPr id="7176" name="Picture 11" descr="Image result for cartoon plot chapters jekyll and hyde">
            <a:extLst>
              <a:ext uri="{FF2B5EF4-FFF2-40B4-BE49-F238E27FC236}">
                <a16:creationId xmlns:a16="http://schemas.microsoft.com/office/drawing/2014/main" id="{63100D14-FBEC-420D-B614-25ECC2C753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 Box 12">
            <a:extLst>
              <a:ext uri="{FF2B5EF4-FFF2-40B4-BE49-F238E27FC236}">
                <a16:creationId xmlns:a16="http://schemas.microsoft.com/office/drawing/2014/main" id="{39A769A4-B008-4394-BA4D-05D632471D4A}"/>
              </a:ext>
            </a:extLst>
          </p:cNvPr>
          <p:cNvSpPr txBox="1">
            <a:spLocks noChangeArrowheads="1"/>
          </p:cNvSpPr>
          <p:nvPr/>
        </p:nvSpPr>
        <p:spPr bwMode="auto">
          <a:xfrm>
            <a:off x="5181600" y="61722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GB" altLang="en-US" sz="1200"/>
              <a:t>Reputation/ repression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a:extLst>
              <a:ext uri="{FF2B5EF4-FFF2-40B4-BE49-F238E27FC236}">
                <a16:creationId xmlns:a16="http://schemas.microsoft.com/office/drawing/2014/main" id="{D76883DD-E4B4-4885-87B9-58DB6544159E}"/>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2E273B9-DE62-428F-871D-04CAECBB6C1B}" type="slidenum">
              <a:rPr lang="en-GB" altLang="en-US" sz="1400"/>
              <a:pPr>
                <a:spcBef>
                  <a:spcPct val="0"/>
                </a:spcBef>
                <a:buFontTx/>
                <a:buNone/>
              </a:pPr>
              <a:t>6</a:t>
            </a:fld>
            <a:endParaRPr lang="en-GB" altLang="en-US" sz="1400"/>
          </a:p>
        </p:txBody>
      </p:sp>
      <p:sp>
        <p:nvSpPr>
          <p:cNvPr id="8195" name="Rectangle 2">
            <a:extLst>
              <a:ext uri="{FF2B5EF4-FFF2-40B4-BE49-F238E27FC236}">
                <a16:creationId xmlns:a16="http://schemas.microsoft.com/office/drawing/2014/main" id="{ECC6FF93-DE49-47B6-A58A-837697120468}"/>
              </a:ext>
            </a:extLst>
          </p:cNvPr>
          <p:cNvSpPr>
            <a:spLocks noGrp="1" noChangeArrowheads="1"/>
          </p:cNvSpPr>
          <p:nvPr>
            <p:ph type="title" idx="4294967295"/>
          </p:nvPr>
        </p:nvSpPr>
        <p:spPr>
          <a:xfrm>
            <a:off x="0" y="0"/>
            <a:ext cx="6858000" cy="914400"/>
          </a:xfrm>
        </p:spPr>
        <p:txBody>
          <a:bodyPr/>
          <a:lstStyle/>
          <a:p>
            <a:pPr eaLnBrk="1" hangingPunct="1"/>
            <a:r>
              <a:rPr lang="en-GB" altLang="en-US" sz="1400" b="1"/>
              <a:t>Stevenson’s Methods (A02). </a:t>
            </a:r>
            <a:br>
              <a:rPr lang="en-GB" altLang="en-US" sz="1400" b="1"/>
            </a:br>
            <a:r>
              <a:rPr lang="en-US" altLang="en-US" sz="1400" b="1"/>
              <a:t>These are the features of Stevenson’s writing which aid him in communicating his ideas and characters. Always consider what his intentions are and the effects produced.</a:t>
            </a:r>
            <a:endParaRPr lang="en-GB" altLang="en-US" sz="1400" b="1"/>
          </a:p>
        </p:txBody>
      </p:sp>
      <p:graphicFrame>
        <p:nvGraphicFramePr>
          <p:cNvPr id="28723" name="Group 51">
            <a:extLst>
              <a:ext uri="{FF2B5EF4-FFF2-40B4-BE49-F238E27FC236}">
                <a16:creationId xmlns:a16="http://schemas.microsoft.com/office/drawing/2014/main" id="{608DF64E-4575-47DA-AA76-0A0CA40B2789}"/>
              </a:ext>
            </a:extLst>
          </p:cNvPr>
          <p:cNvGraphicFramePr>
            <a:graphicFrameLocks noGrp="1"/>
          </p:cNvGraphicFramePr>
          <p:nvPr>
            <p:ph idx="4294967295"/>
          </p:nvPr>
        </p:nvGraphicFramePr>
        <p:xfrm>
          <a:off x="114300" y="914400"/>
          <a:ext cx="6743700" cy="8234363"/>
        </p:xfrm>
        <a:graphic>
          <a:graphicData uri="http://schemas.openxmlformats.org/drawingml/2006/table">
            <a:tbl>
              <a:tblPr/>
              <a:tblGrid>
                <a:gridCol w="2563813">
                  <a:extLst>
                    <a:ext uri="{9D8B030D-6E8A-4147-A177-3AD203B41FA5}">
                      <a16:colId xmlns:a16="http://schemas.microsoft.com/office/drawing/2014/main" val="20000"/>
                    </a:ext>
                  </a:extLst>
                </a:gridCol>
                <a:gridCol w="4179887">
                  <a:extLst>
                    <a:ext uri="{9D8B030D-6E8A-4147-A177-3AD203B41FA5}">
                      <a16:colId xmlns:a16="http://schemas.microsoft.com/office/drawing/2014/main" val="20001"/>
                    </a:ext>
                  </a:extLst>
                </a:gridCol>
              </a:tblGrid>
              <a:tr h="38101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 Method</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Possible Effect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8597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Changing narrative perspective and flashback</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Allows the reader to see characters and events from different perspectives therefore adds authenticity. For example, Enfield and Lanyon both comment on the indefinable ‘deformity’ of Hyde. The mystery is structured so that the reader knows the outcome before the dramatic revelations of Jekyll’s account in Chapter 10. We are told the story from the viewpoints of Utterson, Lanyon and Jekyll.</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443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Use of documents</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These are used to add a sense of mystery and intrigue. We are aware they hold secrets. The will and the letters of Lanyon and Jekyll allow the narrative to be told in the first person from a unique perspective at various times. </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284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Irony</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Is when we would expect the opposite. Fitting in with themes of repression and duality. Irony in Jekyll seeking to separate good and bad in human nature but unleashes pure evil, not goodness. </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443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Factual, dispassionate style</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Reflects idea of Victorian repression. Much of the horror of the novel is left to the imagination of the reader and characters’ emotions are seen in documents not dialogue.</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126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Repetition</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Key ideas and themes are reinforced through repetition of symbolic ideas and language, for example referring to Hyde as ‘ape like’ suggests the idea of primitive man and an unevolved being (Darwinism)</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801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Sensory description</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Sounds are used in particular to build atmosphere.</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91761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Gothic references/ setting</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The isolation of the central character, the use of setting and frequent references to night, darkness, the supernatural and the devil all contribute to the gothic genre.</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18876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Pathetic Fallacy</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The weather is used to reflect ideas in the text and the emotions of the characters. In particular fog is used to convey the idea of obscuring the truth and confusion. The reference to the ‘pale moon’ could mirror Jekyll’s weakness, the moon is also linked to insanity and the concept of purgatory.</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a:extLst>
              <a:ext uri="{FF2B5EF4-FFF2-40B4-BE49-F238E27FC236}">
                <a16:creationId xmlns:a16="http://schemas.microsoft.com/office/drawing/2014/main" id="{F13B2752-7CFB-4484-BAC9-3FD04DA59B64}"/>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1AC7CFA-1B5B-4948-BCB1-F1C67EA67E41}" type="slidenum">
              <a:rPr lang="en-GB" altLang="en-US" sz="1400"/>
              <a:pPr>
                <a:spcBef>
                  <a:spcPct val="0"/>
                </a:spcBef>
                <a:buFontTx/>
                <a:buNone/>
              </a:pPr>
              <a:t>7</a:t>
            </a:fld>
            <a:endParaRPr lang="en-GB" altLang="en-US" sz="1400"/>
          </a:p>
        </p:txBody>
      </p:sp>
      <p:graphicFrame>
        <p:nvGraphicFramePr>
          <p:cNvPr id="29739" name="Group 43">
            <a:extLst>
              <a:ext uri="{FF2B5EF4-FFF2-40B4-BE49-F238E27FC236}">
                <a16:creationId xmlns:a16="http://schemas.microsoft.com/office/drawing/2014/main" id="{EE445769-9E9A-40BF-B5D0-8E2F2CC91E1F}"/>
              </a:ext>
            </a:extLst>
          </p:cNvPr>
          <p:cNvGraphicFramePr>
            <a:graphicFrameLocks noGrp="1"/>
          </p:cNvGraphicFramePr>
          <p:nvPr>
            <p:ph type="body" idx="4294967295"/>
          </p:nvPr>
        </p:nvGraphicFramePr>
        <p:xfrm>
          <a:off x="152400" y="1117600"/>
          <a:ext cx="6591300" cy="7812088"/>
        </p:xfrm>
        <a:graphic>
          <a:graphicData uri="http://schemas.openxmlformats.org/drawingml/2006/table">
            <a:tbl>
              <a:tblPr/>
              <a:tblGrid>
                <a:gridCol w="2659063">
                  <a:extLst>
                    <a:ext uri="{9D8B030D-6E8A-4147-A177-3AD203B41FA5}">
                      <a16:colId xmlns:a16="http://schemas.microsoft.com/office/drawing/2014/main" val="20000"/>
                    </a:ext>
                  </a:extLst>
                </a:gridCol>
                <a:gridCol w="3932237">
                  <a:extLst>
                    <a:ext uri="{9D8B030D-6E8A-4147-A177-3AD203B41FA5}">
                      <a16:colId xmlns:a16="http://schemas.microsoft.com/office/drawing/2014/main" val="20001"/>
                    </a:ext>
                  </a:extLst>
                </a:gridCol>
              </a:tblGrid>
              <a:tr h="10058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Contrast / juxtaposition</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This is at the heart of the novel through the juxtaposition of Jekyll and Hyde, but we also see contrast between characters – such as Utterson and Enfield and in the setting of the London for dramatic effect.</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9706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Imagery  - metaphor, simile, personification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Patterns e.g. biblical, imprisonment</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In particular personification, simile and metaphor are used in the passages of description which build a vivid picture. Imagery may be linked to the ideas of mystery, obscurity and illumination – such as the use of light and dark, or to reflect a sense of imprisonment or repression, or to convey the animalistic qualities of Hyde.</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9859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Word classes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e.g. violent/ aggressive verbs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Use of adjectives/ adverbs</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Consider the use of words to describe the actions of Hyde and his appearance in particular.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Also, how a sense of violence is mirrored in descriptions of setting e.g. ‘whipped.’</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8108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Semantic fields e.g. violence, repression, religion</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Patterns in the use of diction build thematic links throughout the text.</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8430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Dialogue</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Reveals the dynamics in relationships between characters and can reveal contrast e.g. in the conversation between Hyde and Utterson. Can also create a sense of realism.</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9062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Alliteration</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Often used to create a harsh, unpleasant effect, or used to affect the rhythm/ pace of the sentence.</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5545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Symbolism/ motif</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rPr>
                        <a:t>Symbolism: an object, action or state that can represent ideas and events of wider importance e.g. the repeated reference to darkness. Motifs are a repeated symbolic representation linked to a main theme. Usually, it’s a physical object.. </a:t>
                      </a:r>
                      <a:r>
                        <a:rPr kumimoji="0" lang="en-GB"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rPr>
                        <a:t>Motifs recur throughout a work as opposed to only appearing once, and they must hold significance to the plot e.g. the door, the mirror.</a:t>
                      </a:r>
                      <a:endParaRPr kumimoji="0" lang="en-GB"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9245" name="Text Box 67">
            <a:extLst>
              <a:ext uri="{FF2B5EF4-FFF2-40B4-BE49-F238E27FC236}">
                <a16:creationId xmlns:a16="http://schemas.microsoft.com/office/drawing/2014/main" id="{D7449860-C107-4C59-B85B-4A95F47438BC}"/>
              </a:ext>
            </a:extLst>
          </p:cNvPr>
          <p:cNvSpPr txBox="1">
            <a:spLocks noChangeArrowheads="1"/>
          </p:cNvSpPr>
          <p:nvPr/>
        </p:nvSpPr>
        <p:spPr bwMode="auto">
          <a:xfrm>
            <a:off x="1771650" y="304800"/>
            <a:ext cx="386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800"/>
              <a:t>        </a:t>
            </a:r>
            <a:r>
              <a:rPr lang="en-GB" altLang="en-US" sz="1400" b="1"/>
              <a:t>Stevenson’s Methods (A02)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a:extLst>
              <a:ext uri="{FF2B5EF4-FFF2-40B4-BE49-F238E27FC236}">
                <a16:creationId xmlns:a16="http://schemas.microsoft.com/office/drawing/2014/main" id="{2FE884FD-5A92-4142-9B6B-42F2712927D4}"/>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E58F58F-433C-4076-B19A-674701E0B187}" type="slidenum">
              <a:rPr lang="en-GB" altLang="en-US" sz="1400"/>
              <a:pPr>
                <a:spcBef>
                  <a:spcPct val="0"/>
                </a:spcBef>
                <a:buFontTx/>
                <a:buNone/>
              </a:pPr>
              <a:t>8</a:t>
            </a:fld>
            <a:endParaRPr lang="en-GB" altLang="en-US" sz="1400"/>
          </a:p>
        </p:txBody>
      </p:sp>
      <p:sp>
        <p:nvSpPr>
          <p:cNvPr id="10243" name="Rectangle 2">
            <a:extLst>
              <a:ext uri="{FF2B5EF4-FFF2-40B4-BE49-F238E27FC236}">
                <a16:creationId xmlns:a16="http://schemas.microsoft.com/office/drawing/2014/main" id="{357CA2CD-49B7-451D-9874-0DC0BB2C82DC}"/>
              </a:ext>
            </a:extLst>
          </p:cNvPr>
          <p:cNvSpPr>
            <a:spLocks noGrp="1" noChangeArrowheads="1"/>
          </p:cNvSpPr>
          <p:nvPr>
            <p:ph type="title" idx="4294967295"/>
          </p:nvPr>
        </p:nvSpPr>
        <p:spPr>
          <a:xfrm>
            <a:off x="0" y="457200"/>
            <a:ext cx="3581400" cy="2667000"/>
          </a:xfrm>
        </p:spPr>
        <p:txBody>
          <a:bodyPr/>
          <a:lstStyle/>
          <a:p>
            <a:pPr eaLnBrk="1" hangingPunct="1"/>
            <a:r>
              <a:rPr lang="en-GB" altLang="en-US" sz="1200" b="1"/>
              <a:t> Darwin’s theory of evolution at the time was controversial. In the early 1800s Christianity taught that God made humans in </a:t>
            </a:r>
            <a:r>
              <a:rPr lang="en-US" altLang="en-US" sz="1200" b="1"/>
              <a:t>his image, different from other animals and superior to them. The Origns of Species was published in 1859, in this book Darwin claimed that all creatures evolved from common ancestors through ‘natural selection.’</a:t>
            </a:r>
            <a:r>
              <a:rPr lang="en-GB" altLang="en-US" sz="1200" b="1"/>
              <a:t>The Descent of Man, published in 1871, e</a:t>
            </a:r>
            <a:r>
              <a:rPr lang="en-US" altLang="en-US" sz="1200" b="1"/>
              <a:t>xplored the idea that humans shared a common ancestor with apes</a:t>
            </a:r>
            <a:r>
              <a:rPr lang="en-GB" altLang="en-US" sz="1200" b="1"/>
              <a:t>. </a:t>
            </a:r>
            <a:r>
              <a:rPr lang="en-US" altLang="en-US" sz="1200" b="1"/>
              <a:t>It was an unsettling idea for people at the time to consider there may be an animalistic side to everyone, capable of uncivilised acts and violent crimes.</a:t>
            </a:r>
            <a:r>
              <a:rPr lang="en-GB" altLang="en-US" sz="1400" b="1"/>
              <a:t> </a:t>
            </a:r>
            <a:endParaRPr lang="en-GB" altLang="en-US" sz="4000"/>
          </a:p>
        </p:txBody>
      </p:sp>
      <p:sp>
        <p:nvSpPr>
          <p:cNvPr id="10244" name="Rectangle 3">
            <a:extLst>
              <a:ext uri="{FF2B5EF4-FFF2-40B4-BE49-F238E27FC236}">
                <a16:creationId xmlns:a16="http://schemas.microsoft.com/office/drawing/2014/main" id="{79F4896C-F841-4642-8D77-A18D63596DC3}"/>
              </a:ext>
            </a:extLst>
          </p:cNvPr>
          <p:cNvSpPr>
            <a:spLocks noGrp="1" noChangeArrowheads="1"/>
          </p:cNvSpPr>
          <p:nvPr>
            <p:ph type="body" idx="4294967295"/>
          </p:nvPr>
        </p:nvSpPr>
        <p:spPr>
          <a:xfrm>
            <a:off x="-304800" y="3200400"/>
            <a:ext cx="4114800" cy="6248400"/>
          </a:xfrm>
        </p:spPr>
        <p:txBody>
          <a:bodyPr/>
          <a:lstStyle/>
          <a:p>
            <a:pPr eaLnBrk="1" hangingPunct="1">
              <a:lnSpc>
                <a:spcPct val="80000"/>
              </a:lnSpc>
              <a:buFontTx/>
              <a:buNone/>
            </a:pPr>
            <a:r>
              <a:rPr lang="en-GB" altLang="en-US" sz="1200"/>
              <a:t>        Towards the end of the 19th century, theories of</a:t>
            </a:r>
            <a:r>
              <a:rPr lang="en-US" altLang="en-US" sz="1200"/>
              <a:t> </a:t>
            </a:r>
            <a:r>
              <a:rPr lang="en-GB" altLang="en-US" sz="1200"/>
              <a:t>evolution were the basis of fears of social, racial and cultural degeneration and decline. Evolution was countered by frightening examples of ‘devolution’. Stevenson’s erudite, gentlemanly and rather bored Jekyll turns into the beastly Hyde, who is cruel, lustful and murderous. Hyde’s squat, ape-like body, his dark, hairy hands, and his energy and appetite all signal his ‘primitive’ state. </a:t>
            </a:r>
            <a:endParaRPr lang="en-GB" altLang="en-US" sz="1200" b="1"/>
          </a:p>
          <a:p>
            <a:pPr eaLnBrk="1" hangingPunct="1">
              <a:lnSpc>
                <a:spcPct val="80000"/>
              </a:lnSpc>
              <a:buFontTx/>
              <a:buNone/>
            </a:pPr>
            <a:r>
              <a:rPr lang="en-GB" altLang="en-US" sz="1200"/>
              <a:t>        Viewed on a simple level, Dr Jekyll is a good man, much admired in his profession. Mr Hyde, meanwhile, is evil. He is a murderer; a monster who tramples upon a small girl simply because she happens to be in his way. On a deeper level, however, the comparison is not merely between good and evil but between evolution and de</a:t>
            </a:r>
            <a:r>
              <a:rPr lang="en-US" altLang="en-US" sz="1200"/>
              <a:t>volution</a:t>
            </a:r>
            <a:r>
              <a:rPr lang="en-GB" altLang="en-US" sz="1200"/>
              <a:t>. Throughout the narrative Mr Hyde’s physical appearance provokes disgust. He is described as ‘ape-like’, ‘troglodytic’ and ‘hardly human’ (ch. 2). As Mr Enfield, a well-known man about town and distant relative of Jekyll’s friend Mr Utterson, observes ‘There is something wrong with his appearance; something displeasing, something downright detestable’ (ch. 1).  15 years before </a:t>
            </a:r>
            <a:r>
              <a:rPr lang="en-GB" altLang="en-US" sz="1200" i="1"/>
              <a:t>Jekyll and Hyde</a:t>
            </a:r>
            <a:r>
              <a:rPr lang="en-GB" altLang="en-US" sz="1200"/>
              <a:t>, Charles Darwin had published </a:t>
            </a:r>
            <a:r>
              <a:rPr lang="en-GB" altLang="en-US" sz="1200" i="1"/>
              <a:t>The Descent of Man</a:t>
            </a:r>
            <a:r>
              <a:rPr lang="en-GB" altLang="en-US" sz="1200"/>
              <a:t> in which he concluded that humankind had ‘descended from a hairy, tailed quadruped’ which was itself ‘probably derived from an ancient marsupial animal’. Such a nightmarish biological lineage that denied the specialness of humans, feeds into many late-Victorian Gothic novels. Dracula’s ability to transform into the shape of a wolf or a bat is one example. Stevenson’s portrayal of Hyde works in a similar fashion.. When Dr Jekyll’s medical colleague, Dr Lanyon, witnesses Hyde transform back into Jekyll, the knowledge that the ugly, murderous beast exists within the respectable Victorian scientist sends him first to his sick-bed, and then to an early grave.</a:t>
            </a:r>
          </a:p>
          <a:p>
            <a:pPr eaLnBrk="1" hangingPunct="1">
              <a:spcBef>
                <a:spcPct val="0"/>
              </a:spcBef>
              <a:buFontTx/>
              <a:buNone/>
            </a:pPr>
            <a:endParaRPr lang="en-GB" altLang="en-US" sz="1200"/>
          </a:p>
        </p:txBody>
      </p:sp>
      <p:sp>
        <p:nvSpPr>
          <p:cNvPr id="10245" name="Text Box 5">
            <a:extLst>
              <a:ext uri="{FF2B5EF4-FFF2-40B4-BE49-F238E27FC236}">
                <a16:creationId xmlns:a16="http://schemas.microsoft.com/office/drawing/2014/main" id="{14079566-584D-4A5A-8CBC-143AF048E952}"/>
              </a:ext>
            </a:extLst>
          </p:cNvPr>
          <p:cNvSpPr txBox="1">
            <a:spLocks noChangeArrowheads="1"/>
          </p:cNvSpPr>
          <p:nvPr/>
        </p:nvSpPr>
        <p:spPr bwMode="auto">
          <a:xfrm>
            <a:off x="3733800" y="304800"/>
            <a:ext cx="3124200" cy="882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400" b="1">
                <a:solidFill>
                  <a:schemeClr val="tx2"/>
                </a:solidFill>
              </a:rPr>
              <a:t>Lombroso, atavism and theories of criminality…</a:t>
            </a:r>
            <a:endParaRPr lang="en-GB" altLang="en-US" sz="1400" b="1"/>
          </a:p>
          <a:p>
            <a:pPr eaLnBrk="1" hangingPunct="1">
              <a:spcBef>
                <a:spcPct val="0"/>
              </a:spcBef>
              <a:buFontTx/>
              <a:buNone/>
            </a:pPr>
            <a:r>
              <a:rPr lang="en-GB" altLang="en-US" sz="1200"/>
              <a:t> In biology, an </a:t>
            </a:r>
            <a:r>
              <a:rPr lang="en-GB" altLang="en-US" sz="1200" b="1"/>
              <a:t>atavism</a:t>
            </a:r>
            <a:r>
              <a:rPr lang="en-GB" altLang="en-US" sz="1200"/>
              <a:t> is an evolutionary throwback, such as traits reappearing that had disappeared generations before. </a:t>
            </a:r>
          </a:p>
          <a:p>
            <a:pPr eaLnBrk="1" hangingPunct="1">
              <a:spcBef>
                <a:spcPct val="0"/>
              </a:spcBef>
              <a:buFontTx/>
              <a:buNone/>
            </a:pPr>
            <a:r>
              <a:rPr lang="en-GB" altLang="en-US" sz="1200"/>
              <a:t> Before the 19th Century, discussion of crime and criminals was conducted entirely in moral and philosophical terms. It was only in 1876 when the Italian anthropologist Cesare Lomboso published his theories of criminal behaviour that a tradition of physiological theories of criminality emerged. He suggested that there was a distinct biological class of people that were prone to criminality. These people exhibited ‘atavistic’ (i.e. primitive) features; Lombroso suggested that they were ‘throwbacks’ who had biological characteristics from an earlier stage of human development that manifested as a tendency to commit crimes. Lombroso claimed that criminal types were distinguishable from the general population because they looked different. The principle markers of criminality were a strong jaw and a heavy brow. However, he also suggested that different types of criminal had different features, so murderers had bloodshot eyes and curly hair, whilst sex offenders had thick lips and protruding ears. </a:t>
            </a:r>
            <a:endParaRPr lang="en-GB" altLang="en-US" sz="1200">
              <a:solidFill>
                <a:schemeClr val="tx2"/>
              </a:solidFill>
            </a:endParaRPr>
          </a:p>
          <a:p>
            <a:pPr eaLnBrk="1" hangingPunct="1">
              <a:spcBef>
                <a:spcPct val="50000"/>
              </a:spcBef>
              <a:buFontTx/>
              <a:buNone/>
            </a:pPr>
            <a:r>
              <a:rPr lang="en-GB" altLang="en-US" sz="1200">
                <a:solidFill>
                  <a:schemeClr val="tx2"/>
                </a:solidFill>
              </a:rPr>
              <a:t>In </a:t>
            </a:r>
            <a:r>
              <a:rPr lang="en-GB" altLang="en-US" sz="1200" i="1">
                <a:solidFill>
                  <a:schemeClr val="tx2"/>
                </a:solidFill>
              </a:rPr>
              <a:t>Criminal Man (1876</a:t>
            </a:r>
            <a:r>
              <a:rPr lang="en-GB" altLang="en-US" sz="1200">
                <a:solidFill>
                  <a:schemeClr val="tx2"/>
                </a:solidFill>
              </a:rPr>
              <a:t>) Lombroso used modern Darwinian evolutionary theories to “prove” the inferiority of criminals to “honest” people, of women to men, and of blacks to whites, thereby reinforcing the prevailing politics of sexual and racial hierarchy of this era. He was particularly interested in the physical attributes of criminals—the size of their skulls, the shape of their noses—but he also studied the criminals’ various forms of self-expression, such as letters, graffiti, drawings, and tattoos. These ideas are evident in Stevenson’s portrayal of Hyde as troglodyte and ape like. There is also the suggestion in his defacing of Jekyll’s religious works.</a:t>
            </a:r>
          </a:p>
        </p:txBody>
      </p:sp>
      <p:sp>
        <p:nvSpPr>
          <p:cNvPr id="10246" name="TextBox 1">
            <a:extLst>
              <a:ext uri="{FF2B5EF4-FFF2-40B4-BE49-F238E27FC236}">
                <a16:creationId xmlns:a16="http://schemas.microsoft.com/office/drawing/2014/main" id="{59206EF1-C864-48F1-B802-70DA02BD72B6}"/>
              </a:ext>
            </a:extLst>
          </p:cNvPr>
          <p:cNvSpPr txBox="1">
            <a:spLocks noChangeArrowheads="1"/>
          </p:cNvSpPr>
          <p:nvPr/>
        </p:nvSpPr>
        <p:spPr bwMode="auto">
          <a:xfrm>
            <a:off x="0" y="0"/>
            <a:ext cx="571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400" b="1"/>
              <a:t>Notes on context (A03)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a:extLst>
              <a:ext uri="{FF2B5EF4-FFF2-40B4-BE49-F238E27FC236}">
                <a16:creationId xmlns:a16="http://schemas.microsoft.com/office/drawing/2014/main" id="{B4385912-4870-4E14-8278-7753C17D24DB}"/>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6B44E0E-74C2-4630-9A0E-B99694BBC97B}" type="slidenum">
              <a:rPr lang="en-GB" altLang="en-US" sz="1400"/>
              <a:pPr>
                <a:spcBef>
                  <a:spcPct val="0"/>
                </a:spcBef>
                <a:buFontTx/>
                <a:buNone/>
              </a:pPr>
              <a:t>9</a:t>
            </a:fld>
            <a:endParaRPr lang="en-GB" altLang="en-US" sz="1400"/>
          </a:p>
        </p:txBody>
      </p:sp>
      <p:sp>
        <p:nvSpPr>
          <p:cNvPr id="11267" name="Rectangle 2">
            <a:extLst>
              <a:ext uri="{FF2B5EF4-FFF2-40B4-BE49-F238E27FC236}">
                <a16:creationId xmlns:a16="http://schemas.microsoft.com/office/drawing/2014/main" id="{063D8691-5607-4423-8189-DF0FAB000AE9}"/>
              </a:ext>
            </a:extLst>
          </p:cNvPr>
          <p:cNvSpPr>
            <a:spLocks noGrp="1" noChangeArrowheads="1"/>
          </p:cNvSpPr>
          <p:nvPr>
            <p:ph type="title" idx="4294967295"/>
          </p:nvPr>
        </p:nvSpPr>
        <p:spPr>
          <a:xfrm>
            <a:off x="342900" y="406400"/>
            <a:ext cx="2857500" cy="508000"/>
          </a:xfrm>
        </p:spPr>
        <p:txBody>
          <a:bodyPr/>
          <a:lstStyle/>
          <a:p>
            <a:pPr eaLnBrk="1" hangingPunct="1"/>
            <a:r>
              <a:rPr lang="en-GB" altLang="en-US" sz="1400" b="1"/>
              <a:t>Freudian theory in Jekyll and Hyde</a:t>
            </a:r>
          </a:p>
        </p:txBody>
      </p:sp>
      <p:sp>
        <p:nvSpPr>
          <p:cNvPr id="11268" name="Rectangle 3">
            <a:extLst>
              <a:ext uri="{FF2B5EF4-FFF2-40B4-BE49-F238E27FC236}">
                <a16:creationId xmlns:a16="http://schemas.microsoft.com/office/drawing/2014/main" id="{6FA32713-6751-4F27-9A57-A864DC0D5206}"/>
              </a:ext>
            </a:extLst>
          </p:cNvPr>
          <p:cNvSpPr>
            <a:spLocks noGrp="1" noChangeArrowheads="1"/>
          </p:cNvSpPr>
          <p:nvPr>
            <p:ph type="body" idx="4294967295"/>
          </p:nvPr>
        </p:nvSpPr>
        <p:spPr>
          <a:xfrm>
            <a:off x="0" y="1016000"/>
            <a:ext cx="3429000" cy="6542088"/>
          </a:xfrm>
        </p:spPr>
        <p:txBody>
          <a:bodyPr/>
          <a:lstStyle/>
          <a:p>
            <a:pPr eaLnBrk="1" hangingPunct="1">
              <a:lnSpc>
                <a:spcPct val="80000"/>
              </a:lnSpc>
            </a:pPr>
            <a:r>
              <a:rPr lang="en-GB" altLang="en-US" sz="1200"/>
              <a:t>Mr. Hyde is the perfect id. By definition, the id is driven by pure instinct, feeling no remorse about its actions whether they be good or bad. As described by Dr. Jekyll, Mr. Hyde is the " animal within me," which goes along with the theory that the Id runs on instinct, wanting everything for itself and not caring if it harms others in the process of acquiring what it wants. Mr. Hyde inflicts pain and suffering on others in order to indulge his baser instincts, for a perversity of pleasure in the freedom of lawlessness.</a:t>
            </a:r>
            <a:br>
              <a:rPr lang="en-GB" altLang="en-US" sz="1200"/>
            </a:br>
            <a:r>
              <a:rPr lang="en-GB" altLang="en-US" sz="1200"/>
              <a:t>In  Jekyll and Mr. Hyde the Superego is represented by the strict expectations placed on gentlemen in Victorian society. The expectation of people in England at the time was to suppress desires that seemed unholy, vulgar or inappropriate. In a devoutly religious society earthly desires such as lust and even gluttony were to be oppressed because it was considered unbecoming in a Christian gentleman. Utterson reflects the austere lifestyle and self moderation that was seen as socially commendable.</a:t>
            </a:r>
            <a:br>
              <a:rPr lang="en-GB" altLang="en-US" sz="1200"/>
            </a:br>
            <a:r>
              <a:rPr lang="en-GB" altLang="en-US" sz="1200"/>
              <a:t>Dr. Jekyll represents the ego because he creates the concoction that turns him into Mr. Hyde but when he changes back into Dr. Jekyll he does good deeds such as donating to charity and following religion. Like the ego, he satisfies the id's need for pleasure then does morally upstanding acts to satisfy the superego's need to be perfect in the eyes of the outside world.</a:t>
            </a:r>
            <a:endParaRPr lang="en-GB" altLang="en-US" sz="1200" b="1"/>
          </a:p>
        </p:txBody>
      </p:sp>
      <p:sp>
        <p:nvSpPr>
          <p:cNvPr id="11269" name="Text Box 5">
            <a:extLst>
              <a:ext uri="{FF2B5EF4-FFF2-40B4-BE49-F238E27FC236}">
                <a16:creationId xmlns:a16="http://schemas.microsoft.com/office/drawing/2014/main" id="{9659FF76-B8C3-4B2E-B8A9-5E0E2378E2AA}"/>
              </a:ext>
            </a:extLst>
          </p:cNvPr>
          <p:cNvSpPr txBox="1">
            <a:spLocks noChangeArrowheads="1"/>
          </p:cNvSpPr>
          <p:nvPr/>
        </p:nvSpPr>
        <p:spPr bwMode="auto">
          <a:xfrm>
            <a:off x="3543300" y="609600"/>
            <a:ext cx="3086100" cy="572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400" b="1"/>
              <a:t>The Gothic (see s</a:t>
            </a:r>
            <a:r>
              <a:rPr lang="en-US" altLang="en-US" sz="1400" b="1"/>
              <a:t>eparate list on features of the gothic)</a:t>
            </a:r>
            <a:endParaRPr lang="en-GB" altLang="en-US" sz="1400" b="1"/>
          </a:p>
          <a:p>
            <a:pPr eaLnBrk="1" hangingPunct="1">
              <a:spcBef>
                <a:spcPct val="0"/>
              </a:spcBef>
              <a:buFontTx/>
              <a:buNone/>
            </a:pPr>
            <a:r>
              <a:rPr lang="en-GB" altLang="en-US" sz="1200"/>
              <a:t>Gothic horror was a popular form ofLiter</a:t>
            </a:r>
            <a:r>
              <a:rPr lang="en-US" altLang="en-US" sz="1200"/>
              <a:t>ature at the time. Stevenson brings his story closer to home by setting it in London as opposed to some remote location.</a:t>
            </a:r>
            <a:r>
              <a:rPr lang="en-GB" altLang="en-US" sz="1800"/>
              <a:t> </a:t>
            </a:r>
            <a:r>
              <a:rPr lang="en-US" altLang="en-US" sz="1200"/>
              <a:t>There are clear similarities with Mary Shelley’s Frankenstein</a:t>
            </a:r>
            <a:r>
              <a:rPr lang="en-GB" altLang="en-US" sz="1200"/>
              <a:t> (1818). Stevenson’s monster, however, is not artificially created from stitched-together body parts, but rather emerges fully formed from the dark side of the human personality. In the story Dr Jekyll, an admired member of the professional Victorian middle-classes, conducts a series of scientific experiments which unleash from his own psyche the ‘bestial’ and ‘ape-like’ Mr Hyde (ch. 10). Gothic fiction had examined the idea of the sinister </a:t>
            </a:r>
            <a:r>
              <a:rPr lang="en-GB" altLang="en-US" sz="1200" i="1"/>
              <a:t>alter ego</a:t>
            </a:r>
            <a:r>
              <a:rPr lang="en-GB" altLang="en-US" sz="1200"/>
              <a:t> or double before on many occasions but Stevenson’s genius with </a:t>
            </a:r>
            <a:r>
              <a:rPr lang="en-GB" altLang="en-US" sz="1200" i="1"/>
              <a:t>Jekyll and Hyde</a:t>
            </a:r>
            <a:r>
              <a:rPr lang="en-GB" altLang="en-US" sz="1200"/>
              <a:t> was to show the dual nature not only of one man but also of society in general. Throughout the story, respectability is doubled with degradation; abandon with restraint; honesty with duplicity. Even London itself has a dual nature, with its respectable streets existing side-by-side with areas notorious for their squalor and violence.</a:t>
            </a:r>
          </a:p>
        </p:txBody>
      </p:sp>
      <p:sp>
        <p:nvSpPr>
          <p:cNvPr id="11270" name="Text Box 6">
            <a:extLst>
              <a:ext uri="{FF2B5EF4-FFF2-40B4-BE49-F238E27FC236}">
                <a16:creationId xmlns:a16="http://schemas.microsoft.com/office/drawing/2014/main" id="{09460BA6-CF6A-49F9-AC61-B6AC71A9D94D}"/>
              </a:ext>
            </a:extLst>
          </p:cNvPr>
          <p:cNvSpPr txBox="1">
            <a:spLocks noChangeArrowheads="1"/>
          </p:cNvSpPr>
          <p:nvPr/>
        </p:nvSpPr>
        <p:spPr bwMode="auto">
          <a:xfrm>
            <a:off x="228600" y="6197600"/>
            <a:ext cx="6515100" cy="304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400" b="1"/>
              <a:t>Double-consciousness/ duality</a:t>
            </a:r>
          </a:p>
          <a:p>
            <a:pPr eaLnBrk="1" hangingPunct="1">
              <a:spcBef>
                <a:spcPct val="0"/>
              </a:spcBef>
              <a:buFontTx/>
              <a:buNone/>
            </a:pPr>
            <a:r>
              <a:rPr lang="en-GB" altLang="en-US" sz="1200"/>
              <a:t> By literally splitting the consciousness of Dr Jekyll into two – the decent side that attempts, and largely succeeds, in suppressing desires that run contrary to the dictates of society; and the amoral side that runs riot in an attempt to gratify animal desire – Stevenson explores in a heightened fashion the battles played out in every one of us. As Dr Jekyll observes ‘I saw that, of the two natures that contended in the field of my consciousness, even if I could rightly be said to be either, it was only because I was radically both’ (ch. 10). Through Hyde, the respectable Dr Jekyll is freed from the restraints imposed by society – ‘my devil had been long caged, he came out roaring’ (ch. 10). In his confession at the end of the book, Jekyll observes that, ultimately, he will have to choose between being Dr Jekyll or Mr Hyde. To become the latter would mean giving up on noble aspirations and being ‘forever despised and friendless’. (ch. 10) To become Jekyll, however, means giving up the sensual and disreputable appetites he can indulge as Hyde. In spite of the curious circumstances of his own case it is, as the melancholy Jekyll observes, a struggle and debate ‘as old and commonplace as man’ (ch. 10).</a:t>
            </a:r>
            <a:br>
              <a:rPr lang="en-GB" altLang="en-US" sz="1200"/>
            </a:br>
            <a:endParaRPr lang="en-GB" altLang="en-US" sz="120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2762546-134f-435b-a3d8-01776a5e047b">
      <Terms xmlns="http://schemas.microsoft.com/office/infopath/2007/PartnerControls"/>
    </lcf76f155ced4ddcb4097134ff3c332f>
    <TaxCatchAll xmlns="3c6552ff-e203-492b-9a4a-86c2b1ce869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2147561AB51DF428788596ACB76AD16" ma:contentTypeVersion="" ma:contentTypeDescription="Create a new document." ma:contentTypeScope="" ma:versionID="fd2bf89815a3d08e1333e865a571437c">
  <xsd:schema xmlns:xsd="http://www.w3.org/2001/XMLSchema" xmlns:xs="http://www.w3.org/2001/XMLSchema" xmlns:p="http://schemas.microsoft.com/office/2006/metadata/properties" xmlns:ns2="82762546-134f-435b-a3d8-01776a5e047b" xmlns:ns3="67fdbd2b-1973-427c-bffa-6d718ee9b636" xmlns:ns4="3c6552ff-e203-492b-9a4a-86c2b1ce869f" targetNamespace="http://schemas.microsoft.com/office/2006/metadata/properties" ma:root="true" ma:fieldsID="00672294dec573198491a2eeb19b4524" ns2:_="" ns3:_="" ns4:_="">
    <xsd:import namespace="82762546-134f-435b-a3d8-01776a5e047b"/>
    <xsd:import namespace="67fdbd2b-1973-427c-bffa-6d718ee9b636"/>
    <xsd:import namespace="3c6552ff-e203-492b-9a4a-86c2b1ce869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762546-134f-435b-a3d8-01776a5e04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c470fb7-5308-496a-a12b-188b66d4a6e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fdbd2b-1973-427c-bffa-6d718ee9b63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c6552ff-e203-492b-9a4a-86c2b1ce869f"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9F64BCF-503F-4F2E-86A0-989497ECA44D}" ma:internalName="TaxCatchAll" ma:showField="CatchAllData" ma:web="{67fdbd2b-1973-427c-bffa-6d718ee9b6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B6AB98-BCF3-4985-AD51-A5C76B10DAB7}">
  <ds:schemaRefs>
    <ds:schemaRef ds:uri="http://schemas.microsoft.com/office/2006/metadata/longProperties"/>
  </ds:schemaRefs>
</ds:datastoreItem>
</file>

<file path=customXml/itemProps2.xml><?xml version="1.0" encoding="utf-8"?>
<ds:datastoreItem xmlns:ds="http://schemas.openxmlformats.org/officeDocument/2006/customXml" ds:itemID="{F833DFC3-8106-46FE-BB08-5F1E0B15DAF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14FFD99-B3BE-4AA5-A89D-78FC98F74CA0}"/>
</file>

<file path=customXml/itemProps4.xml><?xml version="1.0" encoding="utf-8"?>
<ds:datastoreItem xmlns:ds="http://schemas.openxmlformats.org/officeDocument/2006/customXml" ds:itemID="{D97AB118-987C-4C3D-BAB6-1EFD751686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3829</TotalTime>
  <Words>18662</Words>
  <Application>Microsoft Office PowerPoint</Application>
  <PresentationFormat>On-screen Show (4:3)</PresentationFormat>
  <Paragraphs>567</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Accord Heavy SF</vt:lpstr>
      <vt:lpstr>Arial</vt:lpstr>
      <vt:lpstr>Arial Black</vt:lpstr>
      <vt:lpstr>Calibri</vt:lpstr>
      <vt:lpstr>Impact</vt:lpstr>
      <vt:lpstr>Wingdings</vt:lpstr>
      <vt:lpstr>Default Design</vt:lpstr>
      <vt:lpstr>The Strange Case of…</vt:lpstr>
      <vt:lpstr>Contents</vt:lpstr>
      <vt:lpstr>PowerPoint Presentation</vt:lpstr>
      <vt:lpstr>For each chapter draw an image sequence or one key image linked to what occurs. Add key words/ short quotations. Try to do this from memory first. Compare with a partner.</vt:lpstr>
      <vt:lpstr>Themes are the ideas and issues a work of fiction makes the reader reflect on. It is the writer’s intention to make us reflect in this way and the ideas present are likely to be particularly important in society at the time of writing. Consider themes in terms of to what extent the ideas presented are a a universal truth and to what extent they were particular interest at the time of writing. For example ‘duality’ is a universal idea linked to human nature, the idea that we as individuals have the capacity for good and evil. It would also have had a particular significance at the time Stevenson was writing due to high profile criminal cases (Deacon Brodie, Burke and Hare, Jack the Ripper) and the real sense of cities like London possessing 2 distinct sides due to the huge class divide.  Revision Activities: 1.   Fill each star with ideas and characters linked to it. Add 5 quotations to each point of the stars. 2. Discuss what you as a reader learn about that theme from the novella 3.. Add two more stars of your own choice..</vt:lpstr>
      <vt:lpstr>Stevenson’s Methods (A02).  These are the features of Stevenson’s writing which aid him in communicating his ideas and characters. Always consider what his intentions are and the effects produced.</vt:lpstr>
      <vt:lpstr>PowerPoint Presentation</vt:lpstr>
      <vt:lpstr> Darwin’s theory of evolution at the time was controversial. In the early 1800s Christianity taught that God made humans in his image, different from other animals and superior to them. The Origns of Species was published in 1859, in this book Darwin claimed that all creatures evolved from common ancestors through ‘natural selection.’The Descent of Man, published in 1871, explored the idea that humans shared a common ancestor with apes. It was an unsettling idea for people at the time to consider there may be an animalistic side to everyone, capable of uncivilised acts and violent crimes. </vt:lpstr>
      <vt:lpstr>Freudian theory in Jekyll and Hyde</vt:lpstr>
      <vt:lpstr>PowerPoint Presentation</vt:lpstr>
      <vt:lpstr>Revision Activity: Annotate the quotations on this page for ideas, methods and contextual links. Add other quotations you can link each one to. This is a useful revision exercise you can do yourself for other quotations.</vt:lpstr>
      <vt:lpstr>PowerPoint Presentation</vt:lpstr>
      <vt:lpstr>When reading the extract in the exam consider the narrative perspective by asking yourself these questions …</vt:lpstr>
      <vt:lpstr>PowerPoint Presentation</vt:lpstr>
      <vt:lpstr>Chapter One. Utterson and Enfield are out on their regular walk. Before this we have been introduced to Utterson as a character who is ‘austere with himself’. A typical, respectable Victorian gentleman. The reader shares his narrative perspective in much of the novella, so he is instrumental in the revelation of the mystery. Enfield shares his belief in keeping out of others’ business in a class and gender ruled society of secrecy and repression.</vt:lpstr>
      <vt:lpstr>This extract comes from Chapter 2 and conveys how Utterson’s thoughts are consumed in his dreams by the story he has just heard from Enfield. He fears for his friend Henry Jekyll, whom he knows has named this ‘Hyde’ in his will, so assumes he must be blackmailing him. He is determined to discover Hyde’s identity for himself. </vt:lpstr>
      <vt:lpstr> In Chapter 2 Utterson has been keeping vigil by the ‘blistered and distained’ door day and night and has finally met up with Hyde … </vt:lpstr>
      <vt:lpstr>In Chapter 4 a maid witnesses the brutal murder of Carew. Carew again represents the civilised aspect of Victorian society as a respected and elderly politician holding a position of responsibility. There is a dramatic contrast between himself and Hyde.</vt:lpstr>
      <vt:lpstr>In Chapter 4 following the murder there is a strong sense of pathetic fallacy (the setting reflecting the dark mood of the characters) </vt:lpstr>
      <vt:lpstr>In Chapter 8 Poole goes to Utterson and asks him to return with him to Jekyll’s laboratory where he fears the worst – that Jekyll has been murdered and Hyde has locked himself in the cabinet room of the laboratory. The setting reflects the atmosphere of foreboding and calamity through pathetic fallacy …</vt:lpstr>
      <vt:lpstr>In Chapter 8 Poole and Utterson break down the door and discover Hyde … </vt:lpstr>
      <vt:lpstr>Jekyll shares his account in Chapter 10 and explains the struggle between good and evil within …</vt:lpstr>
      <vt:lpstr>Where in the novella? What’s important? What happens before/after this? </vt:lpstr>
      <vt:lpstr>Where in the novella? Whose narrative perspective?</vt:lpstr>
      <vt:lpstr>Planning responses to possible questions</vt:lpstr>
      <vt:lpstr>Q.1 Explore how contrast/ duality is presented in this passage and elsewhere in the novel (extract from Chapter 1 ‘Story of the Door’).</vt:lpstr>
      <vt:lpstr>PowerPoint Presentation</vt:lpstr>
      <vt:lpstr>Q 1. Explore how Stevenson presents friendship in this passage and elsewhere in the novel (extract from Chapter 2 ‘Search for Mr Hyde). Q 2. Explore the significance of Lanyon as a character </vt:lpstr>
      <vt:lpstr>Explore how Stevenson presents fears in Victorian society in this passage and elsewhere in the novel (extract from Chapter 4 ‘The Carew Murder Case).</vt:lpstr>
      <vt:lpstr>Q.1.Explore how Stevenson develops the themes of repression and Victorian gentleman in this passage and elsewhere in the novel (extract from Chapter 6 ‘The Remarkable Case of Dr Lanyon’) Q.2 Explore the significance of Utterson here and elsewhere</vt:lpstr>
      <vt:lpstr>1. Explore how Stevenson creates mystery through setting and atmosphere in this passage and elsewhere in the novel (Extract from Chapter 8 ‘ The Last Night’)</vt:lpstr>
      <vt:lpstr>Q1. How does Stevenson present the idea of duality in this passage and elsewhere in the novel? (Extract from Chapter 10 ‘Henry Jekyll’s Full Statement of the Case’) Q.2 How does Stevenson present Jekyll here and elsewhere?</vt:lpstr>
      <vt:lpstr>Sample paragraphs to support you with close analysis of key passages and covering the assessment objectives.</vt:lpstr>
      <vt:lpstr>PowerPoint Presentation</vt:lpstr>
      <vt:lpstr>PowerPoint Presentation</vt:lpstr>
      <vt:lpstr>PowerPoint Presentation</vt:lpstr>
      <vt:lpstr>Sample essay on duality/ fatal crossroads passage chp 10 The theme of duality in the novel Jekyll and Hyde is at its heart, ‘that man is not one but truly two.’ Stevenson, writing in the context of Victorian repression, sought to explore the capacity for good and evil in mankind and used the manifestation of 2 separate beings to represent the conflict that exists in us all. At this time there was a great deal of interest in society regarding the co-existence of the calm, rational and respectable with the dark and inexplicable side of life. In chapter 10 Stevenson gives Jekyll the narrative voice to reveal his journey in the first person. This is a powerful way to end the novel, the reader knows the outcome for Jekyll and Hyde but is left with the voice of J sharing his confession as a warning to others. In earlier chapters the reader has been distanced from J and experienced the unfolding of the mystery along side Utterson through 3rd person narration.  The extract starts with a powerful, short metaphorical sentence ‘That night I had come to a fatal crossroads.’ Immediately this metaphor sets a gothic tone to the passage of mystery, darkness, isolation and moral dilemma. The idea of personal choice linked both to science and discovery and personal destiny is closely tied to the Victorian era. We see in the passage the conflict between Science, which was gaining prominence  with Darwin’s origin of species, and Religion which was embedded in society. We see a strong sense of warning in the passage as to the limitations of science and its inability to control nature.’ the movement was thus wholly towards the worse.  Elsewhere in the novel Stevenson uses a semantic field of animal imagery linked to Hyde that builds a picture of primitive species, he is described as ‘troglydite and ape like, showing ape like fury. Similes in the text also liken him to a rat, with connotaions of being furtive and evil. This repetition of brutality linked to the primitive and the instinctual, self gratification of the id seen in Freudian theory contrasts with the duality of social responsibility and apparent order on the surface of society. We know J has sought to follow a life of ‘charity and religion’ in order to repress and put to rights the indulgence of Hyde.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Emma</dc:creator>
  <cp:lastModifiedBy>Britton, Louise</cp:lastModifiedBy>
  <cp:revision>62</cp:revision>
  <cp:lastPrinted>2019-10-10T15:16:33Z</cp:lastPrinted>
  <dcterms:created xsi:type="dcterms:W3CDTF">2018-02-22T13:43:35Z</dcterms:created>
  <dcterms:modified xsi:type="dcterms:W3CDTF">2022-03-29T09:39:46Z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Hennessy, Emma</vt:lpwstr>
  </property>
  <property fmtid="{D5CDD505-2E9C-101B-9397-08002B2CF9AE}" pid="3" name="ContentTypeId">
    <vt:lpwstr>0x01010002147561AB51DF428788596ACB76AD16</vt:lpwstr>
  </property>
</Properties>
</file>