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Masters/slideMaster1.xml" ContentType="application/vnd.openxmlformats-officedocument.presentationml.slideMaster+xml"/>
  <Override PartName="/ppt/slideLayouts/slideLayout4.xml" ContentType="application/vnd.openxmlformats-officedocument.presentationml.slideLayout+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Masters/notesMaster1.xml" ContentType="application/vnd.openxmlformats-officedocument.presentationml.notesMaster+xml"/>
  <Override PartName="/ppt/theme/theme1.xml" ContentType="application/vnd.openxmlformats-officedocument.theme+xml"/>
  <Override PartName="/ppt/theme/theme2.xml" ContentType="application/vnd.openxmlformats-officedocument.theme+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customXml/itemProps4.xml" ContentType="application/vnd.openxmlformats-officedocument.customXml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31"/>
  </p:notesMasterIdLst>
  <p:sldIdLst>
    <p:sldId id="256" r:id="rId5"/>
    <p:sldId id="271" r:id="rId6"/>
    <p:sldId id="277" r:id="rId7"/>
    <p:sldId id="265" r:id="rId8"/>
    <p:sldId id="311" r:id="rId9"/>
    <p:sldId id="310" r:id="rId10"/>
    <p:sldId id="309" r:id="rId11"/>
    <p:sldId id="316" r:id="rId12"/>
    <p:sldId id="317" r:id="rId13"/>
    <p:sldId id="257" r:id="rId14"/>
    <p:sldId id="288" r:id="rId15"/>
    <p:sldId id="260" r:id="rId16"/>
    <p:sldId id="281" r:id="rId17"/>
    <p:sldId id="282" r:id="rId18"/>
    <p:sldId id="292" r:id="rId19"/>
    <p:sldId id="299" r:id="rId20"/>
    <p:sldId id="312" r:id="rId21"/>
    <p:sldId id="300" r:id="rId22"/>
    <p:sldId id="274" r:id="rId23"/>
    <p:sldId id="272" r:id="rId24"/>
    <p:sldId id="297" r:id="rId25"/>
    <p:sldId id="295" r:id="rId26"/>
    <p:sldId id="305" r:id="rId27"/>
    <p:sldId id="294" r:id="rId28"/>
    <p:sldId id="307" r:id="rId29"/>
    <p:sldId id="314" r:id="rId30"/>
  </p:sldIdLst>
  <p:sldSz cx="6858000" cy="9144000" type="screen4x3"/>
  <p:notesSz cx="6797675" cy="9926638"/>
  <p:defaultTextStyle>
    <a:defPPr>
      <a:defRPr lang="en-GB"/>
    </a:defPPr>
    <a:lvl1pPr algn="l" rtl="0" eaLnBrk="0" fontAlgn="base" hangingPunct="0">
      <a:spcBef>
        <a:spcPct val="0"/>
      </a:spcBef>
      <a:spcAft>
        <a:spcPct val="0"/>
      </a:spcAft>
      <a:defRPr sz="1400"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sz="1400"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sz="1400"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sz="1400"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sz="1400"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sz="1400"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sz="1400"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sz="1400"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sz="1400"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3713" autoAdjust="0"/>
    <p:restoredTop sz="94660"/>
  </p:normalViewPr>
  <p:slideViewPr>
    <p:cSldViewPr>
      <p:cViewPr varScale="1">
        <p:scale>
          <a:sx n="62" d="100"/>
          <a:sy n="62" d="100"/>
        </p:scale>
        <p:origin x="2208" y="77"/>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34" Type="http://schemas.openxmlformats.org/officeDocument/2006/relationships/theme" Target="theme/theme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presProps" Target="pres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customXml" Target="../customXml/item4.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tableStyles" Target="tableStyles.xml"/><Relationship Id="rId8" Type="http://schemas.openxmlformats.org/officeDocument/2006/relationships/slide" Target="slides/slide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7578072C-C6E6-4793-A4CB-FE1388D383B8}"/>
              </a:ext>
            </a:extLst>
          </p:cNvPr>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atin typeface="Arial" panose="020B0604020202020204" pitchFamily="34" charset="0"/>
                <a:cs typeface="Arial" panose="020B0604020202020204" pitchFamily="34" charset="0"/>
              </a:defRPr>
            </a:lvl1pPr>
          </a:lstStyle>
          <a:p>
            <a:pPr>
              <a:defRPr/>
            </a:pPr>
            <a:endParaRPr lang="en-GB"/>
          </a:p>
        </p:txBody>
      </p:sp>
      <p:sp>
        <p:nvSpPr>
          <p:cNvPr id="3" name="Date Placeholder 2">
            <a:extLst>
              <a:ext uri="{FF2B5EF4-FFF2-40B4-BE49-F238E27FC236}">
                <a16:creationId xmlns:a16="http://schemas.microsoft.com/office/drawing/2014/main" id="{A50CDE82-7704-406E-92E1-D517ED6AF7B1}"/>
              </a:ext>
            </a:extLst>
          </p:cNvPr>
          <p:cNvSpPr>
            <a:spLocks noGrp="1"/>
          </p:cNvSpPr>
          <p:nvPr>
            <p:ph type="dt" idx="1"/>
          </p:nvPr>
        </p:nvSpPr>
        <p:spPr>
          <a:xfrm>
            <a:off x="3849688" y="0"/>
            <a:ext cx="2946400" cy="496888"/>
          </a:xfrm>
          <a:prstGeom prst="rect">
            <a:avLst/>
          </a:prstGeom>
        </p:spPr>
        <p:txBody>
          <a:bodyPr vert="horz" lIns="91440" tIns="45720" rIns="91440" bIns="45720" rtlCol="0"/>
          <a:lstStyle>
            <a:lvl1pPr algn="r">
              <a:defRPr sz="1200">
                <a:latin typeface="Arial" panose="020B0604020202020204" pitchFamily="34" charset="0"/>
                <a:cs typeface="Arial" panose="020B0604020202020204" pitchFamily="34" charset="0"/>
              </a:defRPr>
            </a:lvl1pPr>
          </a:lstStyle>
          <a:p>
            <a:pPr>
              <a:defRPr/>
            </a:pPr>
            <a:fld id="{AC48B284-4C11-4CC3-BEA3-0EAF81E73C3C}" type="datetimeFigureOut">
              <a:rPr lang="en-GB"/>
              <a:pPr>
                <a:defRPr/>
              </a:pPr>
              <a:t>12/11/2020</a:t>
            </a:fld>
            <a:endParaRPr lang="en-GB"/>
          </a:p>
        </p:txBody>
      </p:sp>
      <p:sp>
        <p:nvSpPr>
          <p:cNvPr id="4" name="Slide Image Placeholder 3">
            <a:extLst>
              <a:ext uri="{FF2B5EF4-FFF2-40B4-BE49-F238E27FC236}">
                <a16:creationId xmlns:a16="http://schemas.microsoft.com/office/drawing/2014/main" id="{A2CC97A1-A211-4A5B-A443-CA245E389A32}"/>
              </a:ext>
            </a:extLst>
          </p:cNvPr>
          <p:cNvSpPr>
            <a:spLocks noGrp="1" noRot="1" noChangeAspect="1"/>
          </p:cNvSpPr>
          <p:nvPr>
            <p:ph type="sldImg" idx="2"/>
          </p:nvPr>
        </p:nvSpPr>
        <p:spPr>
          <a:xfrm>
            <a:off x="2143125" y="1241425"/>
            <a:ext cx="2511425" cy="3349625"/>
          </a:xfrm>
          <a:prstGeom prst="rect">
            <a:avLst/>
          </a:prstGeom>
          <a:noFill/>
          <a:ln w="12700">
            <a:solidFill>
              <a:prstClr val="black"/>
            </a:solidFill>
          </a:ln>
        </p:spPr>
        <p:txBody>
          <a:bodyPr vert="horz" lIns="91440" tIns="45720" rIns="91440" bIns="45720" rtlCol="0" anchor="ctr"/>
          <a:lstStyle/>
          <a:p>
            <a:pPr lvl="0"/>
            <a:endParaRPr lang="en-GB" noProof="0"/>
          </a:p>
        </p:txBody>
      </p:sp>
      <p:sp>
        <p:nvSpPr>
          <p:cNvPr id="5" name="Notes Placeholder 4">
            <a:extLst>
              <a:ext uri="{FF2B5EF4-FFF2-40B4-BE49-F238E27FC236}">
                <a16:creationId xmlns:a16="http://schemas.microsoft.com/office/drawing/2014/main" id="{4B433267-E59C-4997-8812-4355ECBBAA19}"/>
              </a:ext>
            </a:extLst>
          </p:cNvPr>
          <p:cNvSpPr>
            <a:spLocks noGrp="1"/>
          </p:cNvSpPr>
          <p:nvPr>
            <p:ph type="body" sz="quarter" idx="3"/>
          </p:nvPr>
        </p:nvSpPr>
        <p:spPr>
          <a:xfrm>
            <a:off x="679450" y="4776788"/>
            <a:ext cx="5438775" cy="3908425"/>
          </a:xfrm>
          <a:prstGeom prst="rect">
            <a:avLst/>
          </a:prstGeom>
        </p:spPr>
        <p:txBody>
          <a:bodyPr vert="horz" lIns="91440" tIns="45720" rIns="91440" bIns="45720"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GB" noProof="0"/>
          </a:p>
        </p:txBody>
      </p:sp>
      <p:sp>
        <p:nvSpPr>
          <p:cNvPr id="6" name="Footer Placeholder 5">
            <a:extLst>
              <a:ext uri="{FF2B5EF4-FFF2-40B4-BE49-F238E27FC236}">
                <a16:creationId xmlns:a16="http://schemas.microsoft.com/office/drawing/2014/main" id="{B8EFA1CB-CE73-456D-ABD0-830AE57F3317}"/>
              </a:ext>
            </a:extLst>
          </p:cNvPr>
          <p:cNvSpPr>
            <a:spLocks noGrp="1"/>
          </p:cNvSpPr>
          <p:nvPr>
            <p:ph type="ftr" sz="quarter" idx="4"/>
          </p:nvPr>
        </p:nvSpPr>
        <p:spPr>
          <a:xfrm>
            <a:off x="0" y="9429750"/>
            <a:ext cx="2946400" cy="496888"/>
          </a:xfrm>
          <a:prstGeom prst="rect">
            <a:avLst/>
          </a:prstGeom>
        </p:spPr>
        <p:txBody>
          <a:bodyPr vert="horz" lIns="91440" tIns="45720" rIns="91440" bIns="45720" rtlCol="0" anchor="b"/>
          <a:lstStyle>
            <a:lvl1pPr algn="l">
              <a:defRPr sz="1200">
                <a:latin typeface="Arial" panose="020B0604020202020204" pitchFamily="34" charset="0"/>
                <a:cs typeface="Arial" panose="020B0604020202020204" pitchFamily="34" charset="0"/>
              </a:defRPr>
            </a:lvl1pPr>
          </a:lstStyle>
          <a:p>
            <a:pPr>
              <a:defRPr/>
            </a:pPr>
            <a:endParaRPr lang="en-GB"/>
          </a:p>
        </p:txBody>
      </p:sp>
      <p:sp>
        <p:nvSpPr>
          <p:cNvPr id="7" name="Slide Number Placeholder 6">
            <a:extLst>
              <a:ext uri="{FF2B5EF4-FFF2-40B4-BE49-F238E27FC236}">
                <a16:creationId xmlns:a16="http://schemas.microsoft.com/office/drawing/2014/main" id="{CC40C8B4-0913-44ED-9B69-C244A626EDD3}"/>
              </a:ext>
            </a:extLst>
          </p:cNvPr>
          <p:cNvSpPr>
            <a:spLocks noGrp="1"/>
          </p:cNvSpPr>
          <p:nvPr>
            <p:ph type="sldNum" sz="quarter" idx="5"/>
          </p:nvPr>
        </p:nvSpPr>
        <p:spPr>
          <a:xfrm>
            <a:off x="3849688" y="9429750"/>
            <a:ext cx="2946400" cy="496888"/>
          </a:xfrm>
          <a:prstGeom prst="rect">
            <a:avLst/>
          </a:prstGeom>
        </p:spPr>
        <p:txBody>
          <a:bodyPr vert="horz" wrap="square" lIns="91440" tIns="45720" rIns="91440" bIns="45720" numCol="1" anchor="b" anchorCtr="0" compatLnSpc="1">
            <a:prstTxWarp prst="textNoShape">
              <a:avLst/>
            </a:prstTxWarp>
          </a:bodyPr>
          <a:lstStyle>
            <a:lvl1pPr algn="r">
              <a:defRPr sz="1200"/>
            </a:lvl1pPr>
          </a:lstStyle>
          <a:p>
            <a:fld id="{4726DF16-90C8-46E3-BC22-8FFDA96C1F35}" type="slidenum">
              <a:rPr lang="en-GB" altLang="en-US"/>
              <a:pPr/>
              <a:t>‹#›</a:t>
            </a:fld>
            <a:endParaRPr lang="en-GB"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Slide Image Placeholder 1">
            <a:extLst>
              <a:ext uri="{FF2B5EF4-FFF2-40B4-BE49-F238E27FC236}">
                <a16:creationId xmlns:a16="http://schemas.microsoft.com/office/drawing/2014/main" id="{58F9EC22-CC1A-4E30-BC28-0B630182EC52}"/>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267" name="Notes Placeholder 2">
            <a:extLst>
              <a:ext uri="{FF2B5EF4-FFF2-40B4-BE49-F238E27FC236}">
                <a16:creationId xmlns:a16="http://schemas.microsoft.com/office/drawing/2014/main" id="{70C767D0-23F9-49DF-B30E-AAE2F55AF8C1}"/>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a:p>
        </p:txBody>
      </p:sp>
      <p:sp>
        <p:nvSpPr>
          <p:cNvPr id="11268" name="Slide Number Placeholder 3">
            <a:extLst>
              <a:ext uri="{FF2B5EF4-FFF2-40B4-BE49-F238E27FC236}">
                <a16:creationId xmlns:a16="http://schemas.microsoft.com/office/drawing/2014/main" id="{1B26D2F0-2C24-4CBF-B686-D5B33B577F3B}"/>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400">
                <a:solidFill>
                  <a:schemeClr val="tx1"/>
                </a:solidFill>
                <a:latin typeface="Arial" panose="020B0604020202020204" pitchFamily="34" charset="0"/>
                <a:cs typeface="Arial" panose="020B0604020202020204" pitchFamily="34" charset="0"/>
              </a:defRPr>
            </a:lvl1pPr>
            <a:lvl2pPr marL="742950" indent="-285750">
              <a:defRPr sz="1400">
                <a:solidFill>
                  <a:schemeClr val="tx1"/>
                </a:solidFill>
                <a:latin typeface="Arial" panose="020B0604020202020204" pitchFamily="34" charset="0"/>
                <a:cs typeface="Arial" panose="020B0604020202020204" pitchFamily="34" charset="0"/>
              </a:defRPr>
            </a:lvl2pPr>
            <a:lvl3pPr marL="1143000" indent="-228600">
              <a:defRPr sz="1400">
                <a:solidFill>
                  <a:schemeClr val="tx1"/>
                </a:solidFill>
                <a:latin typeface="Arial" panose="020B0604020202020204" pitchFamily="34" charset="0"/>
                <a:cs typeface="Arial" panose="020B0604020202020204" pitchFamily="34" charset="0"/>
              </a:defRPr>
            </a:lvl3pPr>
            <a:lvl4pPr marL="1600200" indent="-228600">
              <a:defRPr sz="1400">
                <a:solidFill>
                  <a:schemeClr val="tx1"/>
                </a:solidFill>
                <a:latin typeface="Arial" panose="020B0604020202020204" pitchFamily="34" charset="0"/>
                <a:cs typeface="Arial" panose="020B0604020202020204" pitchFamily="34" charset="0"/>
              </a:defRPr>
            </a:lvl4pPr>
            <a:lvl5pPr marL="2057400" indent="-228600">
              <a:defRPr sz="14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9pPr>
          </a:lstStyle>
          <a:p>
            <a:fld id="{F2301C09-8868-489F-B04D-D8012D2EDAA1}" type="slidenum">
              <a:rPr lang="en-GB" altLang="en-US" sz="1200"/>
              <a:pPr/>
              <a:t>8</a:t>
            </a:fld>
            <a:endParaRPr lang="en-GB" altLang="en-US" sz="120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Slide Image Placeholder 1">
            <a:extLst>
              <a:ext uri="{FF2B5EF4-FFF2-40B4-BE49-F238E27FC236}">
                <a16:creationId xmlns:a16="http://schemas.microsoft.com/office/drawing/2014/main" id="{8827C968-C9EA-4638-8FC4-594F62C5E3E2}"/>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9459" name="Notes Placeholder 2">
            <a:extLst>
              <a:ext uri="{FF2B5EF4-FFF2-40B4-BE49-F238E27FC236}">
                <a16:creationId xmlns:a16="http://schemas.microsoft.com/office/drawing/2014/main" id="{C5A2E608-11DF-47A1-BE1D-CA5609C3AACC}"/>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19460" name="Slide Number Placeholder 3">
            <a:extLst>
              <a:ext uri="{FF2B5EF4-FFF2-40B4-BE49-F238E27FC236}">
                <a16:creationId xmlns:a16="http://schemas.microsoft.com/office/drawing/2014/main" id="{7000C37B-A8C9-48D8-AA5B-97F8368236F0}"/>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400">
                <a:solidFill>
                  <a:schemeClr val="tx1"/>
                </a:solidFill>
                <a:latin typeface="Arial" panose="020B0604020202020204" pitchFamily="34" charset="0"/>
                <a:cs typeface="Arial" panose="020B0604020202020204" pitchFamily="34" charset="0"/>
              </a:defRPr>
            </a:lvl1pPr>
            <a:lvl2pPr marL="742950" indent="-285750">
              <a:defRPr sz="1400">
                <a:solidFill>
                  <a:schemeClr val="tx1"/>
                </a:solidFill>
                <a:latin typeface="Arial" panose="020B0604020202020204" pitchFamily="34" charset="0"/>
                <a:cs typeface="Arial" panose="020B0604020202020204" pitchFamily="34" charset="0"/>
              </a:defRPr>
            </a:lvl2pPr>
            <a:lvl3pPr marL="1143000" indent="-228600">
              <a:defRPr sz="1400">
                <a:solidFill>
                  <a:schemeClr val="tx1"/>
                </a:solidFill>
                <a:latin typeface="Arial" panose="020B0604020202020204" pitchFamily="34" charset="0"/>
                <a:cs typeface="Arial" panose="020B0604020202020204" pitchFamily="34" charset="0"/>
              </a:defRPr>
            </a:lvl3pPr>
            <a:lvl4pPr marL="1600200" indent="-228600">
              <a:defRPr sz="1400">
                <a:solidFill>
                  <a:schemeClr val="tx1"/>
                </a:solidFill>
                <a:latin typeface="Arial" panose="020B0604020202020204" pitchFamily="34" charset="0"/>
                <a:cs typeface="Arial" panose="020B0604020202020204" pitchFamily="34" charset="0"/>
              </a:defRPr>
            </a:lvl4pPr>
            <a:lvl5pPr marL="2057400" indent="-228600">
              <a:defRPr sz="14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9pPr>
          </a:lstStyle>
          <a:p>
            <a:fld id="{D7CFD661-5217-45BC-94F9-F6C5459FE6EF}" type="slidenum">
              <a:rPr lang="en-GB" altLang="en-US" sz="1200"/>
              <a:pPr/>
              <a:t>15</a:t>
            </a:fld>
            <a:endParaRPr lang="en-GB" altLang="en-US" sz="120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857250" y="1497013"/>
            <a:ext cx="5143500" cy="3182937"/>
          </a:xfrm>
        </p:spPr>
        <p:txBody>
          <a:bodyPr anchor="b"/>
          <a:lstStyle>
            <a:lvl1pPr algn="ctr">
              <a:defRPr sz="6000"/>
            </a:lvl1pPr>
          </a:lstStyle>
          <a:p>
            <a:r>
              <a:rPr lang="en-US"/>
              <a:t>Click to edit Master title style</a:t>
            </a:r>
            <a:endParaRPr lang="en-GB"/>
          </a:p>
        </p:txBody>
      </p:sp>
      <p:sp>
        <p:nvSpPr>
          <p:cNvPr id="3" name="Subtitle 2"/>
          <p:cNvSpPr>
            <a:spLocks noGrp="1"/>
          </p:cNvSpPr>
          <p:nvPr>
            <p:ph type="subTitle" idx="1"/>
          </p:nvPr>
        </p:nvSpPr>
        <p:spPr>
          <a:xfrm>
            <a:off x="857250" y="4802188"/>
            <a:ext cx="5143500" cy="220821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Rectangle 4">
            <a:extLst>
              <a:ext uri="{FF2B5EF4-FFF2-40B4-BE49-F238E27FC236}">
                <a16:creationId xmlns:a16="http://schemas.microsoft.com/office/drawing/2014/main" id="{508A7E60-14E4-42B5-972A-B79AE45150B1}"/>
              </a:ext>
            </a:extLst>
          </p:cNvPr>
          <p:cNvSpPr>
            <a:spLocks noGrp="1" noChangeArrowheads="1"/>
          </p:cNvSpPr>
          <p:nvPr>
            <p:ph type="dt" sz="half" idx="10"/>
          </p:nvPr>
        </p:nvSpPr>
        <p:spPr>
          <a:ln/>
        </p:spPr>
        <p:txBody>
          <a:bodyPr/>
          <a:lstStyle>
            <a:lvl1pPr>
              <a:defRPr/>
            </a:lvl1pPr>
          </a:lstStyle>
          <a:p>
            <a:pPr>
              <a:defRPr/>
            </a:pPr>
            <a:endParaRPr lang="en-GB" altLang="en-US"/>
          </a:p>
        </p:txBody>
      </p:sp>
      <p:sp>
        <p:nvSpPr>
          <p:cNvPr id="5" name="Rectangle 5">
            <a:extLst>
              <a:ext uri="{FF2B5EF4-FFF2-40B4-BE49-F238E27FC236}">
                <a16:creationId xmlns:a16="http://schemas.microsoft.com/office/drawing/2014/main" id="{E30E1648-5B55-4044-9832-5A8E28C0C75D}"/>
              </a:ext>
            </a:extLst>
          </p:cNvPr>
          <p:cNvSpPr>
            <a:spLocks noGrp="1" noChangeArrowheads="1"/>
          </p:cNvSpPr>
          <p:nvPr>
            <p:ph type="ftr" sz="quarter" idx="11"/>
          </p:nvPr>
        </p:nvSpPr>
        <p:spPr>
          <a:ln/>
        </p:spPr>
        <p:txBody>
          <a:bodyPr/>
          <a:lstStyle>
            <a:lvl1pPr>
              <a:defRPr/>
            </a:lvl1pPr>
          </a:lstStyle>
          <a:p>
            <a:pPr>
              <a:defRPr/>
            </a:pPr>
            <a:endParaRPr lang="en-GB" altLang="en-US"/>
          </a:p>
        </p:txBody>
      </p:sp>
      <p:sp>
        <p:nvSpPr>
          <p:cNvPr id="6" name="Rectangle 6">
            <a:extLst>
              <a:ext uri="{FF2B5EF4-FFF2-40B4-BE49-F238E27FC236}">
                <a16:creationId xmlns:a16="http://schemas.microsoft.com/office/drawing/2014/main" id="{8E754B61-F748-4167-B287-3B3D7EB21C90}"/>
              </a:ext>
            </a:extLst>
          </p:cNvPr>
          <p:cNvSpPr>
            <a:spLocks noGrp="1" noChangeArrowheads="1"/>
          </p:cNvSpPr>
          <p:nvPr>
            <p:ph type="sldNum" sz="quarter" idx="12"/>
          </p:nvPr>
        </p:nvSpPr>
        <p:spPr>
          <a:ln/>
        </p:spPr>
        <p:txBody>
          <a:bodyPr/>
          <a:lstStyle>
            <a:lvl1pPr>
              <a:defRPr/>
            </a:lvl1pPr>
          </a:lstStyle>
          <a:p>
            <a:fld id="{D216133D-B6B0-4BDC-9890-CABACAEA2337}" type="slidenum">
              <a:rPr lang="en-GB" altLang="en-US"/>
              <a:pPr/>
              <a:t>‹#›</a:t>
            </a:fld>
            <a:endParaRPr lang="en-GB" altLang="en-US"/>
          </a:p>
        </p:txBody>
      </p:sp>
    </p:spTree>
    <p:extLst>
      <p:ext uri="{BB962C8B-B14F-4D97-AF65-F5344CB8AC3E}">
        <p14:creationId xmlns:p14="http://schemas.microsoft.com/office/powerpoint/2010/main" val="175822098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4">
            <a:extLst>
              <a:ext uri="{FF2B5EF4-FFF2-40B4-BE49-F238E27FC236}">
                <a16:creationId xmlns:a16="http://schemas.microsoft.com/office/drawing/2014/main" id="{CC7366B5-DB5B-49C7-9CAD-5E4EC94090C9}"/>
              </a:ext>
            </a:extLst>
          </p:cNvPr>
          <p:cNvSpPr>
            <a:spLocks noGrp="1" noChangeArrowheads="1"/>
          </p:cNvSpPr>
          <p:nvPr>
            <p:ph type="dt" sz="half" idx="10"/>
          </p:nvPr>
        </p:nvSpPr>
        <p:spPr>
          <a:ln/>
        </p:spPr>
        <p:txBody>
          <a:bodyPr/>
          <a:lstStyle>
            <a:lvl1pPr>
              <a:defRPr/>
            </a:lvl1pPr>
          </a:lstStyle>
          <a:p>
            <a:pPr>
              <a:defRPr/>
            </a:pPr>
            <a:endParaRPr lang="en-GB" altLang="en-US"/>
          </a:p>
        </p:txBody>
      </p:sp>
      <p:sp>
        <p:nvSpPr>
          <p:cNvPr id="5" name="Rectangle 5">
            <a:extLst>
              <a:ext uri="{FF2B5EF4-FFF2-40B4-BE49-F238E27FC236}">
                <a16:creationId xmlns:a16="http://schemas.microsoft.com/office/drawing/2014/main" id="{0A34D43C-DBA1-40D1-82EC-2EB726F37C47}"/>
              </a:ext>
            </a:extLst>
          </p:cNvPr>
          <p:cNvSpPr>
            <a:spLocks noGrp="1" noChangeArrowheads="1"/>
          </p:cNvSpPr>
          <p:nvPr>
            <p:ph type="ftr" sz="quarter" idx="11"/>
          </p:nvPr>
        </p:nvSpPr>
        <p:spPr>
          <a:ln/>
        </p:spPr>
        <p:txBody>
          <a:bodyPr/>
          <a:lstStyle>
            <a:lvl1pPr>
              <a:defRPr/>
            </a:lvl1pPr>
          </a:lstStyle>
          <a:p>
            <a:pPr>
              <a:defRPr/>
            </a:pPr>
            <a:endParaRPr lang="en-GB" altLang="en-US"/>
          </a:p>
        </p:txBody>
      </p:sp>
      <p:sp>
        <p:nvSpPr>
          <p:cNvPr id="6" name="Rectangle 6">
            <a:extLst>
              <a:ext uri="{FF2B5EF4-FFF2-40B4-BE49-F238E27FC236}">
                <a16:creationId xmlns:a16="http://schemas.microsoft.com/office/drawing/2014/main" id="{715CCEB1-2DE6-4693-8986-97FC034B9944}"/>
              </a:ext>
            </a:extLst>
          </p:cNvPr>
          <p:cNvSpPr>
            <a:spLocks noGrp="1" noChangeArrowheads="1"/>
          </p:cNvSpPr>
          <p:nvPr>
            <p:ph type="sldNum" sz="quarter" idx="12"/>
          </p:nvPr>
        </p:nvSpPr>
        <p:spPr>
          <a:ln/>
        </p:spPr>
        <p:txBody>
          <a:bodyPr/>
          <a:lstStyle>
            <a:lvl1pPr>
              <a:defRPr/>
            </a:lvl1pPr>
          </a:lstStyle>
          <a:p>
            <a:fld id="{3255F03B-A785-4D92-BF43-31B622F71224}" type="slidenum">
              <a:rPr lang="en-GB" altLang="en-US"/>
              <a:pPr/>
              <a:t>‹#›</a:t>
            </a:fld>
            <a:endParaRPr lang="en-GB" altLang="en-US"/>
          </a:p>
        </p:txBody>
      </p:sp>
    </p:spTree>
    <p:extLst>
      <p:ext uri="{BB962C8B-B14F-4D97-AF65-F5344CB8AC3E}">
        <p14:creationId xmlns:p14="http://schemas.microsoft.com/office/powerpoint/2010/main" val="23323720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72050" y="366713"/>
            <a:ext cx="1543050" cy="7800975"/>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342900" y="366713"/>
            <a:ext cx="4476750" cy="780097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4">
            <a:extLst>
              <a:ext uri="{FF2B5EF4-FFF2-40B4-BE49-F238E27FC236}">
                <a16:creationId xmlns:a16="http://schemas.microsoft.com/office/drawing/2014/main" id="{F7AD7C71-3204-462B-9E04-B3EB15D8F13A}"/>
              </a:ext>
            </a:extLst>
          </p:cNvPr>
          <p:cNvSpPr>
            <a:spLocks noGrp="1" noChangeArrowheads="1"/>
          </p:cNvSpPr>
          <p:nvPr>
            <p:ph type="dt" sz="half" idx="10"/>
          </p:nvPr>
        </p:nvSpPr>
        <p:spPr>
          <a:ln/>
        </p:spPr>
        <p:txBody>
          <a:bodyPr/>
          <a:lstStyle>
            <a:lvl1pPr>
              <a:defRPr/>
            </a:lvl1pPr>
          </a:lstStyle>
          <a:p>
            <a:pPr>
              <a:defRPr/>
            </a:pPr>
            <a:endParaRPr lang="en-GB" altLang="en-US"/>
          </a:p>
        </p:txBody>
      </p:sp>
      <p:sp>
        <p:nvSpPr>
          <p:cNvPr id="5" name="Rectangle 5">
            <a:extLst>
              <a:ext uri="{FF2B5EF4-FFF2-40B4-BE49-F238E27FC236}">
                <a16:creationId xmlns:a16="http://schemas.microsoft.com/office/drawing/2014/main" id="{30DC5C9D-BF93-420C-A98B-78CFF75F4599}"/>
              </a:ext>
            </a:extLst>
          </p:cNvPr>
          <p:cNvSpPr>
            <a:spLocks noGrp="1" noChangeArrowheads="1"/>
          </p:cNvSpPr>
          <p:nvPr>
            <p:ph type="ftr" sz="quarter" idx="11"/>
          </p:nvPr>
        </p:nvSpPr>
        <p:spPr>
          <a:ln/>
        </p:spPr>
        <p:txBody>
          <a:bodyPr/>
          <a:lstStyle>
            <a:lvl1pPr>
              <a:defRPr/>
            </a:lvl1pPr>
          </a:lstStyle>
          <a:p>
            <a:pPr>
              <a:defRPr/>
            </a:pPr>
            <a:endParaRPr lang="en-GB" altLang="en-US"/>
          </a:p>
        </p:txBody>
      </p:sp>
      <p:sp>
        <p:nvSpPr>
          <p:cNvPr id="6" name="Rectangle 6">
            <a:extLst>
              <a:ext uri="{FF2B5EF4-FFF2-40B4-BE49-F238E27FC236}">
                <a16:creationId xmlns:a16="http://schemas.microsoft.com/office/drawing/2014/main" id="{8D6B61AF-6457-4C04-9B0A-420BD4C0F16F}"/>
              </a:ext>
            </a:extLst>
          </p:cNvPr>
          <p:cNvSpPr>
            <a:spLocks noGrp="1" noChangeArrowheads="1"/>
          </p:cNvSpPr>
          <p:nvPr>
            <p:ph type="sldNum" sz="quarter" idx="12"/>
          </p:nvPr>
        </p:nvSpPr>
        <p:spPr>
          <a:ln/>
        </p:spPr>
        <p:txBody>
          <a:bodyPr/>
          <a:lstStyle>
            <a:lvl1pPr>
              <a:defRPr/>
            </a:lvl1pPr>
          </a:lstStyle>
          <a:p>
            <a:fld id="{7E882EF0-E566-4150-A9C4-CDC81CE0F71C}" type="slidenum">
              <a:rPr lang="en-GB" altLang="en-US"/>
              <a:pPr/>
              <a:t>‹#›</a:t>
            </a:fld>
            <a:endParaRPr lang="en-GB" altLang="en-US"/>
          </a:p>
        </p:txBody>
      </p:sp>
    </p:spTree>
    <p:extLst>
      <p:ext uri="{BB962C8B-B14F-4D97-AF65-F5344CB8AC3E}">
        <p14:creationId xmlns:p14="http://schemas.microsoft.com/office/powerpoint/2010/main" val="176494204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42900" y="366713"/>
            <a:ext cx="6172200" cy="1524000"/>
          </a:xfrm>
        </p:spPr>
        <p:txBody>
          <a:bodyPr/>
          <a:lstStyle/>
          <a:p>
            <a:r>
              <a:rPr lang="en-US"/>
              <a:t>Click to edit Master title style</a:t>
            </a:r>
            <a:endParaRPr lang="en-GB"/>
          </a:p>
        </p:txBody>
      </p:sp>
      <p:sp>
        <p:nvSpPr>
          <p:cNvPr id="3" name="Text Placeholder 2"/>
          <p:cNvSpPr>
            <a:spLocks noGrp="1"/>
          </p:cNvSpPr>
          <p:nvPr>
            <p:ph type="body" sz="half" idx="1"/>
          </p:nvPr>
        </p:nvSpPr>
        <p:spPr>
          <a:xfrm>
            <a:off x="342900" y="2133600"/>
            <a:ext cx="3009900" cy="60340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3505200" y="2133600"/>
            <a:ext cx="3009900" cy="60340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Rectangle 4">
            <a:extLst>
              <a:ext uri="{FF2B5EF4-FFF2-40B4-BE49-F238E27FC236}">
                <a16:creationId xmlns:a16="http://schemas.microsoft.com/office/drawing/2014/main" id="{CFB885CC-2202-4AB5-8204-A1A213F6BFB4}"/>
              </a:ext>
            </a:extLst>
          </p:cNvPr>
          <p:cNvSpPr>
            <a:spLocks noGrp="1" noChangeArrowheads="1"/>
          </p:cNvSpPr>
          <p:nvPr>
            <p:ph type="dt" sz="half" idx="10"/>
          </p:nvPr>
        </p:nvSpPr>
        <p:spPr>
          <a:ln/>
        </p:spPr>
        <p:txBody>
          <a:bodyPr/>
          <a:lstStyle>
            <a:lvl1pPr>
              <a:defRPr/>
            </a:lvl1pPr>
          </a:lstStyle>
          <a:p>
            <a:pPr>
              <a:defRPr/>
            </a:pPr>
            <a:endParaRPr lang="en-GB" altLang="en-US"/>
          </a:p>
        </p:txBody>
      </p:sp>
      <p:sp>
        <p:nvSpPr>
          <p:cNvPr id="6" name="Rectangle 5">
            <a:extLst>
              <a:ext uri="{FF2B5EF4-FFF2-40B4-BE49-F238E27FC236}">
                <a16:creationId xmlns:a16="http://schemas.microsoft.com/office/drawing/2014/main" id="{F24C915C-BF0F-4EAC-BC1D-2D859B401ABC}"/>
              </a:ext>
            </a:extLst>
          </p:cNvPr>
          <p:cNvSpPr>
            <a:spLocks noGrp="1" noChangeArrowheads="1"/>
          </p:cNvSpPr>
          <p:nvPr>
            <p:ph type="ftr" sz="quarter" idx="11"/>
          </p:nvPr>
        </p:nvSpPr>
        <p:spPr>
          <a:ln/>
        </p:spPr>
        <p:txBody>
          <a:bodyPr/>
          <a:lstStyle>
            <a:lvl1pPr>
              <a:defRPr/>
            </a:lvl1pPr>
          </a:lstStyle>
          <a:p>
            <a:pPr>
              <a:defRPr/>
            </a:pPr>
            <a:endParaRPr lang="en-GB" altLang="en-US"/>
          </a:p>
        </p:txBody>
      </p:sp>
      <p:sp>
        <p:nvSpPr>
          <p:cNvPr id="7" name="Rectangle 6">
            <a:extLst>
              <a:ext uri="{FF2B5EF4-FFF2-40B4-BE49-F238E27FC236}">
                <a16:creationId xmlns:a16="http://schemas.microsoft.com/office/drawing/2014/main" id="{A890B4A9-E935-4014-9247-B4C1719EF796}"/>
              </a:ext>
            </a:extLst>
          </p:cNvPr>
          <p:cNvSpPr>
            <a:spLocks noGrp="1" noChangeArrowheads="1"/>
          </p:cNvSpPr>
          <p:nvPr>
            <p:ph type="sldNum" sz="quarter" idx="12"/>
          </p:nvPr>
        </p:nvSpPr>
        <p:spPr>
          <a:ln/>
        </p:spPr>
        <p:txBody>
          <a:bodyPr/>
          <a:lstStyle>
            <a:lvl1pPr>
              <a:defRPr/>
            </a:lvl1pPr>
          </a:lstStyle>
          <a:p>
            <a:fld id="{78808A91-C2D0-4D7C-B74A-711B21CD5A27}" type="slidenum">
              <a:rPr lang="en-GB" altLang="en-US"/>
              <a:pPr/>
              <a:t>‹#›</a:t>
            </a:fld>
            <a:endParaRPr lang="en-GB" altLang="en-US"/>
          </a:p>
        </p:txBody>
      </p:sp>
    </p:spTree>
    <p:extLst>
      <p:ext uri="{BB962C8B-B14F-4D97-AF65-F5344CB8AC3E}">
        <p14:creationId xmlns:p14="http://schemas.microsoft.com/office/powerpoint/2010/main" val="384235794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342900" y="366713"/>
            <a:ext cx="6172200" cy="1524000"/>
          </a:xfrm>
        </p:spPr>
        <p:txBody>
          <a:bodyPr/>
          <a:lstStyle/>
          <a:p>
            <a:r>
              <a:rPr lang="en-US"/>
              <a:t>Click to edit Master title style</a:t>
            </a:r>
            <a:endParaRPr lang="en-GB"/>
          </a:p>
        </p:txBody>
      </p:sp>
      <p:sp>
        <p:nvSpPr>
          <p:cNvPr id="3" name="Table Placeholder 2"/>
          <p:cNvSpPr>
            <a:spLocks noGrp="1"/>
          </p:cNvSpPr>
          <p:nvPr>
            <p:ph type="tbl" idx="1"/>
          </p:nvPr>
        </p:nvSpPr>
        <p:spPr>
          <a:xfrm>
            <a:off x="342900" y="2133600"/>
            <a:ext cx="6172200" cy="6034088"/>
          </a:xfrm>
        </p:spPr>
        <p:txBody>
          <a:bodyPr/>
          <a:lstStyle/>
          <a:p>
            <a:pPr lvl="0"/>
            <a:endParaRPr lang="en-GB" noProof="0"/>
          </a:p>
        </p:txBody>
      </p:sp>
      <p:sp>
        <p:nvSpPr>
          <p:cNvPr id="4" name="Rectangle 4">
            <a:extLst>
              <a:ext uri="{FF2B5EF4-FFF2-40B4-BE49-F238E27FC236}">
                <a16:creationId xmlns:a16="http://schemas.microsoft.com/office/drawing/2014/main" id="{C0C83739-2F07-4C68-9B1E-24CF468CEDA4}"/>
              </a:ext>
            </a:extLst>
          </p:cNvPr>
          <p:cNvSpPr>
            <a:spLocks noGrp="1" noChangeArrowheads="1"/>
          </p:cNvSpPr>
          <p:nvPr>
            <p:ph type="dt" sz="half" idx="10"/>
          </p:nvPr>
        </p:nvSpPr>
        <p:spPr>
          <a:ln/>
        </p:spPr>
        <p:txBody>
          <a:bodyPr/>
          <a:lstStyle>
            <a:lvl1pPr>
              <a:defRPr/>
            </a:lvl1pPr>
          </a:lstStyle>
          <a:p>
            <a:pPr>
              <a:defRPr/>
            </a:pPr>
            <a:endParaRPr lang="en-GB" altLang="en-US"/>
          </a:p>
        </p:txBody>
      </p:sp>
      <p:sp>
        <p:nvSpPr>
          <p:cNvPr id="5" name="Rectangle 5">
            <a:extLst>
              <a:ext uri="{FF2B5EF4-FFF2-40B4-BE49-F238E27FC236}">
                <a16:creationId xmlns:a16="http://schemas.microsoft.com/office/drawing/2014/main" id="{22D63121-0EF2-42B5-A63A-D6393C07EACB}"/>
              </a:ext>
            </a:extLst>
          </p:cNvPr>
          <p:cNvSpPr>
            <a:spLocks noGrp="1" noChangeArrowheads="1"/>
          </p:cNvSpPr>
          <p:nvPr>
            <p:ph type="ftr" sz="quarter" idx="11"/>
          </p:nvPr>
        </p:nvSpPr>
        <p:spPr>
          <a:ln/>
        </p:spPr>
        <p:txBody>
          <a:bodyPr/>
          <a:lstStyle>
            <a:lvl1pPr>
              <a:defRPr/>
            </a:lvl1pPr>
          </a:lstStyle>
          <a:p>
            <a:pPr>
              <a:defRPr/>
            </a:pPr>
            <a:endParaRPr lang="en-GB" altLang="en-US"/>
          </a:p>
        </p:txBody>
      </p:sp>
      <p:sp>
        <p:nvSpPr>
          <p:cNvPr id="6" name="Rectangle 6">
            <a:extLst>
              <a:ext uri="{FF2B5EF4-FFF2-40B4-BE49-F238E27FC236}">
                <a16:creationId xmlns:a16="http://schemas.microsoft.com/office/drawing/2014/main" id="{A113013F-9219-435C-A136-1EC7DFC9F64C}"/>
              </a:ext>
            </a:extLst>
          </p:cNvPr>
          <p:cNvSpPr>
            <a:spLocks noGrp="1" noChangeArrowheads="1"/>
          </p:cNvSpPr>
          <p:nvPr>
            <p:ph type="sldNum" sz="quarter" idx="12"/>
          </p:nvPr>
        </p:nvSpPr>
        <p:spPr>
          <a:ln/>
        </p:spPr>
        <p:txBody>
          <a:bodyPr/>
          <a:lstStyle>
            <a:lvl1pPr>
              <a:defRPr/>
            </a:lvl1pPr>
          </a:lstStyle>
          <a:p>
            <a:fld id="{7FAEE7DD-E064-4F9E-89A6-6597BF5C6A0E}" type="slidenum">
              <a:rPr lang="en-GB" altLang="en-US"/>
              <a:pPr/>
              <a:t>‹#›</a:t>
            </a:fld>
            <a:endParaRPr lang="en-GB" altLang="en-US"/>
          </a:p>
        </p:txBody>
      </p:sp>
    </p:spTree>
    <p:extLst>
      <p:ext uri="{BB962C8B-B14F-4D97-AF65-F5344CB8AC3E}">
        <p14:creationId xmlns:p14="http://schemas.microsoft.com/office/powerpoint/2010/main" val="32142689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4">
            <a:extLst>
              <a:ext uri="{FF2B5EF4-FFF2-40B4-BE49-F238E27FC236}">
                <a16:creationId xmlns:a16="http://schemas.microsoft.com/office/drawing/2014/main" id="{A2598A1E-5631-4CFE-BB5C-F4F78EDEC0EB}"/>
              </a:ext>
            </a:extLst>
          </p:cNvPr>
          <p:cNvSpPr>
            <a:spLocks noGrp="1" noChangeArrowheads="1"/>
          </p:cNvSpPr>
          <p:nvPr>
            <p:ph type="dt" sz="half" idx="10"/>
          </p:nvPr>
        </p:nvSpPr>
        <p:spPr>
          <a:ln/>
        </p:spPr>
        <p:txBody>
          <a:bodyPr/>
          <a:lstStyle>
            <a:lvl1pPr>
              <a:defRPr/>
            </a:lvl1pPr>
          </a:lstStyle>
          <a:p>
            <a:pPr>
              <a:defRPr/>
            </a:pPr>
            <a:endParaRPr lang="en-GB" altLang="en-US"/>
          </a:p>
        </p:txBody>
      </p:sp>
      <p:sp>
        <p:nvSpPr>
          <p:cNvPr id="5" name="Rectangle 5">
            <a:extLst>
              <a:ext uri="{FF2B5EF4-FFF2-40B4-BE49-F238E27FC236}">
                <a16:creationId xmlns:a16="http://schemas.microsoft.com/office/drawing/2014/main" id="{C164E05A-A402-4AFB-8EE6-25DFBFCE4DF4}"/>
              </a:ext>
            </a:extLst>
          </p:cNvPr>
          <p:cNvSpPr>
            <a:spLocks noGrp="1" noChangeArrowheads="1"/>
          </p:cNvSpPr>
          <p:nvPr>
            <p:ph type="ftr" sz="quarter" idx="11"/>
          </p:nvPr>
        </p:nvSpPr>
        <p:spPr>
          <a:ln/>
        </p:spPr>
        <p:txBody>
          <a:bodyPr/>
          <a:lstStyle>
            <a:lvl1pPr>
              <a:defRPr/>
            </a:lvl1pPr>
          </a:lstStyle>
          <a:p>
            <a:pPr>
              <a:defRPr/>
            </a:pPr>
            <a:endParaRPr lang="en-GB" altLang="en-US"/>
          </a:p>
        </p:txBody>
      </p:sp>
      <p:sp>
        <p:nvSpPr>
          <p:cNvPr id="6" name="Rectangle 6">
            <a:extLst>
              <a:ext uri="{FF2B5EF4-FFF2-40B4-BE49-F238E27FC236}">
                <a16:creationId xmlns:a16="http://schemas.microsoft.com/office/drawing/2014/main" id="{C2027213-706C-48DF-BDAC-582EF2675B6F}"/>
              </a:ext>
            </a:extLst>
          </p:cNvPr>
          <p:cNvSpPr>
            <a:spLocks noGrp="1" noChangeArrowheads="1"/>
          </p:cNvSpPr>
          <p:nvPr>
            <p:ph type="sldNum" sz="quarter" idx="12"/>
          </p:nvPr>
        </p:nvSpPr>
        <p:spPr>
          <a:ln/>
        </p:spPr>
        <p:txBody>
          <a:bodyPr/>
          <a:lstStyle>
            <a:lvl1pPr>
              <a:defRPr/>
            </a:lvl1pPr>
          </a:lstStyle>
          <a:p>
            <a:fld id="{4E425058-3F22-4E30-B00F-2D0365BE4E38}" type="slidenum">
              <a:rPr lang="en-GB" altLang="en-US"/>
              <a:pPr/>
              <a:t>‹#›</a:t>
            </a:fld>
            <a:endParaRPr lang="en-GB" altLang="en-US"/>
          </a:p>
        </p:txBody>
      </p:sp>
    </p:spTree>
    <p:extLst>
      <p:ext uri="{BB962C8B-B14F-4D97-AF65-F5344CB8AC3E}">
        <p14:creationId xmlns:p14="http://schemas.microsoft.com/office/powerpoint/2010/main" val="423047851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68313" y="2279650"/>
            <a:ext cx="5915025" cy="3803650"/>
          </a:xfrm>
        </p:spPr>
        <p:txBody>
          <a:bodyPr anchor="b"/>
          <a:lstStyle>
            <a:lvl1pPr>
              <a:defRPr sz="6000"/>
            </a:lvl1pPr>
          </a:lstStyle>
          <a:p>
            <a:r>
              <a:rPr lang="en-US"/>
              <a:t>Click to edit Master title style</a:t>
            </a:r>
            <a:endParaRPr lang="en-GB"/>
          </a:p>
        </p:txBody>
      </p:sp>
      <p:sp>
        <p:nvSpPr>
          <p:cNvPr id="3" name="Text Placeholder 2"/>
          <p:cNvSpPr>
            <a:spLocks noGrp="1"/>
          </p:cNvSpPr>
          <p:nvPr>
            <p:ph type="body" idx="1"/>
          </p:nvPr>
        </p:nvSpPr>
        <p:spPr>
          <a:xfrm>
            <a:off x="468313" y="6119813"/>
            <a:ext cx="5915025" cy="2000250"/>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a:t>Click to edit Master text styles</a:t>
            </a:r>
          </a:p>
        </p:txBody>
      </p:sp>
      <p:sp>
        <p:nvSpPr>
          <p:cNvPr id="4" name="Rectangle 4">
            <a:extLst>
              <a:ext uri="{FF2B5EF4-FFF2-40B4-BE49-F238E27FC236}">
                <a16:creationId xmlns:a16="http://schemas.microsoft.com/office/drawing/2014/main" id="{AA5B3435-87C4-4286-BF25-68E9239DA460}"/>
              </a:ext>
            </a:extLst>
          </p:cNvPr>
          <p:cNvSpPr>
            <a:spLocks noGrp="1" noChangeArrowheads="1"/>
          </p:cNvSpPr>
          <p:nvPr>
            <p:ph type="dt" sz="half" idx="10"/>
          </p:nvPr>
        </p:nvSpPr>
        <p:spPr>
          <a:ln/>
        </p:spPr>
        <p:txBody>
          <a:bodyPr/>
          <a:lstStyle>
            <a:lvl1pPr>
              <a:defRPr/>
            </a:lvl1pPr>
          </a:lstStyle>
          <a:p>
            <a:pPr>
              <a:defRPr/>
            </a:pPr>
            <a:endParaRPr lang="en-GB" altLang="en-US"/>
          </a:p>
        </p:txBody>
      </p:sp>
      <p:sp>
        <p:nvSpPr>
          <p:cNvPr id="5" name="Rectangle 5">
            <a:extLst>
              <a:ext uri="{FF2B5EF4-FFF2-40B4-BE49-F238E27FC236}">
                <a16:creationId xmlns:a16="http://schemas.microsoft.com/office/drawing/2014/main" id="{0F453335-2ECC-40B4-B95F-BBE083DA873C}"/>
              </a:ext>
            </a:extLst>
          </p:cNvPr>
          <p:cNvSpPr>
            <a:spLocks noGrp="1" noChangeArrowheads="1"/>
          </p:cNvSpPr>
          <p:nvPr>
            <p:ph type="ftr" sz="quarter" idx="11"/>
          </p:nvPr>
        </p:nvSpPr>
        <p:spPr>
          <a:ln/>
        </p:spPr>
        <p:txBody>
          <a:bodyPr/>
          <a:lstStyle>
            <a:lvl1pPr>
              <a:defRPr/>
            </a:lvl1pPr>
          </a:lstStyle>
          <a:p>
            <a:pPr>
              <a:defRPr/>
            </a:pPr>
            <a:endParaRPr lang="en-GB" altLang="en-US"/>
          </a:p>
        </p:txBody>
      </p:sp>
      <p:sp>
        <p:nvSpPr>
          <p:cNvPr id="6" name="Rectangle 6">
            <a:extLst>
              <a:ext uri="{FF2B5EF4-FFF2-40B4-BE49-F238E27FC236}">
                <a16:creationId xmlns:a16="http://schemas.microsoft.com/office/drawing/2014/main" id="{5F678A8E-767C-444D-99DA-4F784633A12D}"/>
              </a:ext>
            </a:extLst>
          </p:cNvPr>
          <p:cNvSpPr>
            <a:spLocks noGrp="1" noChangeArrowheads="1"/>
          </p:cNvSpPr>
          <p:nvPr>
            <p:ph type="sldNum" sz="quarter" idx="12"/>
          </p:nvPr>
        </p:nvSpPr>
        <p:spPr>
          <a:ln/>
        </p:spPr>
        <p:txBody>
          <a:bodyPr/>
          <a:lstStyle>
            <a:lvl1pPr>
              <a:defRPr/>
            </a:lvl1pPr>
          </a:lstStyle>
          <a:p>
            <a:fld id="{E95E794F-DEFC-4773-9F48-EF789973EB83}" type="slidenum">
              <a:rPr lang="en-GB" altLang="en-US"/>
              <a:pPr/>
              <a:t>‹#›</a:t>
            </a:fld>
            <a:endParaRPr lang="en-GB" altLang="en-US"/>
          </a:p>
        </p:txBody>
      </p:sp>
    </p:spTree>
    <p:extLst>
      <p:ext uri="{BB962C8B-B14F-4D97-AF65-F5344CB8AC3E}">
        <p14:creationId xmlns:p14="http://schemas.microsoft.com/office/powerpoint/2010/main" val="21556972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342900" y="2133600"/>
            <a:ext cx="3009900" cy="60340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3505200" y="2133600"/>
            <a:ext cx="3009900" cy="60340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Rectangle 4">
            <a:extLst>
              <a:ext uri="{FF2B5EF4-FFF2-40B4-BE49-F238E27FC236}">
                <a16:creationId xmlns:a16="http://schemas.microsoft.com/office/drawing/2014/main" id="{A13A4C02-D657-4055-BE60-BF86915057EF}"/>
              </a:ext>
            </a:extLst>
          </p:cNvPr>
          <p:cNvSpPr>
            <a:spLocks noGrp="1" noChangeArrowheads="1"/>
          </p:cNvSpPr>
          <p:nvPr>
            <p:ph type="dt" sz="half" idx="10"/>
          </p:nvPr>
        </p:nvSpPr>
        <p:spPr>
          <a:ln/>
        </p:spPr>
        <p:txBody>
          <a:bodyPr/>
          <a:lstStyle>
            <a:lvl1pPr>
              <a:defRPr/>
            </a:lvl1pPr>
          </a:lstStyle>
          <a:p>
            <a:pPr>
              <a:defRPr/>
            </a:pPr>
            <a:endParaRPr lang="en-GB" altLang="en-US"/>
          </a:p>
        </p:txBody>
      </p:sp>
      <p:sp>
        <p:nvSpPr>
          <p:cNvPr id="6" name="Rectangle 5">
            <a:extLst>
              <a:ext uri="{FF2B5EF4-FFF2-40B4-BE49-F238E27FC236}">
                <a16:creationId xmlns:a16="http://schemas.microsoft.com/office/drawing/2014/main" id="{17E51F26-7DF3-42FD-8365-68A3670E972F}"/>
              </a:ext>
            </a:extLst>
          </p:cNvPr>
          <p:cNvSpPr>
            <a:spLocks noGrp="1" noChangeArrowheads="1"/>
          </p:cNvSpPr>
          <p:nvPr>
            <p:ph type="ftr" sz="quarter" idx="11"/>
          </p:nvPr>
        </p:nvSpPr>
        <p:spPr>
          <a:ln/>
        </p:spPr>
        <p:txBody>
          <a:bodyPr/>
          <a:lstStyle>
            <a:lvl1pPr>
              <a:defRPr/>
            </a:lvl1pPr>
          </a:lstStyle>
          <a:p>
            <a:pPr>
              <a:defRPr/>
            </a:pPr>
            <a:endParaRPr lang="en-GB" altLang="en-US"/>
          </a:p>
        </p:txBody>
      </p:sp>
      <p:sp>
        <p:nvSpPr>
          <p:cNvPr id="7" name="Rectangle 6">
            <a:extLst>
              <a:ext uri="{FF2B5EF4-FFF2-40B4-BE49-F238E27FC236}">
                <a16:creationId xmlns:a16="http://schemas.microsoft.com/office/drawing/2014/main" id="{E4724C74-C1FD-4398-A00C-161FDBDC2085}"/>
              </a:ext>
            </a:extLst>
          </p:cNvPr>
          <p:cNvSpPr>
            <a:spLocks noGrp="1" noChangeArrowheads="1"/>
          </p:cNvSpPr>
          <p:nvPr>
            <p:ph type="sldNum" sz="quarter" idx="12"/>
          </p:nvPr>
        </p:nvSpPr>
        <p:spPr>
          <a:ln/>
        </p:spPr>
        <p:txBody>
          <a:bodyPr/>
          <a:lstStyle>
            <a:lvl1pPr>
              <a:defRPr/>
            </a:lvl1pPr>
          </a:lstStyle>
          <a:p>
            <a:fld id="{6AD0DF60-1F73-4B8D-9DA2-7A39542097BE}" type="slidenum">
              <a:rPr lang="en-GB" altLang="en-US"/>
              <a:pPr/>
              <a:t>‹#›</a:t>
            </a:fld>
            <a:endParaRPr lang="en-GB" altLang="en-US"/>
          </a:p>
        </p:txBody>
      </p:sp>
    </p:spTree>
    <p:extLst>
      <p:ext uri="{BB962C8B-B14F-4D97-AF65-F5344CB8AC3E}">
        <p14:creationId xmlns:p14="http://schemas.microsoft.com/office/powerpoint/2010/main" val="145305183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73075" y="487363"/>
            <a:ext cx="5915025" cy="1766887"/>
          </a:xfrm>
        </p:spPr>
        <p:txBody>
          <a:bodyPr/>
          <a:lstStyle/>
          <a:p>
            <a:r>
              <a:rPr lang="en-US"/>
              <a:t>Click to edit Master title style</a:t>
            </a:r>
            <a:endParaRPr lang="en-GB"/>
          </a:p>
        </p:txBody>
      </p:sp>
      <p:sp>
        <p:nvSpPr>
          <p:cNvPr id="3" name="Text Placeholder 2"/>
          <p:cNvSpPr>
            <a:spLocks noGrp="1"/>
          </p:cNvSpPr>
          <p:nvPr>
            <p:ph type="body" idx="1"/>
          </p:nvPr>
        </p:nvSpPr>
        <p:spPr>
          <a:xfrm>
            <a:off x="473075" y="2241550"/>
            <a:ext cx="2900363" cy="109855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73075" y="3340100"/>
            <a:ext cx="2900363" cy="491331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3471863" y="2241550"/>
            <a:ext cx="2916237" cy="109855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3471863" y="3340100"/>
            <a:ext cx="2916237" cy="491331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Rectangle 4">
            <a:extLst>
              <a:ext uri="{FF2B5EF4-FFF2-40B4-BE49-F238E27FC236}">
                <a16:creationId xmlns:a16="http://schemas.microsoft.com/office/drawing/2014/main" id="{24A5C862-E653-46EB-8764-1ABA4D735E41}"/>
              </a:ext>
            </a:extLst>
          </p:cNvPr>
          <p:cNvSpPr>
            <a:spLocks noGrp="1" noChangeArrowheads="1"/>
          </p:cNvSpPr>
          <p:nvPr>
            <p:ph type="dt" sz="half" idx="10"/>
          </p:nvPr>
        </p:nvSpPr>
        <p:spPr>
          <a:ln/>
        </p:spPr>
        <p:txBody>
          <a:bodyPr/>
          <a:lstStyle>
            <a:lvl1pPr>
              <a:defRPr/>
            </a:lvl1pPr>
          </a:lstStyle>
          <a:p>
            <a:pPr>
              <a:defRPr/>
            </a:pPr>
            <a:endParaRPr lang="en-GB" altLang="en-US"/>
          </a:p>
        </p:txBody>
      </p:sp>
      <p:sp>
        <p:nvSpPr>
          <p:cNvPr id="8" name="Rectangle 5">
            <a:extLst>
              <a:ext uri="{FF2B5EF4-FFF2-40B4-BE49-F238E27FC236}">
                <a16:creationId xmlns:a16="http://schemas.microsoft.com/office/drawing/2014/main" id="{6A43188A-620B-42CC-9057-1A203460AD93}"/>
              </a:ext>
            </a:extLst>
          </p:cNvPr>
          <p:cNvSpPr>
            <a:spLocks noGrp="1" noChangeArrowheads="1"/>
          </p:cNvSpPr>
          <p:nvPr>
            <p:ph type="ftr" sz="quarter" idx="11"/>
          </p:nvPr>
        </p:nvSpPr>
        <p:spPr>
          <a:ln/>
        </p:spPr>
        <p:txBody>
          <a:bodyPr/>
          <a:lstStyle>
            <a:lvl1pPr>
              <a:defRPr/>
            </a:lvl1pPr>
          </a:lstStyle>
          <a:p>
            <a:pPr>
              <a:defRPr/>
            </a:pPr>
            <a:endParaRPr lang="en-GB" altLang="en-US"/>
          </a:p>
        </p:txBody>
      </p:sp>
      <p:sp>
        <p:nvSpPr>
          <p:cNvPr id="9" name="Rectangle 6">
            <a:extLst>
              <a:ext uri="{FF2B5EF4-FFF2-40B4-BE49-F238E27FC236}">
                <a16:creationId xmlns:a16="http://schemas.microsoft.com/office/drawing/2014/main" id="{83E0F104-9F12-4694-9371-98FE84437DBC}"/>
              </a:ext>
            </a:extLst>
          </p:cNvPr>
          <p:cNvSpPr>
            <a:spLocks noGrp="1" noChangeArrowheads="1"/>
          </p:cNvSpPr>
          <p:nvPr>
            <p:ph type="sldNum" sz="quarter" idx="12"/>
          </p:nvPr>
        </p:nvSpPr>
        <p:spPr>
          <a:ln/>
        </p:spPr>
        <p:txBody>
          <a:bodyPr/>
          <a:lstStyle>
            <a:lvl1pPr>
              <a:defRPr/>
            </a:lvl1pPr>
          </a:lstStyle>
          <a:p>
            <a:fld id="{D95C1681-6932-48A4-8133-7854B60C4373}" type="slidenum">
              <a:rPr lang="en-GB" altLang="en-US"/>
              <a:pPr/>
              <a:t>‹#›</a:t>
            </a:fld>
            <a:endParaRPr lang="en-GB" altLang="en-US"/>
          </a:p>
        </p:txBody>
      </p:sp>
    </p:spTree>
    <p:extLst>
      <p:ext uri="{BB962C8B-B14F-4D97-AF65-F5344CB8AC3E}">
        <p14:creationId xmlns:p14="http://schemas.microsoft.com/office/powerpoint/2010/main" val="3736608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Rectangle 4">
            <a:extLst>
              <a:ext uri="{FF2B5EF4-FFF2-40B4-BE49-F238E27FC236}">
                <a16:creationId xmlns:a16="http://schemas.microsoft.com/office/drawing/2014/main" id="{3DFDE5B2-0DAB-4AFE-AD96-16298894DCE4}"/>
              </a:ext>
            </a:extLst>
          </p:cNvPr>
          <p:cNvSpPr>
            <a:spLocks noGrp="1" noChangeArrowheads="1"/>
          </p:cNvSpPr>
          <p:nvPr>
            <p:ph type="dt" sz="half" idx="10"/>
          </p:nvPr>
        </p:nvSpPr>
        <p:spPr>
          <a:ln/>
        </p:spPr>
        <p:txBody>
          <a:bodyPr/>
          <a:lstStyle>
            <a:lvl1pPr>
              <a:defRPr/>
            </a:lvl1pPr>
          </a:lstStyle>
          <a:p>
            <a:pPr>
              <a:defRPr/>
            </a:pPr>
            <a:endParaRPr lang="en-GB" altLang="en-US"/>
          </a:p>
        </p:txBody>
      </p:sp>
      <p:sp>
        <p:nvSpPr>
          <p:cNvPr id="4" name="Rectangle 5">
            <a:extLst>
              <a:ext uri="{FF2B5EF4-FFF2-40B4-BE49-F238E27FC236}">
                <a16:creationId xmlns:a16="http://schemas.microsoft.com/office/drawing/2014/main" id="{250C0134-6BDA-4BC3-A4B3-818431E9BD49}"/>
              </a:ext>
            </a:extLst>
          </p:cNvPr>
          <p:cNvSpPr>
            <a:spLocks noGrp="1" noChangeArrowheads="1"/>
          </p:cNvSpPr>
          <p:nvPr>
            <p:ph type="ftr" sz="quarter" idx="11"/>
          </p:nvPr>
        </p:nvSpPr>
        <p:spPr>
          <a:ln/>
        </p:spPr>
        <p:txBody>
          <a:bodyPr/>
          <a:lstStyle>
            <a:lvl1pPr>
              <a:defRPr/>
            </a:lvl1pPr>
          </a:lstStyle>
          <a:p>
            <a:pPr>
              <a:defRPr/>
            </a:pPr>
            <a:endParaRPr lang="en-GB" altLang="en-US"/>
          </a:p>
        </p:txBody>
      </p:sp>
      <p:sp>
        <p:nvSpPr>
          <p:cNvPr id="5" name="Rectangle 6">
            <a:extLst>
              <a:ext uri="{FF2B5EF4-FFF2-40B4-BE49-F238E27FC236}">
                <a16:creationId xmlns:a16="http://schemas.microsoft.com/office/drawing/2014/main" id="{42644191-2FAE-45D3-B5EA-1F7CD20D56FD}"/>
              </a:ext>
            </a:extLst>
          </p:cNvPr>
          <p:cNvSpPr>
            <a:spLocks noGrp="1" noChangeArrowheads="1"/>
          </p:cNvSpPr>
          <p:nvPr>
            <p:ph type="sldNum" sz="quarter" idx="12"/>
          </p:nvPr>
        </p:nvSpPr>
        <p:spPr>
          <a:ln/>
        </p:spPr>
        <p:txBody>
          <a:bodyPr/>
          <a:lstStyle>
            <a:lvl1pPr>
              <a:defRPr/>
            </a:lvl1pPr>
          </a:lstStyle>
          <a:p>
            <a:fld id="{3C8FE3CC-8285-4A7A-B335-162C0A74FEE3}" type="slidenum">
              <a:rPr lang="en-GB" altLang="en-US"/>
              <a:pPr/>
              <a:t>‹#›</a:t>
            </a:fld>
            <a:endParaRPr lang="en-GB" altLang="en-US"/>
          </a:p>
        </p:txBody>
      </p:sp>
    </p:spTree>
    <p:extLst>
      <p:ext uri="{BB962C8B-B14F-4D97-AF65-F5344CB8AC3E}">
        <p14:creationId xmlns:p14="http://schemas.microsoft.com/office/powerpoint/2010/main" val="200811192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71FC265B-D7E5-48A0-91E8-1D63156CA7A2}"/>
              </a:ext>
            </a:extLst>
          </p:cNvPr>
          <p:cNvSpPr>
            <a:spLocks noGrp="1" noChangeArrowheads="1"/>
          </p:cNvSpPr>
          <p:nvPr>
            <p:ph type="dt" sz="half" idx="10"/>
          </p:nvPr>
        </p:nvSpPr>
        <p:spPr>
          <a:ln/>
        </p:spPr>
        <p:txBody>
          <a:bodyPr/>
          <a:lstStyle>
            <a:lvl1pPr>
              <a:defRPr/>
            </a:lvl1pPr>
          </a:lstStyle>
          <a:p>
            <a:pPr>
              <a:defRPr/>
            </a:pPr>
            <a:endParaRPr lang="en-GB" altLang="en-US"/>
          </a:p>
        </p:txBody>
      </p:sp>
      <p:sp>
        <p:nvSpPr>
          <p:cNvPr id="3" name="Rectangle 5">
            <a:extLst>
              <a:ext uri="{FF2B5EF4-FFF2-40B4-BE49-F238E27FC236}">
                <a16:creationId xmlns:a16="http://schemas.microsoft.com/office/drawing/2014/main" id="{6D858CCE-7D7E-48BE-AA42-B667D27CE1A1}"/>
              </a:ext>
            </a:extLst>
          </p:cNvPr>
          <p:cNvSpPr>
            <a:spLocks noGrp="1" noChangeArrowheads="1"/>
          </p:cNvSpPr>
          <p:nvPr>
            <p:ph type="ftr" sz="quarter" idx="11"/>
          </p:nvPr>
        </p:nvSpPr>
        <p:spPr>
          <a:ln/>
        </p:spPr>
        <p:txBody>
          <a:bodyPr/>
          <a:lstStyle>
            <a:lvl1pPr>
              <a:defRPr/>
            </a:lvl1pPr>
          </a:lstStyle>
          <a:p>
            <a:pPr>
              <a:defRPr/>
            </a:pPr>
            <a:endParaRPr lang="en-GB" altLang="en-US"/>
          </a:p>
        </p:txBody>
      </p:sp>
      <p:sp>
        <p:nvSpPr>
          <p:cNvPr id="4" name="Rectangle 6">
            <a:extLst>
              <a:ext uri="{FF2B5EF4-FFF2-40B4-BE49-F238E27FC236}">
                <a16:creationId xmlns:a16="http://schemas.microsoft.com/office/drawing/2014/main" id="{783C2151-2824-4A16-939B-312CAFA8AB4A}"/>
              </a:ext>
            </a:extLst>
          </p:cNvPr>
          <p:cNvSpPr>
            <a:spLocks noGrp="1" noChangeArrowheads="1"/>
          </p:cNvSpPr>
          <p:nvPr>
            <p:ph type="sldNum" sz="quarter" idx="12"/>
          </p:nvPr>
        </p:nvSpPr>
        <p:spPr>
          <a:ln/>
        </p:spPr>
        <p:txBody>
          <a:bodyPr/>
          <a:lstStyle>
            <a:lvl1pPr>
              <a:defRPr/>
            </a:lvl1pPr>
          </a:lstStyle>
          <a:p>
            <a:fld id="{3411EAD0-12A6-43C1-9FFF-329A9FFB0E8D}" type="slidenum">
              <a:rPr lang="en-GB" altLang="en-US"/>
              <a:pPr/>
              <a:t>‹#›</a:t>
            </a:fld>
            <a:endParaRPr lang="en-GB" altLang="en-US"/>
          </a:p>
        </p:txBody>
      </p:sp>
    </p:spTree>
    <p:extLst>
      <p:ext uri="{BB962C8B-B14F-4D97-AF65-F5344CB8AC3E}">
        <p14:creationId xmlns:p14="http://schemas.microsoft.com/office/powerpoint/2010/main" val="6628715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3075" y="609600"/>
            <a:ext cx="2211388" cy="2133600"/>
          </a:xfrm>
        </p:spPr>
        <p:txBody>
          <a:bodyPr anchor="b"/>
          <a:lstStyle>
            <a:lvl1pPr>
              <a:defRPr sz="3200"/>
            </a:lvl1pPr>
          </a:lstStyle>
          <a:p>
            <a:r>
              <a:rPr lang="en-US"/>
              <a:t>Click to edit Master title style</a:t>
            </a:r>
            <a:endParaRPr lang="en-GB"/>
          </a:p>
        </p:txBody>
      </p:sp>
      <p:sp>
        <p:nvSpPr>
          <p:cNvPr id="3" name="Content Placeholder 2"/>
          <p:cNvSpPr>
            <a:spLocks noGrp="1"/>
          </p:cNvSpPr>
          <p:nvPr>
            <p:ph idx="1"/>
          </p:nvPr>
        </p:nvSpPr>
        <p:spPr>
          <a:xfrm>
            <a:off x="2916238" y="1316038"/>
            <a:ext cx="3471862" cy="64992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73075" y="2743200"/>
            <a:ext cx="2211388" cy="508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Rectangle 4">
            <a:extLst>
              <a:ext uri="{FF2B5EF4-FFF2-40B4-BE49-F238E27FC236}">
                <a16:creationId xmlns:a16="http://schemas.microsoft.com/office/drawing/2014/main" id="{130FBA9F-21DB-4291-9AA0-5ACB1A62AAF2}"/>
              </a:ext>
            </a:extLst>
          </p:cNvPr>
          <p:cNvSpPr>
            <a:spLocks noGrp="1" noChangeArrowheads="1"/>
          </p:cNvSpPr>
          <p:nvPr>
            <p:ph type="dt" sz="half" idx="10"/>
          </p:nvPr>
        </p:nvSpPr>
        <p:spPr>
          <a:ln/>
        </p:spPr>
        <p:txBody>
          <a:bodyPr/>
          <a:lstStyle>
            <a:lvl1pPr>
              <a:defRPr/>
            </a:lvl1pPr>
          </a:lstStyle>
          <a:p>
            <a:pPr>
              <a:defRPr/>
            </a:pPr>
            <a:endParaRPr lang="en-GB" altLang="en-US"/>
          </a:p>
        </p:txBody>
      </p:sp>
      <p:sp>
        <p:nvSpPr>
          <p:cNvPr id="6" name="Rectangle 5">
            <a:extLst>
              <a:ext uri="{FF2B5EF4-FFF2-40B4-BE49-F238E27FC236}">
                <a16:creationId xmlns:a16="http://schemas.microsoft.com/office/drawing/2014/main" id="{D40DFC13-7FA9-48C8-89B6-EDEF56CDF315}"/>
              </a:ext>
            </a:extLst>
          </p:cNvPr>
          <p:cNvSpPr>
            <a:spLocks noGrp="1" noChangeArrowheads="1"/>
          </p:cNvSpPr>
          <p:nvPr>
            <p:ph type="ftr" sz="quarter" idx="11"/>
          </p:nvPr>
        </p:nvSpPr>
        <p:spPr>
          <a:ln/>
        </p:spPr>
        <p:txBody>
          <a:bodyPr/>
          <a:lstStyle>
            <a:lvl1pPr>
              <a:defRPr/>
            </a:lvl1pPr>
          </a:lstStyle>
          <a:p>
            <a:pPr>
              <a:defRPr/>
            </a:pPr>
            <a:endParaRPr lang="en-GB" altLang="en-US"/>
          </a:p>
        </p:txBody>
      </p:sp>
      <p:sp>
        <p:nvSpPr>
          <p:cNvPr id="7" name="Rectangle 6">
            <a:extLst>
              <a:ext uri="{FF2B5EF4-FFF2-40B4-BE49-F238E27FC236}">
                <a16:creationId xmlns:a16="http://schemas.microsoft.com/office/drawing/2014/main" id="{3C9B0CA8-7371-4F95-88D3-75126AF6F54B}"/>
              </a:ext>
            </a:extLst>
          </p:cNvPr>
          <p:cNvSpPr>
            <a:spLocks noGrp="1" noChangeArrowheads="1"/>
          </p:cNvSpPr>
          <p:nvPr>
            <p:ph type="sldNum" sz="quarter" idx="12"/>
          </p:nvPr>
        </p:nvSpPr>
        <p:spPr>
          <a:ln/>
        </p:spPr>
        <p:txBody>
          <a:bodyPr/>
          <a:lstStyle>
            <a:lvl1pPr>
              <a:defRPr/>
            </a:lvl1pPr>
          </a:lstStyle>
          <a:p>
            <a:fld id="{8B0F1DD0-DB91-4A6A-8E8A-FCC03935F4EE}" type="slidenum">
              <a:rPr lang="en-GB" altLang="en-US"/>
              <a:pPr/>
              <a:t>‹#›</a:t>
            </a:fld>
            <a:endParaRPr lang="en-GB" altLang="en-US"/>
          </a:p>
        </p:txBody>
      </p:sp>
    </p:spTree>
    <p:extLst>
      <p:ext uri="{BB962C8B-B14F-4D97-AF65-F5344CB8AC3E}">
        <p14:creationId xmlns:p14="http://schemas.microsoft.com/office/powerpoint/2010/main" val="88912894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3075" y="609600"/>
            <a:ext cx="2211388" cy="2133600"/>
          </a:xfrm>
        </p:spPr>
        <p:txBody>
          <a:bodyPr anchor="b"/>
          <a:lstStyle>
            <a:lvl1pPr>
              <a:defRPr sz="3200"/>
            </a:lvl1pPr>
          </a:lstStyle>
          <a:p>
            <a:r>
              <a:rPr lang="en-US"/>
              <a:t>Click to edit Master title style</a:t>
            </a:r>
            <a:endParaRPr lang="en-GB"/>
          </a:p>
        </p:txBody>
      </p:sp>
      <p:sp>
        <p:nvSpPr>
          <p:cNvPr id="3" name="Picture Placeholder 2"/>
          <p:cNvSpPr>
            <a:spLocks noGrp="1"/>
          </p:cNvSpPr>
          <p:nvPr>
            <p:ph type="pic" idx="1"/>
          </p:nvPr>
        </p:nvSpPr>
        <p:spPr>
          <a:xfrm>
            <a:off x="2916238" y="1316038"/>
            <a:ext cx="3471862" cy="64992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a:p>
        </p:txBody>
      </p:sp>
      <p:sp>
        <p:nvSpPr>
          <p:cNvPr id="4" name="Text Placeholder 3"/>
          <p:cNvSpPr>
            <a:spLocks noGrp="1"/>
          </p:cNvSpPr>
          <p:nvPr>
            <p:ph type="body" sz="half" idx="2"/>
          </p:nvPr>
        </p:nvSpPr>
        <p:spPr>
          <a:xfrm>
            <a:off x="473075" y="2743200"/>
            <a:ext cx="2211388" cy="508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Rectangle 4">
            <a:extLst>
              <a:ext uri="{FF2B5EF4-FFF2-40B4-BE49-F238E27FC236}">
                <a16:creationId xmlns:a16="http://schemas.microsoft.com/office/drawing/2014/main" id="{ED1772C3-D8E2-4900-ADC2-DCB5100DD20D}"/>
              </a:ext>
            </a:extLst>
          </p:cNvPr>
          <p:cNvSpPr>
            <a:spLocks noGrp="1" noChangeArrowheads="1"/>
          </p:cNvSpPr>
          <p:nvPr>
            <p:ph type="dt" sz="half" idx="10"/>
          </p:nvPr>
        </p:nvSpPr>
        <p:spPr>
          <a:ln/>
        </p:spPr>
        <p:txBody>
          <a:bodyPr/>
          <a:lstStyle>
            <a:lvl1pPr>
              <a:defRPr/>
            </a:lvl1pPr>
          </a:lstStyle>
          <a:p>
            <a:pPr>
              <a:defRPr/>
            </a:pPr>
            <a:endParaRPr lang="en-GB" altLang="en-US"/>
          </a:p>
        </p:txBody>
      </p:sp>
      <p:sp>
        <p:nvSpPr>
          <p:cNvPr id="6" name="Rectangle 5">
            <a:extLst>
              <a:ext uri="{FF2B5EF4-FFF2-40B4-BE49-F238E27FC236}">
                <a16:creationId xmlns:a16="http://schemas.microsoft.com/office/drawing/2014/main" id="{845A0DF1-85C4-426E-9953-43D3340ED838}"/>
              </a:ext>
            </a:extLst>
          </p:cNvPr>
          <p:cNvSpPr>
            <a:spLocks noGrp="1" noChangeArrowheads="1"/>
          </p:cNvSpPr>
          <p:nvPr>
            <p:ph type="ftr" sz="quarter" idx="11"/>
          </p:nvPr>
        </p:nvSpPr>
        <p:spPr>
          <a:ln/>
        </p:spPr>
        <p:txBody>
          <a:bodyPr/>
          <a:lstStyle>
            <a:lvl1pPr>
              <a:defRPr/>
            </a:lvl1pPr>
          </a:lstStyle>
          <a:p>
            <a:pPr>
              <a:defRPr/>
            </a:pPr>
            <a:endParaRPr lang="en-GB" altLang="en-US"/>
          </a:p>
        </p:txBody>
      </p:sp>
      <p:sp>
        <p:nvSpPr>
          <p:cNvPr id="7" name="Rectangle 6">
            <a:extLst>
              <a:ext uri="{FF2B5EF4-FFF2-40B4-BE49-F238E27FC236}">
                <a16:creationId xmlns:a16="http://schemas.microsoft.com/office/drawing/2014/main" id="{A8CA2FD2-414F-47CB-89CA-2574019F25D6}"/>
              </a:ext>
            </a:extLst>
          </p:cNvPr>
          <p:cNvSpPr>
            <a:spLocks noGrp="1" noChangeArrowheads="1"/>
          </p:cNvSpPr>
          <p:nvPr>
            <p:ph type="sldNum" sz="quarter" idx="12"/>
          </p:nvPr>
        </p:nvSpPr>
        <p:spPr>
          <a:ln/>
        </p:spPr>
        <p:txBody>
          <a:bodyPr/>
          <a:lstStyle>
            <a:lvl1pPr>
              <a:defRPr/>
            </a:lvl1pPr>
          </a:lstStyle>
          <a:p>
            <a:fld id="{A2E2B5BE-640F-4AFB-857D-46FA2548F29E}" type="slidenum">
              <a:rPr lang="en-GB" altLang="en-US"/>
              <a:pPr/>
              <a:t>‹#›</a:t>
            </a:fld>
            <a:endParaRPr lang="en-GB" altLang="en-US"/>
          </a:p>
        </p:txBody>
      </p:sp>
    </p:spTree>
    <p:extLst>
      <p:ext uri="{BB962C8B-B14F-4D97-AF65-F5344CB8AC3E}">
        <p14:creationId xmlns:p14="http://schemas.microsoft.com/office/powerpoint/2010/main" val="408565144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64594CC8-5C35-4007-9D22-94BB75D22429}"/>
              </a:ext>
            </a:extLst>
          </p:cNvPr>
          <p:cNvSpPr>
            <a:spLocks noGrp="1" noChangeArrowheads="1"/>
          </p:cNvSpPr>
          <p:nvPr>
            <p:ph type="title"/>
          </p:nvPr>
        </p:nvSpPr>
        <p:spPr bwMode="auto">
          <a:xfrm>
            <a:off x="342900" y="366713"/>
            <a:ext cx="6172200" cy="1524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GB" altLang="en-US"/>
              <a:t>Click to edit Master title style</a:t>
            </a:r>
          </a:p>
        </p:txBody>
      </p:sp>
      <p:sp>
        <p:nvSpPr>
          <p:cNvPr id="1027" name="Rectangle 3">
            <a:extLst>
              <a:ext uri="{FF2B5EF4-FFF2-40B4-BE49-F238E27FC236}">
                <a16:creationId xmlns:a16="http://schemas.microsoft.com/office/drawing/2014/main" id="{9DC5EACD-5D4B-4A38-9C50-A6A67C47EF86}"/>
              </a:ext>
            </a:extLst>
          </p:cNvPr>
          <p:cNvSpPr>
            <a:spLocks noGrp="1" noChangeArrowheads="1"/>
          </p:cNvSpPr>
          <p:nvPr>
            <p:ph type="body" idx="1"/>
          </p:nvPr>
        </p:nvSpPr>
        <p:spPr bwMode="auto">
          <a:xfrm>
            <a:off x="342900" y="2133600"/>
            <a:ext cx="6172200" cy="60340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GB" altLang="en-US"/>
              <a:t>Click to edit Master text styles</a:t>
            </a:r>
          </a:p>
          <a:p>
            <a:pPr lvl="1"/>
            <a:r>
              <a:rPr lang="en-GB" altLang="en-US"/>
              <a:t>Second level</a:t>
            </a:r>
          </a:p>
          <a:p>
            <a:pPr lvl="2"/>
            <a:r>
              <a:rPr lang="en-GB" altLang="en-US"/>
              <a:t>Third level</a:t>
            </a:r>
          </a:p>
          <a:p>
            <a:pPr lvl="3"/>
            <a:r>
              <a:rPr lang="en-GB" altLang="en-US"/>
              <a:t>Fourth level</a:t>
            </a:r>
          </a:p>
          <a:p>
            <a:pPr lvl="4"/>
            <a:r>
              <a:rPr lang="en-GB" altLang="en-US"/>
              <a:t>Fifth level</a:t>
            </a:r>
          </a:p>
        </p:txBody>
      </p:sp>
      <p:sp>
        <p:nvSpPr>
          <p:cNvPr id="1028" name="Rectangle 4">
            <a:extLst>
              <a:ext uri="{FF2B5EF4-FFF2-40B4-BE49-F238E27FC236}">
                <a16:creationId xmlns:a16="http://schemas.microsoft.com/office/drawing/2014/main" id="{5AE230F2-C053-4938-A74C-1C5351C426E7}"/>
              </a:ext>
            </a:extLst>
          </p:cNvPr>
          <p:cNvSpPr>
            <a:spLocks noGrp="1" noChangeArrowheads="1"/>
          </p:cNvSpPr>
          <p:nvPr>
            <p:ph type="dt" sz="half" idx="2"/>
          </p:nvPr>
        </p:nvSpPr>
        <p:spPr bwMode="auto">
          <a:xfrm>
            <a:off x="342900" y="8326438"/>
            <a:ext cx="1600200" cy="635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lnSpc>
                <a:spcPct val="100000"/>
              </a:lnSpc>
              <a:spcBef>
                <a:spcPct val="0"/>
              </a:spcBef>
              <a:buFontTx/>
              <a:buNone/>
              <a:defRPr sz="1400">
                <a:latin typeface="Arial" panose="020B0604020202020204" pitchFamily="34" charset="0"/>
                <a:cs typeface="Arial" panose="020B0604020202020204" pitchFamily="34" charset="0"/>
              </a:defRPr>
            </a:lvl1pPr>
          </a:lstStyle>
          <a:p>
            <a:pPr>
              <a:defRPr/>
            </a:pPr>
            <a:endParaRPr lang="en-GB" altLang="en-US"/>
          </a:p>
        </p:txBody>
      </p:sp>
      <p:sp>
        <p:nvSpPr>
          <p:cNvPr id="1029" name="Rectangle 5">
            <a:extLst>
              <a:ext uri="{FF2B5EF4-FFF2-40B4-BE49-F238E27FC236}">
                <a16:creationId xmlns:a16="http://schemas.microsoft.com/office/drawing/2014/main" id="{F09B1BA8-B466-4F3A-A064-33E3C1988890}"/>
              </a:ext>
            </a:extLst>
          </p:cNvPr>
          <p:cNvSpPr>
            <a:spLocks noGrp="1" noChangeArrowheads="1"/>
          </p:cNvSpPr>
          <p:nvPr>
            <p:ph type="ftr" sz="quarter" idx="3"/>
          </p:nvPr>
        </p:nvSpPr>
        <p:spPr bwMode="auto">
          <a:xfrm>
            <a:off x="2343150" y="8326438"/>
            <a:ext cx="2171700" cy="635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eaLnBrk="1" hangingPunct="1">
              <a:lnSpc>
                <a:spcPct val="100000"/>
              </a:lnSpc>
              <a:spcBef>
                <a:spcPct val="0"/>
              </a:spcBef>
              <a:buFontTx/>
              <a:buNone/>
              <a:defRPr sz="1400">
                <a:latin typeface="Arial" panose="020B0604020202020204" pitchFamily="34" charset="0"/>
                <a:cs typeface="Arial" panose="020B0604020202020204" pitchFamily="34" charset="0"/>
              </a:defRPr>
            </a:lvl1pPr>
          </a:lstStyle>
          <a:p>
            <a:pPr>
              <a:defRPr/>
            </a:pPr>
            <a:endParaRPr lang="en-GB" altLang="en-US"/>
          </a:p>
        </p:txBody>
      </p:sp>
      <p:sp>
        <p:nvSpPr>
          <p:cNvPr id="1030" name="Rectangle 6">
            <a:extLst>
              <a:ext uri="{FF2B5EF4-FFF2-40B4-BE49-F238E27FC236}">
                <a16:creationId xmlns:a16="http://schemas.microsoft.com/office/drawing/2014/main" id="{ED4013D9-235A-4D44-B142-C86DC6F4A7C7}"/>
              </a:ext>
            </a:extLst>
          </p:cNvPr>
          <p:cNvSpPr>
            <a:spLocks noGrp="1" noChangeArrowheads="1"/>
          </p:cNvSpPr>
          <p:nvPr>
            <p:ph type="sldNum" sz="quarter" idx="4"/>
          </p:nvPr>
        </p:nvSpPr>
        <p:spPr bwMode="auto">
          <a:xfrm>
            <a:off x="4914900" y="8326438"/>
            <a:ext cx="1600200" cy="635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a:lvl1pPr>
          </a:lstStyle>
          <a:p>
            <a:fld id="{1EE5FB79-5F8A-439C-AD8A-F9A31D21C8DF}" type="slidenum">
              <a:rPr lang="en-GB" altLang="en-US"/>
              <a:pPr/>
              <a:t>‹#›</a:t>
            </a:fld>
            <a:endParaRPr lang="en-GB"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Lst>
  <p:txStyles>
    <p:titleStyle>
      <a:lvl1pPr algn="ctr" rtl="0" eaLnBrk="0" fontAlgn="base" hangingPunct="0">
        <a:spcBef>
          <a:spcPct val="0"/>
        </a:spcBef>
        <a:spcAft>
          <a:spcPct val="0"/>
        </a:spcAft>
        <a:defRPr sz="4400" kern="12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panose="020B0604020202020204" pitchFamily="34" charset="0"/>
          <a:cs typeface="Arial" panose="020B0604020202020204" pitchFamily="34" charset="0"/>
        </a:defRPr>
      </a:lvl2pPr>
      <a:lvl3pPr algn="ctr" rtl="0" eaLnBrk="0" fontAlgn="base" hangingPunct="0">
        <a:spcBef>
          <a:spcPct val="0"/>
        </a:spcBef>
        <a:spcAft>
          <a:spcPct val="0"/>
        </a:spcAft>
        <a:defRPr sz="4400">
          <a:solidFill>
            <a:schemeClr val="tx2"/>
          </a:solidFill>
          <a:latin typeface="Arial" panose="020B0604020202020204" pitchFamily="34" charset="0"/>
          <a:cs typeface="Arial" panose="020B0604020202020204" pitchFamily="34" charset="0"/>
        </a:defRPr>
      </a:lvl3pPr>
      <a:lvl4pPr algn="ctr" rtl="0" eaLnBrk="0" fontAlgn="base" hangingPunct="0">
        <a:spcBef>
          <a:spcPct val="0"/>
        </a:spcBef>
        <a:spcAft>
          <a:spcPct val="0"/>
        </a:spcAft>
        <a:defRPr sz="4400">
          <a:solidFill>
            <a:schemeClr val="tx2"/>
          </a:solidFill>
          <a:latin typeface="Arial" panose="020B0604020202020204" pitchFamily="34" charset="0"/>
          <a:cs typeface="Arial" panose="020B0604020202020204" pitchFamily="34" charset="0"/>
        </a:defRPr>
      </a:lvl4pPr>
      <a:lvl5pPr algn="ctr" rtl="0" eaLnBrk="0" fontAlgn="base" hangingPunct="0">
        <a:spcBef>
          <a:spcPct val="0"/>
        </a:spcBef>
        <a:spcAft>
          <a:spcPct val="0"/>
        </a:spcAft>
        <a:defRPr sz="4400">
          <a:solidFill>
            <a:schemeClr val="tx2"/>
          </a:solidFill>
          <a:latin typeface="Arial" panose="020B0604020202020204" pitchFamily="34" charset="0"/>
          <a:cs typeface="Arial" panose="020B0604020202020204" pitchFamily="34" charset="0"/>
        </a:defRPr>
      </a:lvl5pPr>
      <a:lvl6pPr marL="457200" algn="ctr" rtl="0" fontAlgn="base">
        <a:spcBef>
          <a:spcPct val="0"/>
        </a:spcBef>
        <a:spcAft>
          <a:spcPct val="0"/>
        </a:spcAft>
        <a:defRPr sz="4400">
          <a:solidFill>
            <a:schemeClr val="tx2"/>
          </a:solidFill>
          <a:latin typeface="Arial" panose="020B0604020202020204" pitchFamily="34" charset="0"/>
          <a:cs typeface="Arial" panose="020B0604020202020204" pitchFamily="34" charset="0"/>
        </a:defRPr>
      </a:lvl6pPr>
      <a:lvl7pPr marL="914400" algn="ctr" rtl="0" fontAlgn="base">
        <a:spcBef>
          <a:spcPct val="0"/>
        </a:spcBef>
        <a:spcAft>
          <a:spcPct val="0"/>
        </a:spcAft>
        <a:defRPr sz="4400">
          <a:solidFill>
            <a:schemeClr val="tx2"/>
          </a:solidFill>
          <a:latin typeface="Arial" panose="020B0604020202020204" pitchFamily="34" charset="0"/>
          <a:cs typeface="Arial" panose="020B0604020202020204" pitchFamily="34" charset="0"/>
        </a:defRPr>
      </a:lvl7pPr>
      <a:lvl8pPr marL="1371600" algn="ctr" rtl="0" fontAlgn="base">
        <a:spcBef>
          <a:spcPct val="0"/>
        </a:spcBef>
        <a:spcAft>
          <a:spcPct val="0"/>
        </a:spcAft>
        <a:defRPr sz="4400">
          <a:solidFill>
            <a:schemeClr val="tx2"/>
          </a:solidFill>
          <a:latin typeface="Arial" panose="020B0604020202020204" pitchFamily="34" charset="0"/>
          <a:cs typeface="Arial" panose="020B0604020202020204" pitchFamily="34" charset="0"/>
        </a:defRPr>
      </a:lvl8pPr>
      <a:lvl9pPr marL="1828800" algn="ctr" rtl="0" fontAlgn="base">
        <a:spcBef>
          <a:spcPct val="0"/>
        </a:spcBef>
        <a:spcAft>
          <a:spcPct val="0"/>
        </a:spcAft>
        <a:defRPr sz="4400">
          <a:solidFill>
            <a:schemeClr val="tx2"/>
          </a:solidFill>
          <a:latin typeface="Arial" panose="020B0604020202020204" pitchFamily="34" charset="0"/>
          <a:cs typeface="Arial" panose="020B0604020202020204" pitchFamily="34" charset="0"/>
        </a:defRPr>
      </a:lvl9pPr>
    </p:titleStyle>
    <p:bodyStyle>
      <a:lvl1pPr marL="342900" indent="-342900" algn="l" rtl="0" eaLnBrk="0" fontAlgn="base" hangingPunct="0">
        <a:spcBef>
          <a:spcPct val="20000"/>
        </a:spcBef>
        <a:spcAft>
          <a:spcPct val="0"/>
        </a:spcAft>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2" Type="http://schemas.openxmlformats.org/officeDocument/2006/relationships/hyperlink" Target="http://www.shakespeare-navigators.com/macbeth/T13.html#108" TargetMode="External"/><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3" Type="http://schemas.openxmlformats.org/officeDocument/2006/relationships/hyperlink" Target="https://www.markedbyteachers.com/customer/account/create/" TargetMode="External"/><Relationship Id="rId2" Type="http://schemas.openxmlformats.org/officeDocument/2006/relationships/hyperlink" Target="http://www.shakespeare-navigators.com/macbeth/T24.html#10" TargetMode="External"/><Relationship Id="rId1" Type="http://schemas.openxmlformats.org/officeDocument/2006/relationships/slideLayout" Target="../slideLayouts/slideLayout2.xml"/><Relationship Id="rId4" Type="http://schemas.openxmlformats.org/officeDocument/2006/relationships/hyperlink" Target="http://www.shakespeare-navigators.com/macbeth/T43.html#215" TargetMode="External"/></Relationships>
</file>

<file path=ppt/slides/_rels/slide1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hyperlink" Target="https://www.cliffsnotes.com/literature/m/macbeth/character-analysis/macbeth" TargetMode="External"/><Relationship Id="rId2" Type="http://schemas.openxmlformats.org/officeDocument/2006/relationships/hyperlink" Target="https://www.cliffsnotes.com/literature/m/macbeth/character-analysis/duncan" TargetMode="External"/><Relationship Id="rId1" Type="http://schemas.openxmlformats.org/officeDocument/2006/relationships/slideLayout" Target="../slideLayouts/slideLayout2.xml"/><Relationship Id="rId5" Type="http://schemas.openxmlformats.org/officeDocument/2006/relationships/hyperlink" Target="https://www.cliffsnotes.com/literature/m/macbeth/william-shakespeare-biography" TargetMode="External"/><Relationship Id="rId4" Type="http://schemas.openxmlformats.org/officeDocument/2006/relationships/hyperlink" Target="https://www.cliffsnotes.com/literature/m/macbeth/character-analysis/malcolm" TargetMode="Externa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8" Type="http://schemas.openxmlformats.org/officeDocument/2006/relationships/hyperlink" Target="http://www.shakespeare-online.com/plays/macbeth/soliloquies/jump.html" TargetMode="External"/><Relationship Id="rId13" Type="http://schemas.openxmlformats.org/officeDocument/2006/relationships/hyperlink" Target="http://www.shakespeare-online.com/plays/macbeth/soliloquies/faculties.html" TargetMode="External"/><Relationship Id="rId3" Type="http://schemas.openxmlformats.org/officeDocument/2006/relationships/hyperlink" Target="http://www.shakespeare-online.com/plays/macbeth/soliloquies/trammel.html" TargetMode="External"/><Relationship Id="rId7" Type="http://schemas.openxmlformats.org/officeDocument/2006/relationships/hyperlink" Target="http://www.shakespeare-online.com/plays/macbeth/soliloquies/bank.html" TargetMode="External"/><Relationship Id="rId12" Type="http://schemas.openxmlformats.org/officeDocument/2006/relationships/hyperlink" Target="http://www.shakespeare-online.com/plays/macbeth/soliloquies/chalice.html" TargetMode="External"/><Relationship Id="rId2" Type="http://schemas.openxmlformats.org/officeDocument/2006/relationships/hyperlink" Target="http://www.shakespeare-online.com/plays/macbeth/soliloquies/donequickly.html" TargetMode="External"/><Relationship Id="rId16" Type="http://schemas.openxmlformats.org/officeDocument/2006/relationships/hyperlink" Target="http://www.shakespeare-online.com/plays/macbeth/soliloquies/blow.html" TargetMode="External"/><Relationship Id="rId1" Type="http://schemas.openxmlformats.org/officeDocument/2006/relationships/slideLayout" Target="../slideLayouts/slideLayout2.xml"/><Relationship Id="rId6" Type="http://schemas.openxmlformats.org/officeDocument/2006/relationships/hyperlink" Target="http://www.shakespeare-online.com/plays/macbeth/soliloquies/hereearth.html" TargetMode="External"/><Relationship Id="rId11" Type="http://schemas.openxmlformats.org/officeDocument/2006/relationships/hyperlink" Target="http://www.shakespeare-online.com/plays/macbeth/soliloquies/ingredients.html" TargetMode="External"/><Relationship Id="rId5" Type="http://schemas.openxmlformats.org/officeDocument/2006/relationships/hyperlink" Target="http://www.shakespeare-online.com/plays/macbeth/soliloquies/surcease.html" TargetMode="External"/><Relationship Id="rId15" Type="http://schemas.openxmlformats.org/officeDocument/2006/relationships/hyperlink" Target="http://www.shakespeare-online.com/plays/macbeth/soliloquies/plead.html" TargetMode="External"/><Relationship Id="rId10" Type="http://schemas.openxmlformats.org/officeDocument/2006/relationships/hyperlink" Target="http://www.shakespeare-online.com/plays/macbeth/soliloquies/teach.html" TargetMode="External"/><Relationship Id="rId4" Type="http://schemas.openxmlformats.org/officeDocument/2006/relationships/hyperlink" Target="http://www.shakespeare-online.com/plays/macbeth/soliloquies/catch.html" TargetMode="External"/><Relationship Id="rId9" Type="http://schemas.openxmlformats.org/officeDocument/2006/relationships/hyperlink" Target="http://www.shakespeare-online.com/plays/macbeth/soliloquies/judgment.html" TargetMode="External"/><Relationship Id="rId14" Type="http://schemas.openxmlformats.org/officeDocument/2006/relationships/hyperlink" Target="http://www.shakespeare-online.com/plays/macbeth/soliloquies/clear.html" TargetMode="Externa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8" Type="http://schemas.openxmlformats.org/officeDocument/2006/relationships/hyperlink" Target="http://www.shakespeare-online.com/plays/macbeth/soliloquies/wisdom.html" TargetMode="External"/><Relationship Id="rId13" Type="http://schemas.openxmlformats.org/officeDocument/2006/relationships/hyperlink" Target="http://www.shakespeare-online.com/plays/macbeth/soliloquies/unlineal.html" TargetMode="External"/><Relationship Id="rId18" Type="http://schemas.openxmlformats.org/officeDocument/2006/relationships/hyperlink" Target="http://www.shakespeare-online.com/plays/macbeth/soliloquies/commonenemy.html" TargetMode="External"/><Relationship Id="rId3" Type="http://schemas.openxmlformats.org/officeDocument/2006/relationships/hyperlink" Target="http://www.shakespeare-online.com/plays/macbeth/soliloquies/stick.html" TargetMode="External"/><Relationship Id="rId7" Type="http://schemas.openxmlformats.org/officeDocument/2006/relationships/hyperlink" Target="http://www.shakespeare-online.com/plays/macbeth/soliloquies/dauntless.html" TargetMode="External"/><Relationship Id="rId12" Type="http://schemas.openxmlformats.org/officeDocument/2006/relationships/hyperlink" Target="http://www.shakespeare-online.com/plays/macbeth/soliloquies/fruitless.html" TargetMode="External"/><Relationship Id="rId17" Type="http://schemas.openxmlformats.org/officeDocument/2006/relationships/hyperlink" Target="http://www.shakespeare-online.com/plays/macbeth/soliloquies/eternal.html" TargetMode="External"/><Relationship Id="rId2" Type="http://schemas.openxmlformats.org/officeDocument/2006/relationships/hyperlink" Target="http://www.shakespeare-online.com/plays/macbeth/soliloquies/tobe.html" TargetMode="External"/><Relationship Id="rId16" Type="http://schemas.openxmlformats.org/officeDocument/2006/relationships/hyperlink" Target="http://www.shakespeare-online.com/plays/macbeth/soliloquies/rancours.html" TargetMode="External"/><Relationship Id="rId1" Type="http://schemas.openxmlformats.org/officeDocument/2006/relationships/slideLayout" Target="../slideLayouts/slideLayout2.xml"/><Relationship Id="rId6" Type="http://schemas.openxmlformats.org/officeDocument/2006/relationships/hyperlink" Target="http://www.shakespeare-online.com/plays/macbeth/soliloquies/much.html" TargetMode="External"/><Relationship Id="rId11" Type="http://schemas.openxmlformats.org/officeDocument/2006/relationships/hyperlink" Target="http://www.shakespeare-online.com/plays/macbeth/soliloquies/chidsisters.html" TargetMode="External"/><Relationship Id="rId5" Type="http://schemas.openxmlformats.org/officeDocument/2006/relationships/hyperlink" Target="http://www.shakespeare-online.com/plays/macbeth/soliloquies/wouldbe.html" TargetMode="External"/><Relationship Id="rId15" Type="http://schemas.openxmlformats.org/officeDocument/2006/relationships/hyperlink" Target="http://www.shakespeare-online.com/plays/macbeth/soliloquies/gracious.html" TargetMode="External"/><Relationship Id="rId10" Type="http://schemas.openxmlformats.org/officeDocument/2006/relationships/hyperlink" Target="http://www.shakespeare-online.com/plays/macbeth/soliloquies/mark.html" TargetMode="External"/><Relationship Id="rId19" Type="http://schemas.openxmlformats.org/officeDocument/2006/relationships/hyperlink" Target="http://www.shakespeare-online.com/plays/macbeth/soliloquies/ratherthan.html" TargetMode="External"/><Relationship Id="rId4" Type="http://schemas.openxmlformats.org/officeDocument/2006/relationships/hyperlink" Target="http://www.shakespeare-online.com/plays/macbeth/soliloquies/royalty.html" TargetMode="External"/><Relationship Id="rId9" Type="http://schemas.openxmlformats.org/officeDocument/2006/relationships/hyperlink" Target="http://www.shakespeare-online.com/plays/macbeth/soliloquies/genius.html" TargetMode="External"/><Relationship Id="rId14" Type="http://schemas.openxmlformats.org/officeDocument/2006/relationships/hyperlink" Target="http://www.shakespeare-online.com/plays/macbeth/soliloquies/issue.html" TargetMode="External"/></Relationships>
</file>

<file path=ppt/slides/_rels/slide24.xml.rels><?xml version="1.0" encoding="UTF-8" standalone="yes"?>
<Relationships xmlns="http://schemas.openxmlformats.org/package/2006/relationships"><Relationship Id="rId3" Type="http://schemas.openxmlformats.org/officeDocument/2006/relationships/hyperlink" Target="http://www.opensourceshakespeare.org/views/plays/characters/charlines.php?CharID=macbeth&amp;WorkID=macbeth" TargetMode="External"/><Relationship Id="rId2" Type="http://schemas.openxmlformats.org/officeDocument/2006/relationships/hyperlink" Target="http://www.opensourceshakespeare.org/views/plays/characters/charlines.php?CharID=ladymacbeth&amp;WorkID=macbeth" TargetMode="Externa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hyperlink" Target="http://www.opensourceshakespeare.org/views/plays/characters/charlines.php?CharID=macbeth&amp;WorkID=macbeth" TargetMode="External"/><Relationship Id="rId2" Type="http://schemas.openxmlformats.org/officeDocument/2006/relationships/hyperlink" Target="http://www.opensourceshakespeare.org/views/plays/characters/charlines.php?CharID=ladymacbeth&amp;WorkID=macbeth" TargetMode="Externa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hyperlink" Target="http://www.bbc.co.uk/education/guides/zpdq2hv/revision/1#glossary-zshm6sg"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www.bbc.co.uk/education/guides/zpdq2hv/revision/2#glossary-z6m92hv" TargetMode="External"/><Relationship Id="rId2" Type="http://schemas.openxmlformats.org/officeDocument/2006/relationships/hyperlink" Target="http://www.bbc.co.uk/education/guides/zpdq2hv/revision/2#glossary-zssxyrd" TargetMode="External"/><Relationship Id="rId1" Type="http://schemas.openxmlformats.org/officeDocument/2006/relationships/slideLayout" Target="../slideLayouts/slideLayout7.xml"/><Relationship Id="rId5" Type="http://schemas.openxmlformats.org/officeDocument/2006/relationships/hyperlink" Target="http://www.bbc.co.uk/education/guides/zpdq2hv/revision/2#glossary-z7w47ty" TargetMode="External"/><Relationship Id="rId4" Type="http://schemas.openxmlformats.org/officeDocument/2006/relationships/hyperlink" Target="http://www.bbc.co.uk/education/guides/zpdq2hv/revision/2#glossary-zmcf4wx" TargetMode="Externa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AutoShape 110" descr="Image result for macbeth">
            <a:extLst>
              <a:ext uri="{FF2B5EF4-FFF2-40B4-BE49-F238E27FC236}">
                <a16:creationId xmlns:a16="http://schemas.microsoft.com/office/drawing/2014/main" id="{1D7338FB-C748-43D5-A82B-9DA7BDF0E76F}"/>
              </a:ext>
            </a:extLst>
          </p:cNvPr>
          <p:cNvSpPr>
            <a:spLocks noChangeAspect="1" noChangeArrowheads="1"/>
          </p:cNvSpPr>
          <p:nvPr/>
        </p:nvSpPr>
        <p:spPr bwMode="auto">
          <a:xfrm>
            <a:off x="155575" y="46038"/>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lnSpc>
                <a:spcPct val="80000"/>
              </a:lnSpc>
            </a:pPr>
            <a:endParaRPr lang="en-US" altLang="en-US" sz="1800"/>
          </a:p>
        </p:txBody>
      </p:sp>
      <p:pic>
        <p:nvPicPr>
          <p:cNvPr id="3075" name="Picture 112" descr="Image result for macbeth">
            <a:extLst>
              <a:ext uri="{FF2B5EF4-FFF2-40B4-BE49-F238E27FC236}">
                <a16:creationId xmlns:a16="http://schemas.microsoft.com/office/drawing/2014/main" id="{5C3B1314-AC11-461C-95C3-9F97CC588F7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6858000" cy="792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076" name="Text Box 114">
            <a:extLst>
              <a:ext uri="{FF2B5EF4-FFF2-40B4-BE49-F238E27FC236}">
                <a16:creationId xmlns:a16="http://schemas.microsoft.com/office/drawing/2014/main" id="{D823A6E7-7B28-46C3-976C-9BFB36C957F5}"/>
              </a:ext>
            </a:extLst>
          </p:cNvPr>
          <p:cNvSpPr txBox="1">
            <a:spLocks noChangeArrowheads="1"/>
          </p:cNvSpPr>
          <p:nvPr/>
        </p:nvSpPr>
        <p:spPr bwMode="auto">
          <a:xfrm>
            <a:off x="228600" y="8305800"/>
            <a:ext cx="6400800" cy="579438"/>
          </a:xfrm>
          <a:prstGeom prst="rect">
            <a:avLst/>
          </a:prstGeom>
          <a:solidFill>
            <a:schemeClr val="bg1"/>
          </a:solidFill>
          <a:ln>
            <a:noFill/>
          </a:ln>
          <a:effectLst/>
          <a:extLs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342900" indent="-342900">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lnSpc>
                <a:spcPct val="80000"/>
              </a:lnSpc>
              <a:spcBef>
                <a:spcPct val="50000"/>
              </a:spcBef>
              <a:buFontTx/>
              <a:buNone/>
            </a:pPr>
            <a:r>
              <a:rPr lang="en-GB" altLang="en-US" sz="4000" b="1">
                <a:latin typeface="Corbel" panose="020B0503020204020204" pitchFamily="34" charset="0"/>
              </a:rPr>
              <a:t>               Revision Notes</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a:extLst>
              <a:ext uri="{FF2B5EF4-FFF2-40B4-BE49-F238E27FC236}">
                <a16:creationId xmlns:a16="http://schemas.microsoft.com/office/drawing/2014/main" id="{C68D4208-4634-44C5-A37C-74F53D73E22C}"/>
              </a:ext>
            </a:extLst>
          </p:cNvPr>
          <p:cNvSpPr>
            <a:spLocks noGrp="1" noChangeArrowheads="1"/>
          </p:cNvSpPr>
          <p:nvPr>
            <p:ph type="title"/>
          </p:nvPr>
        </p:nvSpPr>
        <p:spPr>
          <a:xfrm>
            <a:off x="342900" y="0"/>
            <a:ext cx="6172200" cy="304800"/>
          </a:xfrm>
        </p:spPr>
        <p:txBody>
          <a:bodyPr/>
          <a:lstStyle/>
          <a:p>
            <a:pPr eaLnBrk="1" hangingPunct="1"/>
            <a:r>
              <a:rPr lang="en-US" altLang="en-US" sz="1600"/>
              <a:t>Patterns of</a:t>
            </a:r>
            <a:r>
              <a:rPr lang="en-GB" altLang="en-US" sz="1600"/>
              <a:t> </a:t>
            </a:r>
            <a:r>
              <a:rPr lang="en-US" altLang="en-US" sz="1600"/>
              <a:t>I</a:t>
            </a:r>
            <a:r>
              <a:rPr lang="en-GB" altLang="en-US" sz="1600"/>
              <a:t>magery </a:t>
            </a:r>
          </a:p>
        </p:txBody>
      </p:sp>
      <p:sp>
        <p:nvSpPr>
          <p:cNvPr id="13315" name="Rectangle 3">
            <a:extLst>
              <a:ext uri="{FF2B5EF4-FFF2-40B4-BE49-F238E27FC236}">
                <a16:creationId xmlns:a16="http://schemas.microsoft.com/office/drawing/2014/main" id="{0F8B2B88-72CC-46E0-A3D4-ED2707384A44}"/>
              </a:ext>
            </a:extLst>
          </p:cNvPr>
          <p:cNvSpPr>
            <a:spLocks noGrp="1" noChangeArrowheads="1"/>
          </p:cNvSpPr>
          <p:nvPr>
            <p:ph type="body" sz="half" idx="1"/>
          </p:nvPr>
        </p:nvSpPr>
        <p:spPr>
          <a:xfrm>
            <a:off x="0" y="457200"/>
            <a:ext cx="3276600" cy="5562600"/>
          </a:xfrm>
        </p:spPr>
        <p:txBody>
          <a:bodyPr/>
          <a:lstStyle/>
          <a:p>
            <a:pPr eaLnBrk="1" hangingPunct="1">
              <a:lnSpc>
                <a:spcPct val="80000"/>
              </a:lnSpc>
              <a:buFontTx/>
              <a:buNone/>
            </a:pPr>
            <a:r>
              <a:rPr lang="en-GB" altLang="en-US" sz="1200" b="1"/>
              <a:t>Key words</a:t>
            </a:r>
            <a:r>
              <a:rPr lang="en-GB" altLang="en-US" sz="1100" b="1"/>
              <a:t>: </a:t>
            </a:r>
            <a:r>
              <a:rPr lang="en-GB" altLang="en-US" sz="1100"/>
              <a:t>There are a number of repeated key words in </a:t>
            </a:r>
            <a:r>
              <a:rPr lang="en-GB" altLang="en-US" sz="1100" i="1"/>
              <a:t>Macbeth</a:t>
            </a:r>
            <a:r>
              <a:rPr lang="en-GB" altLang="en-US" sz="1100"/>
              <a:t> which reinforces their importance in the mind of the audience and adds to the overall atmosphere.  Circle the key words in the quotations on these pages and sketch symbols to help you remember the quotes.</a:t>
            </a:r>
          </a:p>
          <a:p>
            <a:pPr eaLnBrk="1" hangingPunct="1">
              <a:lnSpc>
                <a:spcPct val="80000"/>
              </a:lnSpc>
              <a:buFontTx/>
              <a:buNone/>
            </a:pPr>
            <a:r>
              <a:rPr lang="en-GB" altLang="en-US" sz="1200" b="1"/>
              <a:t>Blood</a:t>
            </a:r>
            <a:r>
              <a:rPr lang="en-GB" altLang="en-US" sz="1200"/>
              <a:t> </a:t>
            </a:r>
            <a:r>
              <a:rPr lang="en-GB" altLang="en-US" sz="1100"/>
              <a:t> </a:t>
            </a:r>
          </a:p>
          <a:p>
            <a:pPr eaLnBrk="1" hangingPunct="1">
              <a:lnSpc>
                <a:spcPct val="80000"/>
              </a:lnSpc>
              <a:buFontTx/>
              <a:buNone/>
            </a:pPr>
            <a:r>
              <a:rPr lang="en-GB" altLang="en-US" sz="1100"/>
              <a:t>        The word 'blood' appears numerous times in the play, </a:t>
            </a:r>
            <a:r>
              <a:rPr lang="en-GB" altLang="en-US" sz="1100" b="1"/>
              <a:t>Blood appears as a real substance all through the play.</a:t>
            </a:r>
            <a:r>
              <a:rPr lang="en-GB" altLang="en-US" sz="1100"/>
              <a:t> In one of the first scenes a blood-stained Captain reports on the battle to Duncan. Blood is evident when Duncan, Banquo and Lady Macduff are murdered and the Witches use animal blood as part of their potions. The play also finishes with real blood as Macbeth's severed head is displayed for all to see.</a:t>
            </a:r>
          </a:p>
          <a:p>
            <a:pPr eaLnBrk="1" hangingPunct="1">
              <a:lnSpc>
                <a:spcPct val="80000"/>
              </a:lnSpc>
              <a:buFontTx/>
              <a:buNone/>
            </a:pPr>
            <a:r>
              <a:rPr lang="en-GB" altLang="en-US" sz="1100" b="1"/>
              <a:t>        The word 'blood' also appears a number of times as a symbol of the guilt that runs through the play.</a:t>
            </a:r>
            <a:r>
              <a:rPr lang="en-GB" altLang="en-US" sz="1100"/>
              <a:t> For instance, Macbeth sees a vision of a bloodstained dagger before he kills Duncan and Lady Macbeth tries to wash away imaginary bloodstains during her guilt-ridden sleepwalking.. Shakespeare's constant repetition of the word '</a:t>
            </a:r>
            <a:r>
              <a:rPr lang="en-GB" altLang="en-US" sz="1100" i="1"/>
              <a:t>blood</a:t>
            </a:r>
            <a:r>
              <a:rPr lang="en-GB" altLang="en-US" sz="1100"/>
              <a:t>‘ or related words like ‘bloody’ stresses to his audience the full horror of events. This was especially true for the play's original audiences. For them the shedding of a king's blood would have been just about the worst crime that could be committed. It was not only a crime but also a deadly sin (regicide). </a:t>
            </a:r>
            <a:r>
              <a:rPr lang="en-GB" altLang="en-US" sz="1100" b="1"/>
              <a:t>The references to actual blood  and references to blood in characters’ speeches are a constant reminder of the direct consequences of the Macbeths’ actions. </a:t>
            </a:r>
            <a:endParaRPr lang="en-GB" altLang="en-US" sz="1100"/>
          </a:p>
        </p:txBody>
      </p:sp>
      <p:graphicFrame>
        <p:nvGraphicFramePr>
          <p:cNvPr id="9252" name="Group 36">
            <a:extLst>
              <a:ext uri="{FF2B5EF4-FFF2-40B4-BE49-F238E27FC236}">
                <a16:creationId xmlns:a16="http://schemas.microsoft.com/office/drawing/2014/main" id="{9AE59EF9-002F-4595-827F-B59CEDECE886}"/>
              </a:ext>
            </a:extLst>
          </p:cNvPr>
          <p:cNvGraphicFramePr>
            <a:graphicFrameLocks noGrp="1"/>
          </p:cNvGraphicFramePr>
          <p:nvPr>
            <p:ph sz="half" idx="2"/>
          </p:nvPr>
        </p:nvGraphicFramePr>
        <p:xfrm>
          <a:off x="3276600" y="457200"/>
          <a:ext cx="3462338" cy="4813300"/>
        </p:xfrm>
        <a:graphic>
          <a:graphicData uri="http://schemas.openxmlformats.org/drawingml/2006/table">
            <a:tbl>
              <a:tblPr/>
              <a:tblGrid>
                <a:gridCol w="1332445">
                  <a:extLst>
                    <a:ext uri="{9D8B030D-6E8A-4147-A177-3AD203B41FA5}">
                      <a16:colId xmlns:a16="http://schemas.microsoft.com/office/drawing/2014/main" val="20000"/>
                    </a:ext>
                  </a:extLst>
                </a:gridCol>
                <a:gridCol w="2129893">
                  <a:extLst>
                    <a:ext uri="{9D8B030D-6E8A-4147-A177-3AD203B41FA5}">
                      <a16:colId xmlns:a16="http://schemas.microsoft.com/office/drawing/2014/main" val="20001"/>
                    </a:ext>
                  </a:extLst>
                </a:gridCol>
              </a:tblGrid>
              <a:tr h="251434">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altLang="en-US" sz="1000" b="0" i="0" u="none" strike="noStrike" cap="none" normalizeH="0" baseline="0" dirty="0">
                          <a:ln>
                            <a:noFill/>
                          </a:ln>
                          <a:solidFill>
                            <a:schemeClr val="tx1"/>
                          </a:solidFill>
                          <a:effectLst/>
                          <a:latin typeface="Arial" charset="0"/>
                          <a:cs typeface="Arial" charset="0"/>
                        </a:rPr>
                        <a:t>How </a:t>
                      </a:r>
                    </a:p>
                  </a:txBody>
                  <a:tcPr marL="91450" marR="91450" marT="45713" marB="45713"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altLang="en-US" sz="1000" b="0" i="0" u="none" strike="noStrike" cap="none" normalizeH="0" baseline="0" dirty="0">
                          <a:ln>
                            <a:noFill/>
                          </a:ln>
                          <a:solidFill>
                            <a:schemeClr val="tx1"/>
                          </a:solidFill>
                          <a:effectLst/>
                          <a:latin typeface="Arial" charset="0"/>
                          <a:cs typeface="Arial" charset="0"/>
                        </a:rPr>
                        <a:t>Who / Where</a:t>
                      </a:r>
                    </a:p>
                  </a:txBody>
                  <a:tcPr marL="91450" marR="91450" marT="45713" marB="4571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47581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altLang="en-US" sz="1000" b="1" i="0" u="none" strike="noStrike" cap="none" normalizeH="0" baseline="0">
                          <a:ln>
                            <a:noFill/>
                          </a:ln>
                          <a:solidFill>
                            <a:schemeClr val="tx1"/>
                          </a:solidFill>
                          <a:effectLst/>
                          <a:latin typeface="Arial" charset="0"/>
                          <a:cs typeface="Arial" charset="0"/>
                        </a:rPr>
                        <a:t>What bloody man is that</a:t>
                      </a:r>
                    </a:p>
                  </a:txBody>
                  <a:tcPr marL="91450" marR="91450" marT="45713" marB="45713"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altLang="en-US" sz="1000" b="0" i="0" u="none" strike="noStrike" cap="none" normalizeH="0" baseline="0" dirty="0">
                          <a:ln>
                            <a:noFill/>
                          </a:ln>
                          <a:solidFill>
                            <a:schemeClr val="tx1"/>
                          </a:solidFill>
                          <a:effectLst/>
                          <a:latin typeface="Arial" charset="0"/>
                          <a:cs typeface="Arial" charset="0"/>
                        </a:rPr>
                        <a:t>After the first battle the Captain reports to king Duncan (Act 1:2)</a:t>
                      </a:r>
                    </a:p>
                  </a:txBody>
                  <a:tcPr marL="91450" marR="91450" marT="45713" marB="4571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557652">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altLang="en-US" sz="1000" b="1" i="0" u="none" strike="noStrike" cap="none" normalizeH="0" baseline="0">
                          <a:ln>
                            <a:noFill/>
                          </a:ln>
                          <a:solidFill>
                            <a:schemeClr val="tx1"/>
                          </a:solidFill>
                          <a:effectLst/>
                          <a:latin typeface="Arial" charset="0"/>
                          <a:cs typeface="Arial" charset="0"/>
                        </a:rPr>
                        <a:t>Make thick my blood’</a:t>
                      </a:r>
                    </a:p>
                  </a:txBody>
                  <a:tcPr marL="91450" marR="91450" marT="45713" marB="45713"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altLang="en-US" sz="1000" b="0" i="0" u="none" strike="noStrike" cap="none" normalizeH="0" baseline="0" dirty="0">
                          <a:ln>
                            <a:noFill/>
                          </a:ln>
                          <a:solidFill>
                            <a:schemeClr val="tx1"/>
                          </a:solidFill>
                          <a:effectLst/>
                          <a:latin typeface="Arial" charset="0"/>
                          <a:cs typeface="Arial" charset="0"/>
                        </a:rPr>
                        <a:t>Lady Macbeth calls on the spirits to harden her heart (Act 1:5)</a:t>
                      </a:r>
                    </a:p>
                  </a:txBody>
                  <a:tcPr marL="91450" marR="91450" marT="45713" marB="4571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799204">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altLang="en-US" sz="1000" b="1" i="0" u="none" strike="noStrike" cap="none" normalizeH="0" baseline="0">
                          <a:ln>
                            <a:noFill/>
                          </a:ln>
                          <a:solidFill>
                            <a:schemeClr val="tx1"/>
                          </a:solidFill>
                          <a:effectLst/>
                          <a:latin typeface="Arial" charset="0"/>
                          <a:cs typeface="Arial" charset="0"/>
                        </a:rPr>
                        <a:t>‘And on thy blade and dudgeon gouts of blood.’</a:t>
                      </a:r>
                    </a:p>
                  </a:txBody>
                  <a:tcPr marL="91450" marR="91450" marT="45713" marB="45713"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altLang="en-US" sz="1000" b="0" i="0" u="none" strike="noStrike" cap="none" normalizeH="0" baseline="0" dirty="0">
                          <a:ln>
                            <a:noFill/>
                          </a:ln>
                          <a:solidFill>
                            <a:schemeClr val="tx1"/>
                          </a:solidFill>
                          <a:effectLst/>
                          <a:latin typeface="Arial" charset="0"/>
                          <a:cs typeface="Arial" charset="0"/>
                        </a:rPr>
                        <a:t>Macbeth sees the vision of the blood stained dagger before he kills Duncan. (Act 2:2)</a:t>
                      </a:r>
                    </a:p>
                  </a:txBody>
                  <a:tcPr marL="91450" marR="91450" marT="45713" marB="4571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116406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altLang="en-US" sz="1000" b="1" i="0" u="none" strike="noStrike" cap="none" normalizeH="0" baseline="0" dirty="0">
                          <a:ln>
                            <a:noFill/>
                          </a:ln>
                          <a:solidFill>
                            <a:schemeClr val="tx1"/>
                          </a:solidFill>
                          <a:effectLst/>
                          <a:latin typeface="Arial" charset="0"/>
                          <a:cs typeface="Arial" charset="0"/>
                        </a:rPr>
                        <a:t>Will all great Neptune’s  ocean wash this blood/ clean from my hands?’</a:t>
                      </a:r>
                    </a:p>
                  </a:txBody>
                  <a:tcPr marL="91450" marR="91450" marT="45713" marB="45713"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altLang="en-US" sz="1000" b="0" i="0" u="none" strike="noStrike" cap="none" normalizeH="0" baseline="0" dirty="0">
                          <a:ln>
                            <a:noFill/>
                          </a:ln>
                          <a:solidFill>
                            <a:schemeClr val="tx1"/>
                          </a:solidFill>
                          <a:effectLst/>
                          <a:latin typeface="Arial" charset="0"/>
                          <a:cs typeface="Arial" charset="0"/>
                        </a:rPr>
                        <a:t>Macbeth realises the tremendous guilt he feels for killing Duncan will never leave him.</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n-GB" altLang="en-US" sz="1000" b="0" i="0" u="none" strike="noStrike" cap="none" normalizeH="0" baseline="0" dirty="0">
                          <a:ln>
                            <a:noFill/>
                          </a:ln>
                          <a:solidFill>
                            <a:schemeClr val="tx1"/>
                          </a:solidFill>
                          <a:effectLst/>
                          <a:latin typeface="Arial" charset="0"/>
                          <a:cs typeface="Arial" charset="0"/>
                        </a:rPr>
                        <a:t>(Act 2:2)</a:t>
                      </a:r>
                    </a:p>
                  </a:txBody>
                  <a:tcPr marL="91450" marR="91450" marT="45713" marB="4571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156514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altLang="en-US" sz="1000" b="1" i="0" u="none" strike="noStrike" cap="none" normalizeH="0" baseline="0" dirty="0">
                          <a:ln>
                            <a:noFill/>
                          </a:ln>
                          <a:solidFill>
                            <a:schemeClr val="tx1"/>
                          </a:solidFill>
                          <a:effectLst/>
                          <a:latin typeface="Arial" charset="0"/>
                          <a:cs typeface="Arial" charset="0"/>
                        </a:rPr>
                        <a:t>I am in blood/ stepped in so far, that should I wade no more/ Returning were as tedious …</a:t>
                      </a:r>
                    </a:p>
                  </a:txBody>
                  <a:tcPr marL="91450" marR="91450" marT="45713" marB="45713"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altLang="en-US" sz="1000" b="0" i="0" u="none" strike="noStrike" cap="none" normalizeH="0" baseline="0" dirty="0">
                          <a:ln>
                            <a:noFill/>
                          </a:ln>
                          <a:solidFill>
                            <a:schemeClr val="tx1"/>
                          </a:solidFill>
                          <a:effectLst/>
                          <a:latin typeface="Arial" charset="0"/>
                          <a:cs typeface="Arial" charset="0"/>
                        </a:rPr>
                        <a:t>.Macbeth realises there is no turning back from his acts of violence and he is set upon a course of evil. Act 3:4)</a:t>
                      </a:r>
                    </a:p>
                  </a:txBody>
                  <a:tcPr marL="91450" marR="91450" marT="45713" marB="4571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bl>
          </a:graphicData>
        </a:graphic>
      </p:graphicFrame>
      <p:graphicFrame>
        <p:nvGraphicFramePr>
          <p:cNvPr id="2" name="Table 1">
            <a:extLst>
              <a:ext uri="{FF2B5EF4-FFF2-40B4-BE49-F238E27FC236}">
                <a16:creationId xmlns:a16="http://schemas.microsoft.com/office/drawing/2014/main" id="{EFBAE293-B982-4947-86A1-E703A693CA54}"/>
              </a:ext>
            </a:extLst>
          </p:cNvPr>
          <p:cNvGraphicFramePr>
            <a:graphicFrameLocks noGrp="1"/>
          </p:cNvGraphicFramePr>
          <p:nvPr/>
        </p:nvGraphicFramePr>
        <p:xfrm>
          <a:off x="3276600" y="5422900"/>
          <a:ext cx="3462338" cy="3568700"/>
        </p:xfrm>
        <a:graphic>
          <a:graphicData uri="http://schemas.openxmlformats.org/drawingml/2006/table">
            <a:tbl>
              <a:tblPr/>
              <a:tblGrid>
                <a:gridCol w="1259033">
                  <a:extLst>
                    <a:ext uri="{9D8B030D-6E8A-4147-A177-3AD203B41FA5}">
                      <a16:colId xmlns:a16="http://schemas.microsoft.com/office/drawing/2014/main" val="132159978"/>
                    </a:ext>
                  </a:extLst>
                </a:gridCol>
                <a:gridCol w="2203305">
                  <a:extLst>
                    <a:ext uri="{9D8B030D-6E8A-4147-A177-3AD203B41FA5}">
                      <a16:colId xmlns:a16="http://schemas.microsoft.com/office/drawing/2014/main" val="1120538545"/>
                    </a:ext>
                  </a:extLst>
                </a:gridCol>
              </a:tblGrid>
              <a:tr h="274972">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altLang="en-US" sz="1200" b="0" i="0" u="none" strike="noStrike" cap="none" normalizeH="0" baseline="0" dirty="0">
                          <a:ln>
                            <a:noFill/>
                          </a:ln>
                          <a:solidFill>
                            <a:schemeClr val="tx1"/>
                          </a:solidFill>
                          <a:effectLst/>
                          <a:latin typeface="Arial" charset="0"/>
                          <a:cs typeface="Arial" charset="0"/>
                        </a:rPr>
                        <a:t>How</a:t>
                      </a:r>
                    </a:p>
                  </a:txBody>
                  <a:tcPr marL="91450" marR="91450" marT="45727" marB="45727"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altLang="en-US" sz="1200" b="0" i="0" u="none" strike="noStrike" cap="none" normalizeH="0" baseline="0" dirty="0">
                          <a:ln>
                            <a:noFill/>
                          </a:ln>
                          <a:solidFill>
                            <a:schemeClr val="tx1"/>
                          </a:solidFill>
                          <a:effectLst/>
                          <a:latin typeface="Arial" charset="0"/>
                          <a:cs typeface="Arial" charset="0"/>
                        </a:rPr>
                        <a:t>Who/ Where</a:t>
                      </a:r>
                    </a:p>
                  </a:txBody>
                  <a:tcPr marL="91450" marR="91450" marT="45727" marB="4572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4233629151"/>
                  </a:ext>
                </a:extLst>
              </a:tr>
              <a:tr h="1097909">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altLang="en-US" sz="1100" b="1" i="0" u="none" strike="noStrike" cap="none" normalizeH="0" baseline="0" dirty="0">
                          <a:ln>
                            <a:noFill/>
                          </a:ln>
                          <a:solidFill>
                            <a:schemeClr val="tx1"/>
                          </a:solidFill>
                          <a:effectLst/>
                          <a:latin typeface="Arial" charset="0"/>
                          <a:cs typeface="Arial" charset="0"/>
                        </a:rPr>
                        <a:t>'Come, thick night, / And pall thee in the </a:t>
                      </a:r>
                      <a:r>
                        <a:rPr kumimoji="0" lang="en-GB" altLang="en-US" sz="1100" b="1" i="0" u="none" strike="noStrike" cap="none" normalizeH="0" baseline="0" dirty="0" err="1">
                          <a:ln>
                            <a:noFill/>
                          </a:ln>
                          <a:solidFill>
                            <a:schemeClr val="tx1"/>
                          </a:solidFill>
                          <a:effectLst/>
                          <a:latin typeface="Arial" charset="0"/>
                          <a:cs typeface="Arial" charset="0"/>
                        </a:rPr>
                        <a:t>dunnest</a:t>
                      </a:r>
                      <a:r>
                        <a:rPr kumimoji="0" lang="en-GB" altLang="en-US" sz="1100" b="1" i="0" u="none" strike="noStrike" cap="none" normalizeH="0" baseline="0" dirty="0">
                          <a:ln>
                            <a:noFill/>
                          </a:ln>
                          <a:solidFill>
                            <a:schemeClr val="tx1"/>
                          </a:solidFill>
                          <a:effectLst/>
                          <a:latin typeface="Arial" charset="0"/>
                          <a:cs typeface="Arial" charset="0"/>
                        </a:rPr>
                        <a:t> smoke of hell'</a:t>
                      </a:r>
                    </a:p>
                  </a:txBody>
                  <a:tcPr marL="91450" marR="91450" marT="45727" marB="45727"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altLang="en-US" sz="1100" b="0" i="0" u="none" strike="noStrike" cap="none" normalizeH="0" baseline="0" dirty="0">
                          <a:ln>
                            <a:noFill/>
                          </a:ln>
                          <a:solidFill>
                            <a:schemeClr val="tx1"/>
                          </a:solidFill>
                          <a:effectLst/>
                          <a:latin typeface="Arial" charset="0"/>
                          <a:cs typeface="Arial" charset="0"/>
                        </a:rPr>
                        <a:t>Lady Macbeth calls on spirits to bring on night time in order to 'cover up' the murder she is planning. (Act 1:5)</a:t>
                      </a:r>
                    </a:p>
                  </a:txBody>
                  <a:tcPr marL="91450" marR="91450" marT="45727" marB="4572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748158242"/>
                  </a:ext>
                </a:extLst>
              </a:tr>
              <a:tr h="70194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altLang="en-US" sz="1100" b="1" i="0" u="none" strike="noStrike" cap="none" normalizeH="0" baseline="0" dirty="0">
                          <a:ln>
                            <a:noFill/>
                          </a:ln>
                          <a:solidFill>
                            <a:schemeClr val="tx1"/>
                          </a:solidFill>
                          <a:effectLst/>
                          <a:latin typeface="Arial" charset="0"/>
                          <a:cs typeface="Arial" charset="0"/>
                        </a:rPr>
                        <a:t>‘dark night strangles the travelling lamp’</a:t>
                      </a:r>
                    </a:p>
                  </a:txBody>
                  <a:tcPr marL="91450" marR="91450" marT="45727" marB="45727"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altLang="en-US" sz="1100" b="0" i="0" u="none" strike="noStrike" cap="none" normalizeH="0" baseline="0" dirty="0">
                          <a:ln>
                            <a:noFill/>
                          </a:ln>
                          <a:solidFill>
                            <a:schemeClr val="tx1"/>
                          </a:solidFill>
                          <a:effectLst/>
                          <a:latin typeface="Arial" charset="0"/>
                          <a:cs typeface="Arial" charset="0"/>
                        </a:rPr>
                        <a:t>Ross explains unnatural events (2:4)</a:t>
                      </a:r>
                    </a:p>
                  </a:txBody>
                  <a:tcPr marL="91450" marR="91450" marT="45727" marB="4572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418516713"/>
                  </a:ext>
                </a:extLst>
              </a:tr>
              <a:tr h="1493874">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altLang="en-US" sz="1100" b="1" i="0" u="none" strike="noStrike" cap="none" normalizeH="0" baseline="0" dirty="0">
                          <a:ln>
                            <a:noFill/>
                          </a:ln>
                          <a:solidFill>
                            <a:schemeClr val="tx1"/>
                          </a:solidFill>
                          <a:effectLst/>
                          <a:latin typeface="Arial" charset="0"/>
                          <a:cs typeface="Arial" charset="0"/>
                        </a:rPr>
                        <a:t>'Come, thick night, / 1'Come, </a:t>
                      </a:r>
                      <a:r>
                        <a:rPr kumimoji="0" lang="en-GB" altLang="en-US" sz="1100" b="1" i="0" u="none" strike="noStrike" cap="none" normalizeH="0" baseline="0" dirty="0" err="1">
                          <a:ln>
                            <a:noFill/>
                          </a:ln>
                          <a:solidFill>
                            <a:schemeClr val="tx1"/>
                          </a:solidFill>
                          <a:effectLst/>
                          <a:latin typeface="Arial" charset="0"/>
                          <a:cs typeface="Arial" charset="0"/>
                        </a:rPr>
                        <a:t>seeling</a:t>
                      </a:r>
                      <a:r>
                        <a:rPr kumimoji="0" lang="en-GB" altLang="en-US" sz="1100" b="1" i="0" u="none" strike="noStrike" cap="none" normalizeH="0" baseline="0" dirty="0">
                          <a:ln>
                            <a:noFill/>
                          </a:ln>
                          <a:solidFill>
                            <a:schemeClr val="tx1"/>
                          </a:solidFill>
                          <a:effectLst/>
                          <a:latin typeface="Arial" charset="0"/>
                          <a:cs typeface="Arial" charset="0"/>
                        </a:rPr>
                        <a:t> night, / Scarf up the tender eye of pitiful day'</a:t>
                      </a:r>
                    </a:p>
                  </a:txBody>
                  <a:tcPr marL="91450" marR="91450" marT="45727" marB="45727"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altLang="en-US" sz="1100" b="0" i="0" u="none" strike="noStrike" cap="none" normalizeH="0" baseline="0" dirty="0">
                          <a:ln>
                            <a:noFill/>
                          </a:ln>
                          <a:solidFill>
                            <a:schemeClr val="tx1"/>
                          </a:solidFill>
                          <a:effectLst/>
                          <a:latin typeface="Arial" charset="0"/>
                          <a:cs typeface="Arial" charset="0"/>
                        </a:rPr>
                        <a:t>Macbeth calls on night to come quickly to conceal the murder of Banquo. The use of the imperative, ‘come’ mirrors Lady Macbeth’s speech.(Act 3:2)</a:t>
                      </a:r>
                    </a:p>
                  </a:txBody>
                  <a:tcPr marL="91450" marR="91450" marT="45727" marB="4572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500859120"/>
                  </a:ext>
                </a:extLst>
              </a:tr>
            </a:tbl>
          </a:graphicData>
        </a:graphic>
      </p:graphicFrame>
      <p:sp>
        <p:nvSpPr>
          <p:cNvPr id="13356" name="TextBox 2">
            <a:extLst>
              <a:ext uri="{FF2B5EF4-FFF2-40B4-BE49-F238E27FC236}">
                <a16:creationId xmlns:a16="http://schemas.microsoft.com/office/drawing/2014/main" id="{8B8117B8-05C5-4235-B51B-A29F14A434DB}"/>
              </a:ext>
            </a:extLst>
          </p:cNvPr>
          <p:cNvSpPr txBox="1">
            <a:spLocks noChangeArrowheads="1"/>
          </p:cNvSpPr>
          <p:nvPr/>
        </p:nvSpPr>
        <p:spPr bwMode="auto">
          <a:xfrm>
            <a:off x="152400" y="6019800"/>
            <a:ext cx="2971800" cy="2846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1400">
                <a:solidFill>
                  <a:schemeClr val="tx1"/>
                </a:solidFill>
                <a:latin typeface="Arial" panose="020B0604020202020204" pitchFamily="34" charset="0"/>
                <a:cs typeface="Arial" panose="020B0604020202020204" pitchFamily="34" charset="0"/>
              </a:defRPr>
            </a:lvl1pPr>
            <a:lvl2pPr marL="742950" indent="-285750">
              <a:defRPr sz="1400">
                <a:solidFill>
                  <a:schemeClr val="tx1"/>
                </a:solidFill>
                <a:latin typeface="Arial" panose="020B0604020202020204" pitchFamily="34" charset="0"/>
                <a:cs typeface="Arial" panose="020B0604020202020204" pitchFamily="34" charset="0"/>
              </a:defRPr>
            </a:lvl2pPr>
            <a:lvl3pPr marL="1143000" indent="-228600">
              <a:defRPr sz="1400">
                <a:solidFill>
                  <a:schemeClr val="tx1"/>
                </a:solidFill>
                <a:latin typeface="Arial" panose="020B0604020202020204" pitchFamily="34" charset="0"/>
                <a:cs typeface="Arial" panose="020B0604020202020204" pitchFamily="34" charset="0"/>
              </a:defRPr>
            </a:lvl3pPr>
            <a:lvl4pPr marL="1600200" indent="-228600">
              <a:defRPr sz="1400">
                <a:solidFill>
                  <a:schemeClr val="tx1"/>
                </a:solidFill>
                <a:latin typeface="Arial" panose="020B0604020202020204" pitchFamily="34" charset="0"/>
                <a:cs typeface="Arial" panose="020B0604020202020204" pitchFamily="34" charset="0"/>
              </a:defRPr>
            </a:lvl4pPr>
            <a:lvl5pPr marL="2057400" indent="-228600">
              <a:defRPr sz="14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9pPr>
          </a:lstStyle>
          <a:p>
            <a:pPr eaLnBrk="1" hangingPunct="1"/>
            <a:r>
              <a:rPr lang="en-GB" altLang="en-US" sz="1200" b="1"/>
              <a:t>Night</a:t>
            </a:r>
            <a:endParaRPr lang="en-GB" altLang="en-US" sz="1200"/>
          </a:p>
          <a:p>
            <a:pPr eaLnBrk="1" hangingPunct="1"/>
            <a:r>
              <a:rPr lang="en-GB" altLang="en-US" sz="1100" b="1"/>
              <a:t>Night time is traditionally associated with evil</a:t>
            </a:r>
            <a:r>
              <a:rPr lang="en-GB" altLang="en-US" sz="1100"/>
              <a:t> and so it is in Macbeth. Many of the most horrifying scenes of the play take place at night and under the cover of darkness. Even when it is daylight sometimes it seems more like night. </a:t>
            </a:r>
            <a:r>
              <a:rPr lang="en-GB" altLang="en-US" sz="1100" b="1"/>
              <a:t>The image of night time is also used by the characters to show the darkness of their feelings and the evil of what they are doing.</a:t>
            </a:r>
            <a:endParaRPr lang="en-GB" altLang="en-US" sz="1100"/>
          </a:p>
          <a:p>
            <a:pPr eaLnBrk="1" hangingPunct="1"/>
            <a:r>
              <a:rPr lang="en-GB" altLang="en-US" sz="1100"/>
              <a:t>The word '</a:t>
            </a:r>
            <a:r>
              <a:rPr lang="en-GB" altLang="en-US" sz="1100" b="1"/>
              <a:t>night</a:t>
            </a:r>
            <a:r>
              <a:rPr lang="en-GB" altLang="en-US" sz="1100"/>
              <a:t>' highlights the sense of darkness in the play and at the heart of some of the characters. It was also important to keep reminding the audience that some of the play's most important scenes were actually meant to be taking place in the dark</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a:extLst>
              <a:ext uri="{FF2B5EF4-FFF2-40B4-BE49-F238E27FC236}">
                <a16:creationId xmlns:a16="http://schemas.microsoft.com/office/drawing/2014/main" id="{76368954-47DC-447C-80D5-2AF730917CCC}"/>
              </a:ext>
            </a:extLst>
          </p:cNvPr>
          <p:cNvSpPr>
            <a:spLocks noGrp="1" noChangeArrowheads="1"/>
          </p:cNvSpPr>
          <p:nvPr>
            <p:ph type="body" sz="half" idx="1"/>
          </p:nvPr>
        </p:nvSpPr>
        <p:spPr>
          <a:xfrm>
            <a:off x="152400" y="304800"/>
            <a:ext cx="1981200" cy="3048000"/>
          </a:xfrm>
        </p:spPr>
        <p:txBody>
          <a:bodyPr/>
          <a:lstStyle/>
          <a:p>
            <a:pPr eaLnBrk="1" hangingPunct="1">
              <a:lnSpc>
                <a:spcPct val="90000"/>
              </a:lnSpc>
              <a:buFontTx/>
              <a:buNone/>
            </a:pPr>
            <a:endParaRPr lang="en-GB" altLang="en-US" sz="1200"/>
          </a:p>
          <a:p>
            <a:pPr eaLnBrk="1" hangingPunct="1">
              <a:lnSpc>
                <a:spcPct val="90000"/>
              </a:lnSpc>
              <a:buFontTx/>
              <a:buNone/>
            </a:pPr>
            <a:r>
              <a:rPr lang="en-GB" altLang="en-US" sz="1200" b="1"/>
              <a:t> Clothing</a:t>
            </a:r>
          </a:p>
          <a:p>
            <a:pPr eaLnBrk="1" hangingPunct="1">
              <a:lnSpc>
                <a:spcPct val="90000"/>
              </a:lnSpc>
              <a:buFont typeface="Wingdings" panose="05000000000000000000" pitchFamily="2" charset="2"/>
              <a:buChar char="Ø"/>
            </a:pPr>
            <a:r>
              <a:rPr lang="en-GB" altLang="en-US" sz="1200"/>
              <a:t>  Imagery linked to clothes  reflects Macbeth’s position as a usurper in the play.</a:t>
            </a:r>
          </a:p>
          <a:p>
            <a:pPr eaLnBrk="1" hangingPunct="1">
              <a:lnSpc>
                <a:spcPct val="90000"/>
              </a:lnSpc>
              <a:buFont typeface="Wingdings" panose="05000000000000000000" pitchFamily="2" charset="2"/>
              <a:buChar char="Ø"/>
            </a:pPr>
            <a:r>
              <a:rPr lang="en-GB" altLang="en-US" sz="1200"/>
              <a:t> ‘Robes’ have royal connotations which do not fit Macbeth. It suggests he is in a role where he does not belong. </a:t>
            </a:r>
          </a:p>
          <a:p>
            <a:pPr eaLnBrk="1" hangingPunct="1">
              <a:lnSpc>
                <a:spcPct val="90000"/>
              </a:lnSpc>
              <a:buFont typeface="Wingdings" panose="05000000000000000000" pitchFamily="2" charset="2"/>
              <a:buChar char="Ø"/>
            </a:pPr>
            <a:r>
              <a:rPr lang="en-GB" altLang="en-US" sz="1200"/>
              <a:t>He is most at home in his ‘armour’ at the start and end of the play in the role of a warrior on the battlefield.</a:t>
            </a:r>
          </a:p>
          <a:p>
            <a:pPr eaLnBrk="1" hangingPunct="1">
              <a:lnSpc>
                <a:spcPct val="90000"/>
              </a:lnSpc>
              <a:buFontTx/>
              <a:buNone/>
            </a:pPr>
            <a:endParaRPr lang="en-GB" altLang="en-US" sz="1200"/>
          </a:p>
          <a:p>
            <a:pPr eaLnBrk="1" hangingPunct="1">
              <a:lnSpc>
                <a:spcPct val="90000"/>
              </a:lnSpc>
            </a:pPr>
            <a:endParaRPr lang="en-GB" altLang="en-US" sz="2800"/>
          </a:p>
        </p:txBody>
      </p:sp>
      <p:graphicFrame>
        <p:nvGraphicFramePr>
          <p:cNvPr id="11295" name="Group 31">
            <a:extLst>
              <a:ext uri="{FF2B5EF4-FFF2-40B4-BE49-F238E27FC236}">
                <a16:creationId xmlns:a16="http://schemas.microsoft.com/office/drawing/2014/main" id="{8EBD7598-6403-4157-A1CE-C8016AA0AB3E}"/>
              </a:ext>
            </a:extLst>
          </p:cNvPr>
          <p:cNvGraphicFramePr>
            <a:graphicFrameLocks noGrp="1"/>
          </p:cNvGraphicFramePr>
          <p:nvPr>
            <p:ph sz="half" idx="2"/>
          </p:nvPr>
        </p:nvGraphicFramePr>
        <p:xfrm>
          <a:off x="2133600" y="381000"/>
          <a:ext cx="4495800" cy="4537074"/>
        </p:xfrm>
        <a:graphic>
          <a:graphicData uri="http://schemas.openxmlformats.org/drawingml/2006/table">
            <a:tbl>
              <a:tblPr/>
              <a:tblGrid>
                <a:gridCol w="1885203">
                  <a:extLst>
                    <a:ext uri="{9D8B030D-6E8A-4147-A177-3AD203B41FA5}">
                      <a16:colId xmlns:a16="http://schemas.microsoft.com/office/drawing/2014/main" val="20000"/>
                    </a:ext>
                  </a:extLst>
                </a:gridCol>
                <a:gridCol w="2610597">
                  <a:extLst>
                    <a:ext uri="{9D8B030D-6E8A-4147-A177-3AD203B41FA5}">
                      <a16:colId xmlns:a16="http://schemas.microsoft.com/office/drawing/2014/main" val="20001"/>
                    </a:ext>
                  </a:extLst>
                </a:gridCol>
              </a:tblGrid>
              <a:tr h="274341">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altLang="en-US" sz="1200" b="0" i="0" u="none" strike="noStrike" cap="none" normalizeH="0" baseline="0">
                          <a:ln>
                            <a:noFill/>
                          </a:ln>
                          <a:solidFill>
                            <a:schemeClr val="tx1"/>
                          </a:solidFill>
                          <a:effectLst/>
                          <a:latin typeface="Arial" charset="0"/>
                          <a:cs typeface="Arial" charset="0"/>
                        </a:rPr>
                        <a:t>What </a:t>
                      </a:r>
                    </a:p>
                  </a:txBody>
                  <a:tcPr marT="45725" marB="45725"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altLang="en-US" sz="1200" b="0" i="0" u="none" strike="noStrike" cap="none" normalizeH="0" baseline="0">
                          <a:ln>
                            <a:noFill/>
                          </a:ln>
                          <a:solidFill>
                            <a:schemeClr val="tx1"/>
                          </a:solidFill>
                          <a:effectLst/>
                          <a:latin typeface="Arial" charset="0"/>
                          <a:cs typeface="Arial" charset="0"/>
                        </a:rPr>
                        <a:t>Who/ why</a:t>
                      </a:r>
                    </a:p>
                  </a:txBody>
                  <a:tcPr marT="45725" marB="4572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82301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altLang="en-US" sz="1200" b="1" i="0" u="none" strike="noStrike" cap="none" normalizeH="0" baseline="0">
                          <a:ln>
                            <a:noFill/>
                          </a:ln>
                          <a:solidFill>
                            <a:schemeClr val="tx1"/>
                          </a:solidFill>
                          <a:effectLst/>
                          <a:latin typeface="Arial" charset="0"/>
                          <a:cs typeface="Arial" charset="0"/>
                        </a:rPr>
                        <a:t> </a:t>
                      </a:r>
                      <a:r>
                        <a:rPr kumimoji="0" lang="en-GB" altLang="en-US" sz="1200" b="1" i="0" u="none" strike="noStrike" cap="none" normalizeH="0" baseline="0">
                          <a:ln>
                            <a:noFill/>
                          </a:ln>
                          <a:solidFill>
                            <a:schemeClr val="tx1"/>
                          </a:solidFill>
                          <a:effectLst/>
                          <a:latin typeface="Arial" charset="0"/>
                          <a:cs typeface="Arial" charset="0"/>
                          <a:hlinkClick r:id="rId2"/>
                        </a:rPr>
                        <a:t>‘</a:t>
                      </a:r>
                      <a:r>
                        <a:rPr kumimoji="0" lang="en-US" altLang="en-US" sz="1200" b="1" i="0" u="none" strike="noStrike" cap="none" normalizeH="0" baseline="0">
                          <a:ln>
                            <a:noFill/>
                          </a:ln>
                          <a:solidFill>
                            <a:schemeClr val="tx1"/>
                          </a:solidFill>
                          <a:effectLst/>
                          <a:latin typeface="Arial" charset="0"/>
                          <a:cs typeface="Arial" charset="0"/>
                          <a:hlinkClick r:id="rId2"/>
                        </a:rPr>
                        <a:t>T</a:t>
                      </a:r>
                      <a:r>
                        <a:rPr kumimoji="0" lang="en-GB" altLang="en-US" sz="1200" b="1" i="0" u="none" strike="noStrike" cap="none" normalizeH="0" baseline="0">
                          <a:ln>
                            <a:noFill/>
                          </a:ln>
                          <a:solidFill>
                            <a:schemeClr val="tx1"/>
                          </a:solidFill>
                          <a:effectLst/>
                          <a:latin typeface="Arial" charset="0"/>
                          <a:cs typeface="Arial" charset="0"/>
                          <a:hlinkClick r:id="rId2"/>
                        </a:rPr>
                        <a:t>he Thane of Cawdor lives; why do you dress me / In borrow'd r</a:t>
                      </a:r>
                      <a:r>
                        <a:rPr kumimoji="0" lang="en-US" altLang="en-US" sz="1200" b="1" i="0" u="none" strike="noStrike" cap="none" normalizeH="0" baseline="0">
                          <a:ln>
                            <a:noFill/>
                          </a:ln>
                          <a:solidFill>
                            <a:schemeClr val="tx1"/>
                          </a:solidFill>
                          <a:effectLst/>
                          <a:latin typeface="Arial" charset="0"/>
                          <a:cs typeface="Arial" charset="0"/>
                          <a:hlinkClick r:id="rId2"/>
                        </a:rPr>
                        <a:t>ob</a:t>
                      </a:r>
                      <a:r>
                        <a:rPr kumimoji="0" lang="en-GB" altLang="en-US" sz="1200" b="1" i="0" u="none" strike="noStrike" cap="none" normalizeH="0" baseline="0">
                          <a:ln>
                            <a:noFill/>
                          </a:ln>
                          <a:solidFill>
                            <a:schemeClr val="tx1"/>
                          </a:solidFill>
                          <a:effectLst/>
                          <a:latin typeface="Arial" charset="0"/>
                          <a:cs typeface="Arial" charset="0"/>
                          <a:hlinkClick r:id="rId2"/>
                        </a:rPr>
                        <a:t>es? </a:t>
                      </a:r>
                      <a:endParaRPr kumimoji="0" lang="en-GB" altLang="en-US" sz="1200" b="1" i="0" u="none" strike="noStrike" cap="none" normalizeH="0" baseline="0">
                        <a:ln>
                          <a:noFill/>
                        </a:ln>
                        <a:solidFill>
                          <a:schemeClr val="tx1"/>
                        </a:solidFill>
                        <a:effectLst/>
                        <a:latin typeface="Arial" charset="0"/>
                        <a:cs typeface="Arial" charset="0"/>
                      </a:endParaRPr>
                    </a:p>
                  </a:txBody>
                  <a:tcPr marT="45725" marB="45725"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altLang="en-US" sz="1200" b="0" i="0" u="none" strike="noStrike" cap="none" normalizeH="0" baseline="0" dirty="0">
                          <a:ln>
                            <a:noFill/>
                          </a:ln>
                          <a:solidFill>
                            <a:schemeClr val="tx1"/>
                          </a:solidFill>
                          <a:effectLst/>
                          <a:latin typeface="Arial" charset="0"/>
                          <a:cs typeface="Arial" charset="0"/>
                        </a:rPr>
                        <a:t>Macbeth’s words to Ross suggest he feels unworthy and uncomfortable with this position (Act 1:3)</a:t>
                      </a:r>
                    </a:p>
                  </a:txBody>
                  <a:tcPr marT="45725" marB="4572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1044012">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altLang="en-US" sz="1200" b="1" i="0" u="none" strike="noStrike" cap="none" normalizeH="0" baseline="0">
                          <a:ln>
                            <a:noFill/>
                          </a:ln>
                          <a:solidFill>
                            <a:schemeClr val="tx1"/>
                          </a:solidFill>
                          <a:effectLst/>
                          <a:latin typeface="Arial" charset="0"/>
                          <a:cs typeface="Arial" charset="0"/>
                        </a:rPr>
                        <a:t>‘Was the hope drunk / Wherein you dress'd yourself?" </a:t>
                      </a:r>
                    </a:p>
                  </a:txBody>
                  <a:tcPr marT="45725" marB="45725"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altLang="en-US" sz="1200" b="0" i="0" u="none" strike="noStrike" cap="none" normalizeH="0" baseline="0" dirty="0">
                          <a:ln>
                            <a:noFill/>
                          </a:ln>
                          <a:solidFill>
                            <a:schemeClr val="tx1"/>
                          </a:solidFill>
                          <a:effectLst/>
                          <a:latin typeface="Arial" charset="0"/>
                          <a:cs typeface="Arial" charset="0"/>
                        </a:rPr>
                        <a:t>Lady Macbeth uses a clothing metaphor to challenge his cowardice. She suggests his ambition was a front he ‘put on’ (Act 1:7)</a:t>
                      </a:r>
                    </a:p>
                  </a:txBody>
                  <a:tcPr marT="45725" marB="4572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120690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en-US" sz="1200" b="1" i="0" u="none" strike="noStrike" cap="none" normalizeH="0" baseline="0">
                          <a:ln>
                            <a:noFill/>
                          </a:ln>
                          <a:solidFill>
                            <a:schemeClr val="tx1"/>
                          </a:solidFill>
                          <a:effectLst/>
                          <a:latin typeface="Arial" charset="0"/>
                          <a:cs typeface="Arial" charset="0"/>
                        </a:rPr>
                        <a:t>‘N</a:t>
                      </a:r>
                      <a:r>
                        <a:rPr kumimoji="0" lang="en-GB" altLang="en-US" sz="1200" b="1" i="0" u="none" strike="noStrike" cap="none" normalizeH="0" baseline="0">
                          <a:ln>
                            <a:noFill/>
                          </a:ln>
                          <a:solidFill>
                            <a:schemeClr val="tx1"/>
                          </a:solidFill>
                          <a:effectLst/>
                          <a:latin typeface="Arial" charset="0"/>
                          <a:cs typeface="Arial" charset="0"/>
                        </a:rPr>
                        <a:t>ow does he feel his title / Hang loose about him, like a giant's robe / Upon a dwarfish thief" (5.2.19-22</a:t>
                      </a:r>
                    </a:p>
                  </a:txBody>
                  <a:tcPr marT="45725" marB="45725"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altLang="en-US" sz="1200" b="0" i="0" u="none" strike="noStrike" cap="none" normalizeH="0" baseline="0" dirty="0">
                          <a:ln>
                            <a:noFill/>
                          </a:ln>
                          <a:solidFill>
                            <a:schemeClr val="tx1"/>
                          </a:solidFill>
                          <a:effectLst/>
                          <a:latin typeface="Arial" charset="0"/>
                          <a:cs typeface="Arial" charset="0"/>
                        </a:rPr>
                        <a:t>This image establishes Macbeth as a usurper who is finding his position difficult to fill as he is misfit for the role. </a:t>
                      </a:r>
                      <a:br>
                        <a:rPr kumimoji="0" lang="en-GB" altLang="en-US" sz="1200" b="0" i="0" u="none" strike="noStrike" cap="none" normalizeH="0" baseline="0" dirty="0">
                          <a:ln>
                            <a:noFill/>
                          </a:ln>
                          <a:solidFill>
                            <a:schemeClr val="tx1"/>
                          </a:solidFill>
                          <a:effectLst/>
                          <a:latin typeface="Arial" charset="0"/>
                          <a:cs typeface="Arial" charset="0"/>
                        </a:rPr>
                      </a:br>
                      <a:r>
                        <a:rPr kumimoji="0" lang="en-GB" altLang="en-US" sz="1200" b="0" i="0" u="none" strike="noStrike" cap="none" normalizeH="0" baseline="0" dirty="0">
                          <a:ln>
                            <a:noFill/>
                          </a:ln>
                          <a:solidFill>
                            <a:schemeClr val="tx1"/>
                          </a:solidFill>
                          <a:effectLst/>
                          <a:latin typeface="Arial" charset="0"/>
                          <a:cs typeface="Arial" charset="0"/>
                        </a:rPr>
                        <a:t>(Act 5:2)</a:t>
                      </a:r>
                    </a:p>
                  </a:txBody>
                  <a:tcPr marT="45725" marB="4572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118879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altLang="en-US" sz="1200" b="1" i="0" u="none" strike="noStrike" cap="none" normalizeH="0" baseline="0">
                          <a:ln>
                            <a:noFill/>
                          </a:ln>
                          <a:solidFill>
                            <a:schemeClr val="tx1"/>
                          </a:solidFill>
                          <a:effectLst/>
                          <a:latin typeface="Arial" charset="0"/>
                          <a:cs typeface="Arial" charset="0"/>
                        </a:rPr>
                        <a:t>‘Bring me my armour/</a:t>
                      </a:r>
                    </a:p>
                  </a:txBody>
                  <a:tcPr marT="45725" marB="45725"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altLang="en-US" sz="1200" b="0" i="0" u="none" strike="noStrike" cap="none" normalizeH="0" baseline="0" dirty="0">
                          <a:ln>
                            <a:noFill/>
                          </a:ln>
                          <a:solidFill>
                            <a:schemeClr val="tx1"/>
                          </a:solidFill>
                          <a:effectLst/>
                          <a:latin typeface="Arial" charset="0"/>
                          <a:cs typeface="Arial" charset="0"/>
                        </a:rPr>
                        <a:t>At the end of the play Macbeth feels comfortable in the clothing of a warrior. We see him at the start and end of the plat on the battlefield as a warrior the robes of royalty are not befitting to such a man, (Act 5)</a:t>
                      </a:r>
                    </a:p>
                  </a:txBody>
                  <a:tcPr marT="45725" marB="4572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bl>
          </a:graphicData>
        </a:graphic>
      </p:graphicFrame>
      <p:graphicFrame>
        <p:nvGraphicFramePr>
          <p:cNvPr id="2" name="Table 1">
            <a:extLst>
              <a:ext uri="{FF2B5EF4-FFF2-40B4-BE49-F238E27FC236}">
                <a16:creationId xmlns:a16="http://schemas.microsoft.com/office/drawing/2014/main" id="{8E1AA4A0-6854-4658-A761-EFAE18DFB209}"/>
              </a:ext>
            </a:extLst>
          </p:cNvPr>
          <p:cNvGraphicFramePr>
            <a:graphicFrameLocks noGrp="1"/>
          </p:cNvGraphicFramePr>
          <p:nvPr/>
        </p:nvGraphicFramePr>
        <p:xfrm>
          <a:off x="2133600" y="4992688"/>
          <a:ext cx="4495800" cy="3038475"/>
        </p:xfrm>
        <a:graphic>
          <a:graphicData uri="http://schemas.openxmlformats.org/drawingml/2006/table">
            <a:tbl>
              <a:tblPr/>
              <a:tblGrid>
                <a:gridCol w="2196295">
                  <a:extLst>
                    <a:ext uri="{9D8B030D-6E8A-4147-A177-3AD203B41FA5}">
                      <a16:colId xmlns:a16="http://schemas.microsoft.com/office/drawing/2014/main" val="2364669358"/>
                    </a:ext>
                  </a:extLst>
                </a:gridCol>
                <a:gridCol w="2299505">
                  <a:extLst>
                    <a:ext uri="{9D8B030D-6E8A-4147-A177-3AD203B41FA5}">
                      <a16:colId xmlns:a16="http://schemas.microsoft.com/office/drawing/2014/main" val="1757594268"/>
                    </a:ext>
                  </a:extLst>
                </a:gridCol>
              </a:tblGrid>
              <a:tr h="27435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altLang="en-US" sz="1200" b="0" i="0" u="none" strike="noStrike" cap="none" normalizeH="0" baseline="0" dirty="0">
                          <a:ln>
                            <a:noFill/>
                          </a:ln>
                          <a:solidFill>
                            <a:schemeClr val="tx1"/>
                          </a:solidFill>
                          <a:effectLst/>
                          <a:latin typeface="Arial" charset="0"/>
                          <a:cs typeface="Arial" charset="0"/>
                        </a:rPr>
                        <a:t>How</a:t>
                      </a:r>
                    </a:p>
                  </a:txBody>
                  <a:tcPr marT="45729" marB="45729"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altLang="en-US" sz="1200" b="0" i="0" u="none" strike="noStrike" cap="none" normalizeH="0" baseline="0">
                          <a:ln>
                            <a:noFill/>
                          </a:ln>
                          <a:solidFill>
                            <a:schemeClr val="tx1"/>
                          </a:solidFill>
                          <a:effectLst/>
                          <a:latin typeface="Arial" charset="0"/>
                          <a:cs typeface="Arial" charset="0"/>
                        </a:rPr>
                        <a:t>Who</a:t>
                      </a:r>
                    </a:p>
                  </a:txBody>
                  <a:tcPr marT="45729" marB="4572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054274434"/>
                  </a:ext>
                </a:extLst>
              </a:tr>
              <a:tr h="638087">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altLang="en-US" sz="1200" b="1" i="0" u="none" strike="noStrike" cap="none" normalizeH="0" baseline="0" dirty="0">
                          <a:ln>
                            <a:noFill/>
                          </a:ln>
                          <a:solidFill>
                            <a:schemeClr val="tx1"/>
                          </a:solidFill>
                          <a:effectLst/>
                          <a:latin typeface="Arial" charset="0"/>
                          <a:cs typeface="Arial" charset="0"/>
                        </a:rPr>
                        <a:t>'If you can look into the seeds of time’</a:t>
                      </a:r>
                    </a:p>
                  </a:txBody>
                  <a:tcPr marT="45729" marB="45729"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altLang="en-US" sz="1200" b="0" i="0" u="none" strike="noStrike" cap="none" normalizeH="0" baseline="0" dirty="0">
                          <a:ln>
                            <a:noFill/>
                          </a:ln>
                          <a:solidFill>
                            <a:schemeClr val="tx1"/>
                          </a:solidFill>
                          <a:effectLst/>
                          <a:latin typeface="Arial" charset="0"/>
                          <a:cs typeface="Arial" charset="0"/>
                        </a:rPr>
                        <a:t>Banquo speaking to the witches. (Act 1:3)</a:t>
                      </a:r>
                    </a:p>
                  </a:txBody>
                  <a:tcPr marT="45729" marB="4572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112382239"/>
                  </a:ext>
                </a:extLst>
              </a:tr>
              <a:tr h="2126033">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altLang="en-US" sz="1200" b="1" i="0" u="none" strike="noStrike" cap="none" normalizeH="0" baseline="0">
                          <a:ln>
                            <a:noFill/>
                          </a:ln>
                          <a:solidFill>
                            <a:schemeClr val="tx1"/>
                          </a:solidFill>
                          <a:effectLst/>
                          <a:latin typeface="Arial" charset="0"/>
                          <a:cs typeface="Arial" charset="0"/>
                        </a:rPr>
                        <a:t>'There would have been a time for such a word…Creeps in this petty pace … To the last syllable of recorded time'</a:t>
                      </a:r>
                    </a:p>
                  </a:txBody>
                  <a:tcPr marT="45729" marB="45729"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altLang="en-US" sz="1200" b="0" i="0" u="none" strike="noStrike" cap="none" normalizeH="0" baseline="0" dirty="0">
                          <a:ln>
                            <a:noFill/>
                          </a:ln>
                          <a:solidFill>
                            <a:schemeClr val="tx1"/>
                          </a:solidFill>
                          <a:effectLst/>
                          <a:latin typeface="Arial" charset="0"/>
                          <a:cs typeface="Arial" charset="0"/>
                        </a:rPr>
                        <a:t>After hearing of his wife’s death Macbeth think about the concept of time and how it moves every person on earth towards the moment of their death.</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n-GB" altLang="en-US" sz="1200" b="0" i="0" u="none" strike="noStrike" cap="none" normalizeH="0" baseline="0" dirty="0">
                          <a:ln>
                            <a:noFill/>
                          </a:ln>
                          <a:solidFill>
                            <a:schemeClr val="tx1"/>
                          </a:solidFill>
                          <a:effectLst/>
                          <a:latin typeface="Arial" charset="0"/>
                          <a:cs typeface="Arial" charset="0"/>
                        </a:rPr>
                        <a:t>(Act 5::5)</a:t>
                      </a:r>
                    </a:p>
                  </a:txBody>
                  <a:tcPr marT="45729" marB="4572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95468641"/>
                  </a:ext>
                </a:extLst>
              </a:tr>
            </a:tbl>
          </a:graphicData>
        </a:graphic>
      </p:graphicFrame>
      <p:sp>
        <p:nvSpPr>
          <p:cNvPr id="3" name="TextBox 2">
            <a:extLst>
              <a:ext uri="{FF2B5EF4-FFF2-40B4-BE49-F238E27FC236}">
                <a16:creationId xmlns:a16="http://schemas.microsoft.com/office/drawing/2014/main" id="{2576F8EC-A216-4931-8A2E-F845E47A2A30}"/>
              </a:ext>
            </a:extLst>
          </p:cNvPr>
          <p:cNvSpPr txBox="1"/>
          <p:nvPr/>
        </p:nvSpPr>
        <p:spPr>
          <a:xfrm>
            <a:off x="152400" y="3886200"/>
            <a:ext cx="1752600" cy="4800600"/>
          </a:xfrm>
          <a:prstGeom prst="rect">
            <a:avLst/>
          </a:prstGeom>
          <a:noFill/>
        </p:spPr>
        <p:txBody>
          <a:bodyPr>
            <a:spAutoFit/>
          </a:bodyPr>
          <a:lstStyle/>
          <a:p>
            <a:pPr eaLnBrk="1" hangingPunct="1">
              <a:spcBef>
                <a:spcPct val="50000"/>
              </a:spcBef>
              <a:defRPr/>
            </a:pPr>
            <a:endParaRPr lang="en-GB" altLang="en-US" sz="1200" b="1" dirty="0"/>
          </a:p>
          <a:p>
            <a:pPr eaLnBrk="1" hangingPunct="1">
              <a:spcBef>
                <a:spcPct val="50000"/>
              </a:spcBef>
              <a:defRPr/>
            </a:pPr>
            <a:r>
              <a:rPr lang="en-GB" altLang="en-US" sz="1200" b="1" dirty="0"/>
              <a:t>Time</a:t>
            </a:r>
            <a:endParaRPr lang="en-US" altLang="en-US" sz="1200" b="1" dirty="0"/>
          </a:p>
          <a:p>
            <a:pPr marL="171450" indent="-171450" eaLnBrk="1" hangingPunct="1">
              <a:spcBef>
                <a:spcPct val="50000"/>
              </a:spcBef>
              <a:buFont typeface="Wingdings" panose="05000000000000000000" pitchFamily="2" charset="2"/>
              <a:buChar char="Ø"/>
              <a:defRPr/>
            </a:pPr>
            <a:r>
              <a:rPr lang="en-GB" altLang="en-US" sz="1200" dirty="0"/>
              <a:t> References to time are an important aspect of </a:t>
            </a:r>
            <a:r>
              <a:rPr lang="en-GB" altLang="en-US" sz="1200" i="1" dirty="0"/>
              <a:t>Macbeth</a:t>
            </a:r>
            <a:r>
              <a:rPr lang="en-GB" altLang="en-US" sz="1200" dirty="0"/>
              <a:t> and </a:t>
            </a:r>
            <a:r>
              <a:rPr lang="en-GB" altLang="en-US" sz="1200" b="1" dirty="0"/>
              <a:t>as time passes in the play, events become more intense and consequences more significant</a:t>
            </a:r>
            <a:r>
              <a:rPr lang="en-GB" altLang="en-US" sz="1200" dirty="0"/>
              <a:t>. </a:t>
            </a:r>
          </a:p>
          <a:p>
            <a:pPr marL="171450" indent="-171450" eaLnBrk="1" hangingPunct="1">
              <a:spcBef>
                <a:spcPct val="50000"/>
              </a:spcBef>
              <a:buFont typeface="Wingdings" panose="05000000000000000000" pitchFamily="2" charset="2"/>
              <a:buChar char="Ø"/>
              <a:defRPr/>
            </a:pPr>
            <a:r>
              <a:rPr lang="en-GB" altLang="en-US" sz="1200" dirty="0"/>
              <a:t>Being able to see into the future, as Macbeth believes the Witches are able to do, gives a sense of power to his actions. Both he and his wife seem in a hurry to realise their ambitions before time catches up with them</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3">
            <a:extLst>
              <a:ext uri="{FF2B5EF4-FFF2-40B4-BE49-F238E27FC236}">
                <a16:creationId xmlns:a16="http://schemas.microsoft.com/office/drawing/2014/main" id="{5C593FB7-8862-4713-9067-2B9758310AA3}"/>
              </a:ext>
            </a:extLst>
          </p:cNvPr>
          <p:cNvSpPr>
            <a:spLocks noGrp="1" noChangeArrowheads="1"/>
          </p:cNvSpPr>
          <p:nvPr>
            <p:ph type="body" sz="half" idx="1"/>
          </p:nvPr>
        </p:nvSpPr>
        <p:spPr>
          <a:xfrm>
            <a:off x="152400" y="228600"/>
            <a:ext cx="2743200" cy="8915400"/>
          </a:xfrm>
        </p:spPr>
        <p:txBody>
          <a:bodyPr/>
          <a:lstStyle/>
          <a:p>
            <a:pPr eaLnBrk="1" hangingPunct="1">
              <a:buFontTx/>
              <a:buNone/>
            </a:pPr>
            <a:r>
              <a:rPr lang="en-GB" altLang="en-US" sz="1000" b="1"/>
              <a:t> </a:t>
            </a:r>
            <a:r>
              <a:rPr lang="en-GB" altLang="en-US" sz="1200" b="1"/>
              <a:t>Animal imagery</a:t>
            </a:r>
          </a:p>
          <a:p>
            <a:pPr eaLnBrk="1" hangingPunct="1">
              <a:buFontTx/>
              <a:buNone/>
            </a:pPr>
            <a:r>
              <a:rPr lang="en-GB" altLang="en-US" sz="1200" b="1"/>
              <a:t>Bird Imagery</a:t>
            </a:r>
            <a:endParaRPr lang="en-GB" altLang="en-US" sz="1200"/>
          </a:p>
          <a:p>
            <a:pPr eaLnBrk="1" hangingPunct="1">
              <a:buFontTx/>
              <a:buNone/>
            </a:pPr>
            <a:r>
              <a:rPr lang="en-GB" altLang="en-US" sz="1200" b="1"/>
              <a:t>Birds</a:t>
            </a:r>
            <a:r>
              <a:rPr lang="en-GB" altLang="en-US" sz="1200"/>
              <a:t> Context</a:t>
            </a:r>
          </a:p>
          <a:p>
            <a:pPr eaLnBrk="1" hangingPunct="1">
              <a:buFont typeface="Wingdings" panose="05000000000000000000" pitchFamily="2" charset="2"/>
              <a:buChar char="Ø"/>
            </a:pPr>
            <a:r>
              <a:rPr lang="en-GB" altLang="en-US" sz="1000"/>
              <a:t>       </a:t>
            </a:r>
            <a:r>
              <a:rPr lang="en-GB" altLang="en-US" sz="1100"/>
              <a:t>An owl is the bird of prey most associated with the character of Macbeth. In Shakespeare's day there were many myths and folk tales surrounding birdlife. </a:t>
            </a:r>
            <a:r>
              <a:rPr lang="en-GB" altLang="en-US" sz="1100" b="1"/>
              <a:t>Different species of bird were thought to have specific characteristics</a:t>
            </a:r>
            <a:r>
              <a:rPr lang="en-GB" altLang="en-US" sz="1100"/>
              <a:t> - some were specifically thought to bring bad luck. </a:t>
            </a:r>
            <a:r>
              <a:rPr lang="en-GB" altLang="en-US" sz="1100" b="1"/>
              <a:t>Shakespeare uses this to link birds and their habits to the human characters and how they behave.</a:t>
            </a:r>
          </a:p>
          <a:p>
            <a:pPr eaLnBrk="1" hangingPunct="1">
              <a:buFont typeface="Wingdings" panose="05000000000000000000" pitchFamily="2" charset="2"/>
              <a:buChar char="Ø"/>
            </a:pPr>
            <a:r>
              <a:rPr lang="en-GB" altLang="en-US" sz="1100"/>
              <a:t>Shakespeare would have known that his audience would make the necessary connections between the birds he mentions and the actions and thoughts of his characters. They are used to highlight things that have happened, that are happening or that will happen and therefore </a:t>
            </a:r>
            <a:r>
              <a:rPr lang="en-GB" altLang="en-US" sz="1100" b="1"/>
              <a:t>create both expectation and tension</a:t>
            </a:r>
            <a:r>
              <a:rPr lang="en-GB" altLang="en-US" sz="1100"/>
              <a:t>.</a:t>
            </a:r>
          </a:p>
          <a:p>
            <a:pPr eaLnBrk="1" hangingPunct="1">
              <a:buFontTx/>
              <a:buNone/>
            </a:pPr>
            <a:r>
              <a:rPr lang="en-GB" altLang="en-US" sz="1100" b="1"/>
              <a:t>Wild Animals</a:t>
            </a:r>
          </a:p>
          <a:p>
            <a:pPr eaLnBrk="1" hangingPunct="1">
              <a:buFont typeface="Wingdings" panose="05000000000000000000" pitchFamily="2" charset="2"/>
              <a:buChar char="Ø"/>
            </a:pPr>
            <a:r>
              <a:rPr lang="en-GB" altLang="en-US" sz="1100"/>
              <a:t>The characteristics of such animals would have been familiar to Shakespeare’s audience. The references help to create mental pictures in the audience's mind of the way the characters in the play are and how they behave.</a:t>
            </a:r>
          </a:p>
          <a:p>
            <a:pPr eaLnBrk="1" hangingPunct="1">
              <a:buFont typeface="Wingdings" panose="05000000000000000000" pitchFamily="2" charset="2"/>
              <a:buChar char="Ø"/>
            </a:pPr>
            <a:r>
              <a:rPr lang="en-GB" altLang="en-US" sz="1100"/>
              <a:t>In addition, the famous scene (Act 4 Scene 1) where the Witches create their magic potion features virtually a whole zoo of animals. The following are listed: cat, hedge-pig (hedgehog), toad, snake, newt, frog, bat, dog, adder, blind worm, lizard, howlet (young owl), dragon, wolf, shark, goat, baboon and sow. All of these had associations with evil and/or witchcraft.</a:t>
            </a:r>
          </a:p>
          <a:p>
            <a:pPr eaLnBrk="1" hangingPunct="1"/>
            <a:endParaRPr lang="en-GB" altLang="en-US" sz="1100"/>
          </a:p>
          <a:p>
            <a:pPr eaLnBrk="1" hangingPunct="1"/>
            <a:endParaRPr lang="en-GB" altLang="en-US" sz="1600"/>
          </a:p>
        </p:txBody>
      </p:sp>
      <p:graphicFrame>
        <p:nvGraphicFramePr>
          <p:cNvPr id="12322" name="Group 34">
            <a:extLst>
              <a:ext uri="{FF2B5EF4-FFF2-40B4-BE49-F238E27FC236}">
                <a16:creationId xmlns:a16="http://schemas.microsoft.com/office/drawing/2014/main" id="{8C8B0CE9-B8B8-4029-991B-4A728B235196}"/>
              </a:ext>
            </a:extLst>
          </p:cNvPr>
          <p:cNvGraphicFramePr>
            <a:graphicFrameLocks noGrp="1"/>
          </p:cNvGraphicFramePr>
          <p:nvPr>
            <p:ph sz="half" idx="2"/>
          </p:nvPr>
        </p:nvGraphicFramePr>
        <p:xfrm>
          <a:off x="2868613" y="228600"/>
          <a:ext cx="3836987" cy="8326439"/>
        </p:xfrm>
        <a:graphic>
          <a:graphicData uri="http://schemas.openxmlformats.org/drawingml/2006/table">
            <a:tbl>
              <a:tblPr/>
              <a:tblGrid>
                <a:gridCol w="1711886">
                  <a:extLst>
                    <a:ext uri="{9D8B030D-6E8A-4147-A177-3AD203B41FA5}">
                      <a16:colId xmlns:a16="http://schemas.microsoft.com/office/drawing/2014/main" val="20000"/>
                    </a:ext>
                  </a:extLst>
                </a:gridCol>
                <a:gridCol w="2125101">
                  <a:extLst>
                    <a:ext uri="{9D8B030D-6E8A-4147-A177-3AD203B41FA5}">
                      <a16:colId xmlns:a16="http://schemas.microsoft.com/office/drawing/2014/main" val="20001"/>
                    </a:ext>
                  </a:extLst>
                </a:gridCol>
              </a:tblGrid>
              <a:tr h="381022">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altLang="en-US" sz="1200" b="0" i="0" u="none" strike="noStrike" cap="none" normalizeH="0" baseline="0">
                          <a:ln>
                            <a:noFill/>
                          </a:ln>
                          <a:solidFill>
                            <a:schemeClr val="tx1"/>
                          </a:solidFill>
                          <a:effectLst/>
                          <a:latin typeface="Arial" charset="0"/>
                          <a:cs typeface="Arial" charset="0"/>
                        </a:rPr>
                        <a:t>How</a:t>
                      </a:r>
                    </a:p>
                  </a:txBody>
                  <a:tcPr marL="91445" marR="91445"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altLang="en-US" sz="1200" b="0" i="0" u="none" strike="noStrike" cap="none" normalizeH="0" baseline="0" dirty="0">
                          <a:ln>
                            <a:noFill/>
                          </a:ln>
                          <a:solidFill>
                            <a:schemeClr val="tx1"/>
                          </a:solidFill>
                          <a:effectLst/>
                          <a:latin typeface="Arial" charset="0"/>
                          <a:cs typeface="Arial" charset="0"/>
                        </a:rPr>
                        <a:t>Who / Where</a:t>
                      </a:r>
                    </a:p>
                  </a:txBody>
                  <a:tcPr marL="91445" marR="9144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1371554">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altLang="en-US" sz="1200" b="0" i="0" u="none" strike="noStrike" cap="none" normalizeH="0" baseline="0" dirty="0">
                          <a:ln>
                            <a:noFill/>
                          </a:ln>
                          <a:solidFill>
                            <a:schemeClr val="tx1"/>
                          </a:solidFill>
                          <a:effectLst/>
                          <a:latin typeface="Arial" charset="0"/>
                          <a:cs typeface="Arial" charset="0"/>
                        </a:rPr>
                        <a:t>It was the owl that shrieked the fatal bellman</a:t>
                      </a:r>
                    </a:p>
                  </a:txBody>
                  <a:tcPr marL="91445" marR="91445"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altLang="en-US" sz="1200" b="0" i="0" u="none" strike="noStrike" cap="none" normalizeH="0" baseline="0" dirty="0">
                          <a:ln>
                            <a:noFill/>
                          </a:ln>
                          <a:solidFill>
                            <a:schemeClr val="tx1"/>
                          </a:solidFill>
                          <a:effectLst/>
                          <a:latin typeface="Arial" charset="0"/>
                          <a:cs typeface="Arial" charset="0"/>
                        </a:rPr>
                        <a:t>Lady Macbeth hears an owl shrieking at the moment if Duncan’s death, Macbeth is associated with an owl throughout the play (Act 2:2)</a:t>
                      </a:r>
                    </a:p>
                  </a:txBody>
                  <a:tcPr marL="91445" marR="9144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213357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altLang="en-US" sz="1200" b="0" i="0" u="none" strike="noStrike" cap="none" normalizeH="0" baseline="0" dirty="0">
                          <a:ln>
                            <a:noFill/>
                          </a:ln>
                          <a:solidFill>
                            <a:schemeClr val="tx1"/>
                          </a:solidFill>
                          <a:effectLst/>
                          <a:latin typeface="Arial" charset="0"/>
                          <a:cs typeface="Arial" charset="0"/>
                        </a:rPr>
                        <a:t>     The raven himself is hoarse </a:t>
                      </a:r>
                      <a:br>
                        <a:rPr kumimoji="0" lang="en-GB" altLang="en-US" sz="1200" b="0" i="0" u="none" strike="noStrike" cap="none" normalizeH="0" baseline="0" dirty="0">
                          <a:ln>
                            <a:noFill/>
                          </a:ln>
                          <a:solidFill>
                            <a:schemeClr val="tx1"/>
                          </a:solidFill>
                          <a:effectLst/>
                          <a:latin typeface="Arial" charset="0"/>
                          <a:cs typeface="Arial" charset="0"/>
                        </a:rPr>
                      </a:br>
                      <a:r>
                        <a:rPr kumimoji="0" lang="en-GB" altLang="en-US" sz="1200" b="0" i="0" u="none" strike="noStrike" cap="none" normalizeH="0" baseline="0" dirty="0">
                          <a:ln>
                            <a:noFill/>
                          </a:ln>
                          <a:solidFill>
                            <a:schemeClr val="tx1"/>
                          </a:solidFill>
                          <a:effectLst/>
                          <a:latin typeface="Arial" charset="0"/>
                          <a:cs typeface="Arial" charset="0"/>
                        </a:rPr>
                        <a:t>39   That croaks the fatal entrance of Duncan </a:t>
                      </a:r>
                      <a:br>
                        <a:rPr kumimoji="0" lang="en-GB" altLang="en-US" sz="1200" b="0" i="0" u="none" strike="noStrike" cap="none" normalizeH="0" baseline="0" dirty="0">
                          <a:ln>
                            <a:noFill/>
                          </a:ln>
                          <a:solidFill>
                            <a:schemeClr val="tx1"/>
                          </a:solidFill>
                          <a:effectLst/>
                          <a:latin typeface="Arial" charset="0"/>
                          <a:cs typeface="Arial" charset="0"/>
                        </a:rPr>
                      </a:br>
                      <a:r>
                        <a:rPr kumimoji="0" lang="en-GB" altLang="en-US" sz="1200" b="0" i="0" u="none" strike="noStrike" cap="none" normalizeH="0" baseline="0" dirty="0">
                          <a:ln>
                            <a:noFill/>
                          </a:ln>
                          <a:solidFill>
                            <a:schemeClr val="tx1"/>
                          </a:solidFill>
                          <a:effectLst/>
                          <a:latin typeface="Arial" charset="0"/>
                          <a:cs typeface="Arial" charset="0"/>
                        </a:rPr>
                        <a:t>40   Under my battlements </a:t>
                      </a:r>
                    </a:p>
                  </a:txBody>
                  <a:tcPr marL="91445" marR="91445"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altLang="en-US" sz="1200" b="1" i="0" u="none" strike="noStrike" cap="none" normalizeH="0" baseline="0" dirty="0">
                          <a:ln>
                            <a:noFill/>
                          </a:ln>
                          <a:solidFill>
                            <a:schemeClr val="tx1"/>
                          </a:solidFill>
                          <a:effectLst/>
                          <a:latin typeface="Arial" charset="0"/>
                          <a:cs typeface="Arial" charset="0"/>
                        </a:rPr>
                        <a:t>The raven ... Duncan:</a:t>
                      </a:r>
                      <a:r>
                        <a:rPr kumimoji="0" lang="en-GB" altLang="en-US" sz="1200" b="0" i="0" u="none" strike="noStrike" cap="none" normalizeH="0" baseline="0" dirty="0">
                          <a:ln>
                            <a:noFill/>
                          </a:ln>
                          <a:solidFill>
                            <a:schemeClr val="tx1"/>
                          </a:solidFill>
                          <a:effectLst/>
                          <a:latin typeface="Arial" charset="0"/>
                          <a:cs typeface="Arial" charset="0"/>
                        </a:rPr>
                        <a:t> The raven was considered to be a bird of ill omen. Lady Macbeth's idea is that everything points so strongly to King Duncan's death that it's as if his arrival were being announced by a raven,  (Act 1:5)</a:t>
                      </a:r>
                    </a:p>
                  </a:txBody>
                  <a:tcPr marL="91445" marR="9144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1390727">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altLang="en-US" sz="1200" b="0" i="0" u="none" strike="noStrike" cap="none" normalizeH="0" baseline="0">
                          <a:ln>
                            <a:noFill/>
                          </a:ln>
                          <a:solidFill>
                            <a:schemeClr val="tx1"/>
                          </a:solidFill>
                          <a:effectLst/>
                          <a:latin typeface="Arial" charset="0"/>
                          <a:cs typeface="Arial" charset="0"/>
                        </a:rPr>
                        <a:t>A falcon tow’ring in her in her pride of place was by a mousing owl hawked and killed</a:t>
                      </a:r>
                    </a:p>
                  </a:txBody>
                  <a:tcPr marL="91445" marR="91445"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altLang="en-US" sz="1200" b="0" i="0" u="none" strike="noStrike" cap="none" normalizeH="0" baseline="0" dirty="0">
                          <a:ln>
                            <a:noFill/>
                          </a:ln>
                          <a:solidFill>
                            <a:schemeClr val="tx1"/>
                          </a:solidFill>
                          <a:effectLst/>
                          <a:latin typeface="Arial" charset="0"/>
                          <a:cs typeface="Arial" charset="0"/>
                        </a:rPr>
                        <a:t>Nature mirrors the upset and unnatural order – Macbeth killing Duncan. A falcon was regarded as a royal bird. (Act 2:4)</a:t>
                      </a:r>
                    </a:p>
                  </a:txBody>
                  <a:tcPr marL="91445" marR="9144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1352434">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altLang="en-US" sz="1200" b="0" i="0" u="none" strike="noStrike" cap="none" normalizeH="0" baseline="0">
                          <a:ln>
                            <a:noFill/>
                          </a:ln>
                          <a:solidFill>
                            <a:schemeClr val="tx1"/>
                          </a:solidFill>
                          <a:effectLst/>
                          <a:latin typeface="Arial" charset="0"/>
                          <a:cs typeface="Arial" charset="0"/>
                        </a:rPr>
                        <a:t>‘Oh full of scorpions is my mind’</a:t>
                      </a:r>
                    </a:p>
                  </a:txBody>
                  <a:tcPr marL="91445" marR="91445"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altLang="en-US" sz="1200" b="0" i="0" u="none" strike="noStrike" cap="none" normalizeH="0" baseline="0" dirty="0">
                          <a:ln>
                            <a:noFill/>
                          </a:ln>
                          <a:solidFill>
                            <a:schemeClr val="tx1"/>
                          </a:solidFill>
                          <a:effectLst/>
                          <a:latin typeface="Arial" charset="0"/>
                          <a:cs typeface="Arial" charset="0"/>
                        </a:rPr>
                        <a:t>Macbeth uses a metaphor to describe the sting of his conscience, which is inescapable. Connotations of evil, poison </a:t>
                      </a:r>
                      <a:r>
                        <a:rPr kumimoji="0" lang="en-GB" altLang="en-US" sz="1200" b="0" i="0" u="none" strike="noStrike" cap="none" normalizeH="0" baseline="0" dirty="0" err="1">
                          <a:ln>
                            <a:noFill/>
                          </a:ln>
                          <a:solidFill>
                            <a:schemeClr val="tx1"/>
                          </a:solidFill>
                          <a:effectLst/>
                          <a:latin typeface="Arial" charset="0"/>
                          <a:cs typeface="Arial" charset="0"/>
                        </a:rPr>
                        <a:t>etc</a:t>
                      </a:r>
                      <a:r>
                        <a:rPr kumimoji="0" lang="en-GB" altLang="en-US" sz="1200" b="0" i="0" u="none" strike="noStrike" cap="none" normalizeH="0" baseline="0" dirty="0">
                          <a:ln>
                            <a:noFill/>
                          </a:ln>
                          <a:solidFill>
                            <a:schemeClr val="tx1"/>
                          </a:solidFill>
                          <a:effectLst/>
                          <a:latin typeface="Arial" charset="0"/>
                          <a:cs typeface="Arial" charset="0"/>
                        </a:rPr>
                        <a:t> (Act 3:2)</a:t>
                      </a:r>
                    </a:p>
                  </a:txBody>
                  <a:tcPr marL="91445" marR="9144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1697132">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altLang="en-US" sz="1200" b="0" i="0" u="none" strike="noStrike" cap="none" normalizeH="0" baseline="0">
                          <a:ln>
                            <a:noFill/>
                          </a:ln>
                          <a:solidFill>
                            <a:schemeClr val="tx1"/>
                          </a:solidFill>
                          <a:effectLst/>
                          <a:latin typeface="Arial" charset="0"/>
                          <a:cs typeface="Arial" charset="0"/>
                        </a:rPr>
                        <a:t>‘Approach thou like the rugged Russian bear’</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n-GB" altLang="en-US" sz="1200" b="0" i="0" u="none" strike="noStrike" cap="none" normalizeH="0" baseline="0">
                          <a:ln>
                            <a:noFill/>
                          </a:ln>
                          <a:solidFill>
                            <a:schemeClr val="tx1"/>
                          </a:solidFill>
                          <a:effectLst/>
                          <a:latin typeface="Arial" charset="0"/>
                          <a:cs typeface="Arial" charset="0"/>
                        </a:rPr>
                        <a:t>‘Bear like. I will fight to the last’</a:t>
                      </a:r>
                    </a:p>
                  </a:txBody>
                  <a:tcPr marL="91445" marR="91445"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altLang="en-US" sz="1200" b="0" i="0" u="none" strike="noStrike" cap="none" normalizeH="0" baseline="0" dirty="0">
                          <a:ln>
                            <a:noFill/>
                          </a:ln>
                          <a:solidFill>
                            <a:schemeClr val="tx1"/>
                          </a:solidFill>
                          <a:effectLst/>
                          <a:latin typeface="Arial" charset="0"/>
                          <a:cs typeface="Arial" charset="0"/>
                        </a:rPr>
                        <a:t>Reference to Banquo as a threat,</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n-GB" altLang="en-US" sz="1200" b="0" i="0" u="none" strike="noStrike" cap="none" normalizeH="0" baseline="0" dirty="0">
                          <a:ln>
                            <a:noFill/>
                          </a:ln>
                          <a:solidFill>
                            <a:schemeClr val="tx1"/>
                          </a:solidFill>
                          <a:effectLst/>
                          <a:latin typeface="Arial" charset="0"/>
                          <a:cs typeface="Arial" charset="0"/>
                        </a:rPr>
                        <a:t>At the end Macbeth links himself to a bear – trapped but will die fighting/ ferocity – links to bear baiting. (Act 3:4)</a:t>
                      </a:r>
                    </a:p>
                  </a:txBody>
                  <a:tcPr marL="91445" marR="9144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bl>
          </a:graphicData>
        </a:graphic>
      </p:graphicFrame>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a:extLst>
              <a:ext uri="{FF2B5EF4-FFF2-40B4-BE49-F238E27FC236}">
                <a16:creationId xmlns:a16="http://schemas.microsoft.com/office/drawing/2014/main" id="{DDB958BF-329F-4448-A752-5F0BEB3B62E2}"/>
              </a:ext>
            </a:extLst>
          </p:cNvPr>
          <p:cNvSpPr>
            <a:spLocks noGrp="1" noChangeArrowheads="1"/>
          </p:cNvSpPr>
          <p:nvPr>
            <p:ph type="body" idx="1"/>
          </p:nvPr>
        </p:nvSpPr>
        <p:spPr>
          <a:xfrm>
            <a:off x="171450" y="228600"/>
            <a:ext cx="6686550" cy="8915400"/>
          </a:xfrm>
        </p:spPr>
        <p:txBody>
          <a:bodyPr/>
          <a:lstStyle/>
          <a:p>
            <a:pPr eaLnBrk="1" hangingPunct="1">
              <a:lnSpc>
                <a:spcPct val="80000"/>
              </a:lnSpc>
              <a:buFontTx/>
              <a:buNone/>
            </a:pPr>
            <a:r>
              <a:rPr lang="en-GB" altLang="en-US" sz="1400"/>
              <a:t>                                               </a:t>
            </a:r>
            <a:r>
              <a:rPr lang="en-GB" altLang="en-US" sz="1400" b="1"/>
              <a:t>Animal Imagery Key Points</a:t>
            </a:r>
          </a:p>
          <a:p>
            <a:pPr eaLnBrk="1" hangingPunct="1">
              <a:lnSpc>
                <a:spcPct val="80000"/>
              </a:lnSpc>
              <a:buFont typeface="Wingdings" panose="05000000000000000000" pitchFamily="2" charset="2"/>
              <a:buChar char="Ø"/>
            </a:pPr>
            <a:r>
              <a:rPr lang="en-GB" altLang="en-US" sz="1200"/>
              <a:t>In the play Macbeth, Shakespeare uses animal imagery to develop the theme of  disorder and disruption in  the natural world.. Macbeth's murder of the king causes moral disorder within himself, and natural disorder amongst the land, reflecting the contemporary belief in a ‘chain of being.’. This disorder is not reversed until Macbeth’s defeat at the end of the play and the rightful crowning of Malcolm.</a:t>
            </a:r>
          </a:p>
          <a:p>
            <a:pPr eaLnBrk="1" hangingPunct="1">
              <a:lnSpc>
                <a:spcPct val="80000"/>
              </a:lnSpc>
              <a:buFont typeface="Wingdings" panose="05000000000000000000" pitchFamily="2" charset="2"/>
              <a:buChar char="Ø"/>
            </a:pPr>
            <a:r>
              <a:rPr lang="en-GB" altLang="en-US" sz="1200"/>
              <a:t>The use of animal imagery is used for symbolic effect. In the opening scenes the imagery compares Macbeth and Banquo to being an eagle and lion Such imagery in the exposition stage of the play establishes the fearless nobility, valour and ruthlessness of Macbeth on the battlefield. Such creatures are high in the natural order of being and rule over their natural environment with a sense of ruthless majesty and unquestioned authority. Such images are set along side others which build a semantic field of power and authority linked to Macbeth in the opening scenes. The simile ‘as cannons overcharged’ conveys a strong image of power and of a man who can be used as a lethal weapon, while the metaphor ‘Bellona’s bridegroom’ associates Macbeth with the gods, he is wedded to warfare.</a:t>
            </a:r>
          </a:p>
          <a:p>
            <a:pPr eaLnBrk="1" hangingPunct="1">
              <a:lnSpc>
                <a:spcPct val="80000"/>
              </a:lnSpc>
              <a:buFont typeface="Wingdings" panose="05000000000000000000" pitchFamily="2" charset="2"/>
              <a:buChar char="Ø"/>
            </a:pPr>
            <a:r>
              <a:rPr lang="en-GB" altLang="en-US" sz="1200"/>
              <a:t>            After the murder of King Duncan, Macbeth’s action is par</a:t>
            </a:r>
            <a:r>
              <a:rPr lang="en-US" altLang="en-US" sz="1200"/>
              <a:t>a</a:t>
            </a:r>
            <a:r>
              <a:rPr lang="en-GB" altLang="en-US" sz="1200"/>
              <a:t>l</a:t>
            </a:r>
            <a:r>
              <a:rPr lang="en-US" altLang="en-US" sz="1200"/>
              <a:t>leled</a:t>
            </a:r>
            <a:r>
              <a:rPr lang="en-GB" altLang="en-US" sz="1200"/>
              <a:t> to the unnatural act Ross and an Old Man discuss: </a:t>
            </a:r>
            <a:r>
              <a:rPr lang="en-GB" altLang="en-US" sz="1200">
                <a:hlinkClick r:id="rId2"/>
              </a:rPr>
              <a:t>On Tuesday last / A falcon, towering in her pride of place, / Was by a mousing owl hawk'd at and kill'd" (2.4.11-13)</a:t>
            </a:r>
            <a:r>
              <a:rPr lang="en-GB" altLang="en-US" sz="1200"/>
              <a:t>. The falcon's "pride of place" is the highest point of its flight. And the owl, which usually catches mice on the ground, went up instead of down, and killed a falcon. Also, a falcon is a day creature, and a royal companion, while the owl is an untamable bird of night and death. If things in nature stand for things in human life,  the falcon is symbolic of Duncan, and the owl symbolises Macbeth. </a:t>
            </a:r>
            <a:br>
              <a:rPr lang="en-GB" altLang="en-US" sz="1200"/>
            </a:br>
            <a:r>
              <a:rPr lang="en-GB" altLang="en-US" sz="1200"/>
              <a:t> Through this image audience can comprehend that the rightful and just  king Duncan has been usurped by a more lowly being. Macbeth's kingship will be foul and he will be unfit for the responsibilities of a king. Through the comparison, we can tell that the owl killing a falcon, Macbeth murdering Duncan, and havin</a:t>
            </a:r>
            <a:r>
              <a:rPr lang="en-US" altLang="en-US" sz="1200"/>
              <a:t>g</a:t>
            </a:r>
            <a:r>
              <a:rPr lang="en-GB" altLang="en-US" sz="1200"/>
              <a:t> such an unfit king as Macbeth are all forms of moral disorder. The symbolism of the owl also reinforces the motif of the sleepless state. The fact that the owl is a nocturnal bird shows Macbeth's cowardliness, having to ‘hunt’ during the night when most other creatures are asleep foreshadows Macbeth's future actions as a king. Shakespeare's idea that sleep is a natural process pushes Macbeth further into the realms of unnaturalness and develops the moral disorder.</a:t>
            </a:r>
          </a:p>
          <a:p>
            <a:pPr eaLnBrk="1" hangingPunct="1">
              <a:lnSpc>
                <a:spcPct val="80000"/>
              </a:lnSpc>
              <a:buFont typeface="Wingdings" panose="05000000000000000000" pitchFamily="2" charset="2"/>
              <a:buChar char="Ø"/>
            </a:pPr>
            <a:r>
              <a:rPr lang="en-GB" altLang="en-US" sz="1200"/>
              <a:t> Shakespeare reiterates the image of the owl throughout the play to the point where it could be said that the owl is Macbeth's familiar spirit.</a:t>
            </a:r>
            <a:r>
              <a:rPr lang="en-GB" altLang="en-US" sz="1200">
                <a:hlinkClick r:id="rId3"/>
              </a:rPr>
              <a:t>.</a:t>
            </a:r>
            <a:r>
              <a:rPr lang="en-GB" altLang="en-US" sz="1200"/>
              <a:t> While Lady Macbeth waits for Macbeth to return from killing the king she is startled by the noise of the shriek owl, again the association with Macbeth is clear.</a:t>
            </a:r>
          </a:p>
          <a:p>
            <a:pPr eaLnBrk="1" hangingPunct="1">
              <a:lnSpc>
                <a:spcPct val="80000"/>
              </a:lnSpc>
              <a:buFont typeface="Wingdings" panose="05000000000000000000" pitchFamily="2" charset="2"/>
              <a:buChar char="Ø"/>
            </a:pPr>
            <a:r>
              <a:rPr lang="en-GB" altLang="en-US" sz="1200"/>
              <a:t>Macbeth is further compared to a bird of prey in his brutal murder of the Macduff family: </a:t>
            </a:r>
            <a:r>
              <a:rPr lang="en-GB" altLang="en-US" sz="1200">
                <a:hlinkClick r:id="rId4"/>
              </a:rPr>
              <a:t>All my pretty ones? / Did you say all? O hell-kite! All? / What, all my pretty chickens and their dam / At one fell swoop?" (4.3.217-220)</a:t>
            </a:r>
            <a:r>
              <a:rPr lang="en-GB" altLang="en-US" sz="1200"/>
              <a:t>. The "hell-kite" is Macbeth, who has killed all the "pretty chickens" in one murderous dive ("fell swoop"). </a:t>
            </a:r>
          </a:p>
          <a:p>
            <a:pPr eaLnBrk="1" hangingPunct="1">
              <a:lnSpc>
                <a:spcPct val="80000"/>
              </a:lnSpc>
              <a:buFont typeface="Wingdings" panose="05000000000000000000" pitchFamily="2" charset="2"/>
              <a:buChar char="Ø"/>
            </a:pPr>
            <a:r>
              <a:rPr lang="en-GB" altLang="en-US" sz="1200"/>
              <a:t>Further use of symbolism can be seen in Shakespeare mirroring the chaos and disorder in the natural world with the unfit leadership of Macbeth. When speaking of Duncan’s horses after the murder it is reported, ‘tis said they ate each other’ an unbelievable and disturbing image of creatures associated with nobility and gentleness.</a:t>
            </a:r>
          </a:p>
          <a:p>
            <a:pPr eaLnBrk="1" hangingPunct="1">
              <a:lnSpc>
                <a:spcPct val="80000"/>
              </a:lnSpc>
              <a:buFont typeface="Wingdings" panose="05000000000000000000" pitchFamily="2" charset="2"/>
              <a:buChar char="Ø"/>
            </a:pPr>
            <a:r>
              <a:rPr lang="en-GB" altLang="en-US" sz="1200"/>
              <a:t> The country of Scotland itself is both personified and linked to an animal in servitude and slavery under the destructive rule of Macbeth, ‘it weeps, it bleeds’ and ‘sinks beneath the yoke.’</a:t>
            </a:r>
          </a:p>
          <a:p>
            <a:pPr eaLnBrk="1" hangingPunct="1">
              <a:lnSpc>
                <a:spcPct val="80000"/>
              </a:lnSpc>
              <a:buFont typeface="Wingdings" panose="05000000000000000000" pitchFamily="2" charset="2"/>
              <a:buChar char="Ø"/>
            </a:pPr>
            <a:r>
              <a:rPr lang="en-GB" altLang="en-US" sz="1200"/>
              <a:t>The trapped Macbeth at</a:t>
            </a:r>
            <a:r>
              <a:rPr lang="en-US" altLang="en-US" sz="1200"/>
              <a:t> the end of the play </a:t>
            </a:r>
            <a:r>
              <a:rPr lang="en-GB" altLang="en-US" sz="1200"/>
              <a:t>is ‘bear like’ and must ‘fight the co</a:t>
            </a:r>
            <a:r>
              <a:rPr lang="en-US" altLang="en-US" sz="1200"/>
              <a:t>urse.’ Bear baiting was a popular sport on the south bank area of the Thames around the theatres so the Jacobean audience would be very aware of the parallel between Macbeth and the doomed animal.</a:t>
            </a:r>
            <a:endParaRPr lang="en-GB" altLang="en-US" sz="1200"/>
          </a:p>
          <a:p>
            <a:pPr eaLnBrk="1" hangingPunct="1">
              <a:lnSpc>
                <a:spcPct val="80000"/>
              </a:lnSpc>
              <a:buFont typeface="Wingdings" panose="05000000000000000000" pitchFamily="2" charset="2"/>
              <a:buChar char="Ø"/>
            </a:pPr>
            <a:r>
              <a:rPr lang="en-GB" altLang="en-US" sz="1200"/>
              <a:t>By the end of the play Macbeth is compared to a ‘hellhound.’ This image aligns him with being the possession of the devil and hell itself. The devil is his master, and for the powers of darkness he will act with brutal and unquestioning cruelty. This image is in dramatic contrast to the majestic animal imagery he is associated with at the start of the play. Ironically, Macbeth had his royal status it seems, within his own, smaller universe under the direction of the rightful king at the start of the play. The tragedy arose from his unnatural ambition which led him to seek beyond this natural boundary and led to his downfall.</a:t>
            </a:r>
          </a:p>
          <a:p>
            <a:pPr eaLnBrk="1" hangingPunct="1">
              <a:lnSpc>
                <a:spcPct val="80000"/>
              </a:lnSpc>
            </a:pPr>
            <a:endParaRPr lang="en-GB" altLang="en-US" sz="120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5" descr="Image result for macbeth">
            <a:extLst>
              <a:ext uri="{FF2B5EF4-FFF2-40B4-BE49-F238E27FC236}">
                <a16:creationId xmlns:a16="http://schemas.microsoft.com/office/drawing/2014/main" id="{D23EA644-EF5C-4445-BEE5-F64B79B2090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057400" y="2590800"/>
            <a:ext cx="2743200" cy="205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7411" name="AutoShape 6">
            <a:extLst>
              <a:ext uri="{FF2B5EF4-FFF2-40B4-BE49-F238E27FC236}">
                <a16:creationId xmlns:a16="http://schemas.microsoft.com/office/drawing/2014/main" id="{01378D77-D452-45AB-934B-99DE7B2850A3}"/>
              </a:ext>
            </a:extLst>
          </p:cNvPr>
          <p:cNvSpPr>
            <a:spLocks noChangeArrowheads="1"/>
          </p:cNvSpPr>
          <p:nvPr/>
        </p:nvSpPr>
        <p:spPr bwMode="auto">
          <a:xfrm>
            <a:off x="2057400" y="0"/>
            <a:ext cx="4800600" cy="2255838"/>
          </a:xfrm>
          <a:prstGeom prst="wedgeRoundRectCallout">
            <a:avLst>
              <a:gd name="adj1" fmla="val -28079"/>
              <a:gd name="adj2" fmla="val 58694"/>
              <a:gd name="adj3" fmla="val 16667"/>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0"/>
              </a:spcBef>
              <a:buFontTx/>
              <a:buNone/>
            </a:pPr>
            <a:r>
              <a:rPr lang="en-GB" altLang="en-US" sz="1200"/>
              <a:t>1. Brave warrior and leader at the start/ exposition: </a:t>
            </a:r>
            <a:r>
              <a:rPr lang="en-GB" altLang="en-US" sz="1200" i="1"/>
              <a:t>Disdaining fortune, with his brandished steel, / Which smoked with bloody execution, / Like Valour's minion carved out his passage.</a:t>
            </a:r>
            <a:r>
              <a:rPr lang="en-GB" altLang="en-US" sz="1200"/>
              <a:t>.The Captain describes Macbeth's actions on the battlefield particularly when he seeks out and kills the traitor Macdonwald  using a number of </a:t>
            </a:r>
            <a:r>
              <a:rPr lang="en-GB" altLang="en-US" sz="1200" b="1"/>
              <a:t>strong verbs and adjectives</a:t>
            </a:r>
            <a:r>
              <a:rPr lang="en-GB" altLang="en-US" sz="1200"/>
              <a:t> to show how brave Macbeth has been: 'brandished', 'smoked', 'carved', 'unseamed', 'fixed'. Macbeth is compared to a lion and an eagle in this scene. ‘Belona’s bridegroom’ suggests he is godlike in his warrior status. Manliness and heroism  would have been significant on the medieval battlefield.</a:t>
            </a:r>
          </a:p>
        </p:txBody>
      </p:sp>
      <p:sp>
        <p:nvSpPr>
          <p:cNvPr id="17412" name="AutoShape 9">
            <a:extLst>
              <a:ext uri="{FF2B5EF4-FFF2-40B4-BE49-F238E27FC236}">
                <a16:creationId xmlns:a16="http://schemas.microsoft.com/office/drawing/2014/main" id="{8D2C8022-761E-452B-B51B-C72BD9097799}"/>
              </a:ext>
            </a:extLst>
          </p:cNvPr>
          <p:cNvSpPr>
            <a:spLocks noChangeArrowheads="1"/>
          </p:cNvSpPr>
          <p:nvPr/>
        </p:nvSpPr>
        <p:spPr bwMode="auto">
          <a:xfrm>
            <a:off x="4800600" y="2438400"/>
            <a:ext cx="2057400" cy="3200400"/>
          </a:xfrm>
          <a:prstGeom prst="wedgeRoundRectCallout">
            <a:avLst>
              <a:gd name="adj1" fmla="val -33250"/>
              <a:gd name="adj2" fmla="val 5394"/>
              <a:gd name="adj3" fmla="val 16667"/>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0"/>
              </a:spcBef>
              <a:buFontTx/>
              <a:buNone/>
            </a:pPr>
            <a:r>
              <a:rPr lang="en-GB" altLang="en-US" sz="1200"/>
              <a:t>2. Predictions seem to waken the ambition already in him, he is spurred on by his wife</a:t>
            </a:r>
            <a:r>
              <a:rPr lang="en-GB" altLang="en-US" sz="1200" i="1"/>
              <a:t>. ‘Stars, hide your fires; / Let not light see my black and deep desires’ imagery linked to day and night here evokes how Macbeth is drawn to the powers of darkness and the supernatural.’</a:t>
            </a:r>
          </a:p>
          <a:p>
            <a:pPr algn="ctr" eaLnBrk="1" hangingPunct="1">
              <a:spcBef>
                <a:spcPct val="0"/>
              </a:spcBef>
              <a:buFontTx/>
              <a:buNone/>
            </a:pPr>
            <a:r>
              <a:rPr lang="en-GB" altLang="en-US" sz="1200" i="1"/>
              <a:t>Ambition is his hamartia/ tragic flaw in the traditions of Greek tragedy.</a:t>
            </a:r>
          </a:p>
        </p:txBody>
      </p:sp>
      <p:sp>
        <p:nvSpPr>
          <p:cNvPr id="17413" name="AutoShape 10">
            <a:extLst>
              <a:ext uri="{FF2B5EF4-FFF2-40B4-BE49-F238E27FC236}">
                <a16:creationId xmlns:a16="http://schemas.microsoft.com/office/drawing/2014/main" id="{BED780A9-4FC4-4291-83C1-FBA6675E332C}"/>
              </a:ext>
            </a:extLst>
          </p:cNvPr>
          <p:cNvSpPr>
            <a:spLocks noChangeArrowheads="1"/>
          </p:cNvSpPr>
          <p:nvPr/>
        </p:nvSpPr>
        <p:spPr bwMode="auto">
          <a:xfrm>
            <a:off x="4343400" y="6553200"/>
            <a:ext cx="2514600" cy="2544763"/>
          </a:xfrm>
          <a:prstGeom prst="wedgeRoundRectCallout">
            <a:avLst>
              <a:gd name="adj1" fmla="val -35606"/>
              <a:gd name="adj2" fmla="val -77083"/>
              <a:gd name="adj3" fmla="val 16667"/>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0"/>
              </a:spcBef>
              <a:buFontTx/>
              <a:buNone/>
            </a:pPr>
            <a:r>
              <a:rPr lang="en-GB" altLang="en-US" sz="1200"/>
              <a:t>3. Macbeth’s soliloquies chart his thoughts and feelings. In his first soliloquy he questions his motive. His ambition conflicts with his sense of loyalty and morality. ‘ I have no spur to prick the sides of my intent’ and he recognises the crime of regicide will have terrible consequences.</a:t>
            </a:r>
          </a:p>
        </p:txBody>
      </p:sp>
      <p:sp>
        <p:nvSpPr>
          <p:cNvPr id="17414" name="AutoShape 11">
            <a:extLst>
              <a:ext uri="{FF2B5EF4-FFF2-40B4-BE49-F238E27FC236}">
                <a16:creationId xmlns:a16="http://schemas.microsoft.com/office/drawing/2014/main" id="{BE70AC0D-E7FA-4F67-AC86-26EF0EA5C798}"/>
              </a:ext>
            </a:extLst>
          </p:cNvPr>
          <p:cNvSpPr>
            <a:spLocks noChangeArrowheads="1"/>
          </p:cNvSpPr>
          <p:nvPr/>
        </p:nvSpPr>
        <p:spPr bwMode="auto">
          <a:xfrm>
            <a:off x="2667000" y="4953000"/>
            <a:ext cx="1676400" cy="3352800"/>
          </a:xfrm>
          <a:prstGeom prst="wedgeRoundRectCallout">
            <a:avLst>
              <a:gd name="adj1" fmla="val -31750"/>
              <a:gd name="adj2" fmla="val -7292"/>
              <a:gd name="adj3" fmla="val 16667"/>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0"/>
              </a:spcBef>
              <a:buFontTx/>
              <a:buNone/>
            </a:pPr>
            <a:endParaRPr lang="en-GB" altLang="en-US" sz="1200"/>
          </a:p>
          <a:p>
            <a:pPr algn="ctr" eaLnBrk="1" hangingPunct="1">
              <a:spcBef>
                <a:spcPct val="0"/>
              </a:spcBef>
              <a:buFontTx/>
              <a:buNone/>
            </a:pPr>
            <a:r>
              <a:rPr lang="en-GB" altLang="en-US" sz="1200"/>
              <a:t>4. A spiral of evil is developed through</a:t>
            </a:r>
          </a:p>
          <a:p>
            <a:pPr algn="ctr" eaLnBrk="1" hangingPunct="1">
              <a:spcBef>
                <a:spcPct val="0"/>
              </a:spcBef>
              <a:buFontTx/>
              <a:buNone/>
            </a:pPr>
            <a:r>
              <a:rPr lang="en-GB" altLang="en-US" sz="1200"/>
              <a:t>blood/ water/ sleep imagery</a:t>
            </a:r>
          </a:p>
          <a:p>
            <a:pPr algn="ctr" eaLnBrk="1" hangingPunct="1">
              <a:spcBef>
                <a:spcPct val="0"/>
              </a:spcBef>
              <a:buFontTx/>
              <a:buNone/>
            </a:pPr>
            <a:r>
              <a:rPr lang="en-GB" altLang="en-US" sz="1200"/>
              <a:t>e.g. </a:t>
            </a:r>
          </a:p>
          <a:p>
            <a:pPr algn="ctr" eaLnBrk="1" hangingPunct="1">
              <a:spcBef>
                <a:spcPct val="0"/>
              </a:spcBef>
              <a:buFontTx/>
              <a:buNone/>
            </a:pPr>
            <a:r>
              <a:rPr lang="en-GB" altLang="en-US" sz="1200"/>
              <a:t>‘I am stepped so far in blood’</a:t>
            </a:r>
          </a:p>
          <a:p>
            <a:pPr algn="ctr" eaLnBrk="1" hangingPunct="1">
              <a:spcBef>
                <a:spcPct val="0"/>
              </a:spcBef>
              <a:buFontTx/>
              <a:buNone/>
            </a:pPr>
            <a:r>
              <a:rPr lang="en-GB" altLang="en-US" sz="1200"/>
              <a:t>Aligns himself with evil as fear of discovery and guilt plague him, ‘never shake thy gory locks at me.’</a:t>
            </a:r>
          </a:p>
          <a:p>
            <a:pPr algn="ctr" eaLnBrk="1" hangingPunct="1">
              <a:spcBef>
                <a:spcPct val="0"/>
              </a:spcBef>
              <a:buFontTx/>
              <a:buNone/>
            </a:pPr>
            <a:r>
              <a:rPr lang="en-GB" altLang="en-US" sz="1200"/>
              <a:t>‘Macbeth hath murdered sleep’</a:t>
            </a:r>
          </a:p>
        </p:txBody>
      </p:sp>
      <p:sp>
        <p:nvSpPr>
          <p:cNvPr id="17415" name="AutoShape 12">
            <a:extLst>
              <a:ext uri="{FF2B5EF4-FFF2-40B4-BE49-F238E27FC236}">
                <a16:creationId xmlns:a16="http://schemas.microsoft.com/office/drawing/2014/main" id="{D1D0EACB-B1CD-4203-92EA-F85BE02DCD13}"/>
              </a:ext>
            </a:extLst>
          </p:cNvPr>
          <p:cNvSpPr>
            <a:spLocks noChangeArrowheads="1"/>
          </p:cNvSpPr>
          <p:nvPr/>
        </p:nvSpPr>
        <p:spPr bwMode="auto">
          <a:xfrm>
            <a:off x="0" y="4068763"/>
            <a:ext cx="2590800" cy="3551237"/>
          </a:xfrm>
          <a:prstGeom prst="wedgeRoundRectCallout">
            <a:avLst>
              <a:gd name="adj1" fmla="val -15181"/>
              <a:gd name="adj2" fmla="val -17444"/>
              <a:gd name="adj3" fmla="val 16667"/>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0"/>
              </a:spcBef>
              <a:buFontTx/>
              <a:buNone/>
            </a:pPr>
            <a:r>
              <a:rPr lang="en-GB" altLang="en-US" sz="1200"/>
              <a:t>6. Portrayed as a tyrant</a:t>
            </a:r>
            <a:r>
              <a:rPr lang="en-US" altLang="en-US" sz="1200"/>
              <a:t> by the end of the play</a:t>
            </a:r>
            <a:r>
              <a:rPr lang="en-GB" altLang="en-US" sz="1200"/>
              <a:t> ruling through fear</a:t>
            </a:r>
            <a:r>
              <a:rPr lang="en-US" altLang="en-US" sz="1200"/>
              <a:t> (</a:t>
            </a:r>
            <a:r>
              <a:rPr lang="en-GB" altLang="en-US" sz="1200"/>
              <a:t>‘thou lily livered boy’</a:t>
            </a:r>
            <a:r>
              <a:rPr lang="en-US" altLang="en-US" sz="1200"/>
              <a:t>)</a:t>
            </a:r>
            <a:r>
              <a:rPr lang="en-GB" altLang="en-US" sz="1200"/>
              <a:t> he destroys his country, which is described as being enslaved/ subjected to suffering and abuse under his rule: ‘it weeps, it bleeds.’ He is ruthless – slaughter</a:t>
            </a:r>
            <a:r>
              <a:rPr lang="en-US" altLang="en-US" sz="1200"/>
              <a:t>ing</a:t>
            </a:r>
            <a:r>
              <a:rPr lang="en-GB" altLang="en-US" sz="1200"/>
              <a:t> the Macduff</a:t>
            </a:r>
            <a:r>
              <a:rPr lang="en-US" altLang="en-US" sz="1200"/>
              <a:t>s. He</a:t>
            </a:r>
            <a:r>
              <a:rPr lang="en-GB" altLang="en-US" sz="1200"/>
              <a:t> contrasts  to Duncan, portrayed as the rightful king through heavenly imagery, purity and goodness in royal status: ‘his silver skin, laced with his golden blood.’ Macbeth loses his relationship with God immediately after murder, ‘could not pronounce amen.’</a:t>
            </a:r>
          </a:p>
        </p:txBody>
      </p:sp>
      <p:sp>
        <p:nvSpPr>
          <p:cNvPr id="17416" name="AutoShape 13">
            <a:extLst>
              <a:ext uri="{FF2B5EF4-FFF2-40B4-BE49-F238E27FC236}">
                <a16:creationId xmlns:a16="http://schemas.microsoft.com/office/drawing/2014/main" id="{7C30F7AD-9057-41EA-9FF3-143C870CFE8E}"/>
              </a:ext>
            </a:extLst>
          </p:cNvPr>
          <p:cNvSpPr>
            <a:spLocks noChangeArrowheads="1"/>
          </p:cNvSpPr>
          <p:nvPr/>
        </p:nvSpPr>
        <p:spPr bwMode="auto">
          <a:xfrm>
            <a:off x="0" y="990600"/>
            <a:ext cx="2057400" cy="3078163"/>
          </a:xfrm>
          <a:prstGeom prst="wedgeRoundRectCallout">
            <a:avLst>
              <a:gd name="adj1" fmla="val -14968"/>
              <a:gd name="adj2" fmla="val 26588"/>
              <a:gd name="adj3" fmla="val 16667"/>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0"/>
              </a:spcBef>
              <a:buFontTx/>
              <a:buNone/>
            </a:pPr>
            <a:r>
              <a:rPr lang="en-GB" altLang="en-US" sz="1200"/>
              <a:t>7. Finally he returns to warrior in battle as he faces his death: ‘bear like’ ‘bring me my armour’ - conveyed through  imperatives animal imagery and clothing. </a:t>
            </a:r>
            <a:r>
              <a:rPr lang="en-US" altLang="en-US" sz="1200"/>
              <a:t>Macbeth r</a:t>
            </a:r>
            <a:r>
              <a:rPr lang="en-GB" altLang="en-US" sz="1200"/>
              <a:t>ecognises he has lost everything</a:t>
            </a:r>
            <a:r>
              <a:rPr lang="en-GB" altLang="en-US" sz="1800"/>
              <a:t>, ‘</a:t>
            </a:r>
            <a:r>
              <a:rPr lang="en-GB" altLang="en-US" sz="1200"/>
              <a:t>life’s but a walking shadow’ </a:t>
            </a:r>
            <a:r>
              <a:rPr lang="en-US" altLang="en-US" sz="1200"/>
              <a:t>(n</a:t>
            </a:r>
            <a:r>
              <a:rPr lang="en-GB" altLang="en-US" sz="1200"/>
              <a:t>ecessity of this to show audience consequences of regicide</a:t>
            </a:r>
            <a:r>
              <a:rPr lang="en-US" altLang="en-US" sz="1200"/>
              <a:t>).</a:t>
            </a:r>
            <a:endParaRPr lang="en-GB" altLang="en-US" sz="1200"/>
          </a:p>
          <a:p>
            <a:pPr algn="ctr" eaLnBrk="1" hangingPunct="1">
              <a:spcBef>
                <a:spcPct val="0"/>
              </a:spcBef>
              <a:buFontTx/>
              <a:buNone/>
            </a:pPr>
            <a:endParaRPr lang="en-GB" altLang="en-US" sz="1800"/>
          </a:p>
        </p:txBody>
      </p:sp>
      <p:sp>
        <p:nvSpPr>
          <p:cNvPr id="17417" name="AutoShape 14">
            <a:extLst>
              <a:ext uri="{FF2B5EF4-FFF2-40B4-BE49-F238E27FC236}">
                <a16:creationId xmlns:a16="http://schemas.microsoft.com/office/drawing/2014/main" id="{5215C81B-C689-4BF0-A526-69C6C4EF6E64}"/>
              </a:ext>
            </a:extLst>
          </p:cNvPr>
          <p:cNvSpPr>
            <a:spLocks noChangeArrowheads="1"/>
          </p:cNvSpPr>
          <p:nvPr/>
        </p:nvSpPr>
        <p:spPr bwMode="auto">
          <a:xfrm>
            <a:off x="0" y="7620000"/>
            <a:ext cx="2286000" cy="1477963"/>
          </a:xfrm>
          <a:prstGeom prst="wedgeRoundRectCallout">
            <a:avLst>
              <a:gd name="adj1" fmla="val -9481"/>
              <a:gd name="adj2" fmla="val -52329"/>
              <a:gd name="adj3" fmla="val 16667"/>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0"/>
              </a:spcBef>
              <a:buFontTx/>
              <a:buNone/>
            </a:pPr>
            <a:r>
              <a:rPr lang="en-GB" altLang="en-US" sz="1200"/>
              <a:t>5. The idea of Macbeth as a </a:t>
            </a:r>
            <a:r>
              <a:rPr lang="en-US" altLang="en-US" sz="1200"/>
              <a:t>u</a:t>
            </a:r>
            <a:r>
              <a:rPr lang="en-GB" altLang="en-US" sz="1200"/>
              <a:t>surper is</a:t>
            </a:r>
          </a:p>
          <a:p>
            <a:pPr algn="ctr" eaLnBrk="1" hangingPunct="1">
              <a:spcBef>
                <a:spcPct val="0"/>
              </a:spcBef>
              <a:buFontTx/>
              <a:buNone/>
            </a:pPr>
            <a:r>
              <a:rPr lang="en-GB" altLang="en-US" sz="1200"/>
              <a:t>developed through animal imagery – the owl/ falcon and clothing, ‘</a:t>
            </a:r>
            <a:r>
              <a:rPr lang="en-US" altLang="en-US" sz="1200"/>
              <a:t>like a giant’s robes upon a dwarfish thief</a:t>
            </a:r>
            <a:r>
              <a:rPr lang="en-GB" altLang="en-US" sz="1200"/>
              <a:t>.’</a:t>
            </a:r>
          </a:p>
        </p:txBody>
      </p:sp>
      <p:sp>
        <p:nvSpPr>
          <p:cNvPr id="17418" name="AutoShape 15">
            <a:extLst>
              <a:ext uri="{FF2B5EF4-FFF2-40B4-BE49-F238E27FC236}">
                <a16:creationId xmlns:a16="http://schemas.microsoft.com/office/drawing/2014/main" id="{6330944B-C2A3-4E42-AD2D-0D0BCB63C89A}"/>
              </a:ext>
            </a:extLst>
          </p:cNvPr>
          <p:cNvSpPr>
            <a:spLocks noChangeArrowheads="1"/>
          </p:cNvSpPr>
          <p:nvPr/>
        </p:nvSpPr>
        <p:spPr bwMode="auto">
          <a:xfrm>
            <a:off x="5334000" y="2057400"/>
            <a:ext cx="976313" cy="595313"/>
          </a:xfrm>
          <a:custGeom>
            <a:avLst/>
            <a:gdLst>
              <a:gd name="T0" fmla="*/ 2147483646 w 21600"/>
              <a:gd name="T1" fmla="*/ 0 h 21600"/>
              <a:gd name="T2" fmla="*/ 2147483646 w 21600"/>
              <a:gd name="T3" fmla="*/ 2147483646 h 21600"/>
              <a:gd name="T4" fmla="*/ 2147483646 w 21600"/>
              <a:gd name="T5" fmla="*/ 2147483646 h 21600"/>
              <a:gd name="T6" fmla="*/ 2147483646 w 21600"/>
              <a:gd name="T7" fmla="*/ 2147483646 h 21600"/>
              <a:gd name="T8" fmla="*/ 2147483646 w 21600"/>
              <a:gd name="T9" fmla="*/ 2147483646 h 21600"/>
              <a:gd name="T10" fmla="*/ 2147483646 w 21600"/>
              <a:gd name="T11" fmla="*/ 2147483646 h 21600"/>
              <a:gd name="T12" fmla="*/ 0 60000 65536"/>
              <a:gd name="T13" fmla="*/ 0 60000 65536"/>
              <a:gd name="T14" fmla="*/ 0 60000 65536"/>
              <a:gd name="T15" fmla="*/ 0 60000 65536"/>
              <a:gd name="T16" fmla="*/ 0 60000 65536"/>
              <a:gd name="T17" fmla="*/ 0 60000 65536"/>
              <a:gd name="T18" fmla="*/ 3163 w 21600"/>
              <a:gd name="T19" fmla="*/ 3163 h 21600"/>
              <a:gd name="T20" fmla="*/ 18437 w 21600"/>
              <a:gd name="T21" fmla="*/ 18437 h 21600"/>
            </a:gdLst>
            <a:ahLst/>
            <a:cxnLst>
              <a:cxn ang="T12">
                <a:pos x="T0" y="T1"/>
              </a:cxn>
              <a:cxn ang="T13">
                <a:pos x="T2" y="T3"/>
              </a:cxn>
              <a:cxn ang="T14">
                <a:pos x="T4" y="T5"/>
              </a:cxn>
              <a:cxn ang="T15">
                <a:pos x="T6" y="T7"/>
              </a:cxn>
              <a:cxn ang="T16">
                <a:pos x="T8" y="T9"/>
              </a:cxn>
              <a:cxn ang="T17">
                <a:pos x="T10" y="T11"/>
              </a:cxn>
            </a:cxnLst>
            <a:rect l="T18" t="T19" r="T20" b="T21"/>
            <a:pathLst>
              <a:path w="21600" h="21600">
                <a:moveTo>
                  <a:pt x="16200" y="10800"/>
                </a:moveTo>
                <a:cubicBezTo>
                  <a:pt x="16200" y="7817"/>
                  <a:pt x="13782" y="5400"/>
                  <a:pt x="10800" y="5400"/>
                </a:cubicBezTo>
                <a:cubicBezTo>
                  <a:pt x="7817" y="5400"/>
                  <a:pt x="5400" y="7817"/>
                  <a:pt x="5400" y="10800"/>
                </a:cubicBezTo>
                <a:lnTo>
                  <a:pt x="0" y="10799"/>
                </a:lnTo>
                <a:cubicBezTo>
                  <a:pt x="0" y="4835"/>
                  <a:pt x="4835" y="0"/>
                  <a:pt x="10800" y="0"/>
                </a:cubicBezTo>
                <a:cubicBezTo>
                  <a:pt x="16764" y="0"/>
                  <a:pt x="21600" y="4835"/>
                  <a:pt x="21600" y="10800"/>
                </a:cubicBezTo>
                <a:lnTo>
                  <a:pt x="24300" y="10800"/>
                </a:lnTo>
                <a:lnTo>
                  <a:pt x="18900" y="16200"/>
                </a:lnTo>
                <a:lnTo>
                  <a:pt x="13500" y="10800"/>
                </a:lnTo>
                <a:lnTo>
                  <a:pt x="16200" y="10800"/>
                </a:lnTo>
                <a:close/>
              </a:path>
            </a:pathLst>
          </a:cu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7419" name="AutoShape 16">
            <a:extLst>
              <a:ext uri="{FF2B5EF4-FFF2-40B4-BE49-F238E27FC236}">
                <a16:creationId xmlns:a16="http://schemas.microsoft.com/office/drawing/2014/main" id="{42BD2F99-8F42-4139-9BA6-7DC7387C59D4}"/>
              </a:ext>
            </a:extLst>
          </p:cNvPr>
          <p:cNvSpPr>
            <a:spLocks noChangeArrowheads="1"/>
          </p:cNvSpPr>
          <p:nvPr/>
        </p:nvSpPr>
        <p:spPr bwMode="auto">
          <a:xfrm>
            <a:off x="5791200" y="5715000"/>
            <a:ext cx="533400" cy="762000"/>
          </a:xfrm>
          <a:prstGeom prst="downArrow">
            <a:avLst>
              <a:gd name="adj1" fmla="val 50000"/>
              <a:gd name="adj2" fmla="val 25000"/>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lnSpc>
                <a:spcPct val="80000"/>
              </a:lnSpc>
            </a:pPr>
            <a:endParaRPr lang="en-US" altLang="en-US" sz="1800"/>
          </a:p>
        </p:txBody>
      </p:sp>
      <p:sp>
        <p:nvSpPr>
          <p:cNvPr id="17420" name="AutoShape 17">
            <a:extLst>
              <a:ext uri="{FF2B5EF4-FFF2-40B4-BE49-F238E27FC236}">
                <a16:creationId xmlns:a16="http://schemas.microsoft.com/office/drawing/2014/main" id="{627F72D3-F44E-4123-8D48-927E37BD54C4}"/>
              </a:ext>
            </a:extLst>
          </p:cNvPr>
          <p:cNvSpPr>
            <a:spLocks noChangeArrowheads="1"/>
          </p:cNvSpPr>
          <p:nvPr/>
        </p:nvSpPr>
        <p:spPr bwMode="auto">
          <a:xfrm>
            <a:off x="2743200" y="8496300"/>
            <a:ext cx="1047750" cy="266700"/>
          </a:xfrm>
          <a:prstGeom prst="leftArrow">
            <a:avLst>
              <a:gd name="adj1" fmla="val 50000"/>
              <a:gd name="adj2" fmla="val 38631"/>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lnSpc>
                <a:spcPct val="80000"/>
              </a:lnSpc>
            </a:pPr>
            <a:endParaRPr lang="en-US" altLang="en-US" sz="1800"/>
          </a:p>
        </p:txBody>
      </p:sp>
      <p:sp>
        <p:nvSpPr>
          <p:cNvPr id="17421" name="AutoShape 18">
            <a:extLst>
              <a:ext uri="{FF2B5EF4-FFF2-40B4-BE49-F238E27FC236}">
                <a16:creationId xmlns:a16="http://schemas.microsoft.com/office/drawing/2014/main" id="{D7C8C43B-FE21-4A93-AD05-CD7E877916E5}"/>
              </a:ext>
            </a:extLst>
          </p:cNvPr>
          <p:cNvSpPr>
            <a:spLocks noChangeArrowheads="1"/>
          </p:cNvSpPr>
          <p:nvPr/>
        </p:nvSpPr>
        <p:spPr bwMode="auto">
          <a:xfrm>
            <a:off x="2438400" y="8305800"/>
            <a:ext cx="1828800" cy="838200"/>
          </a:xfrm>
          <a:prstGeom prst="leftArrow">
            <a:avLst>
              <a:gd name="adj1" fmla="val 50000"/>
              <a:gd name="adj2" fmla="val 50000"/>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lnSpc>
                <a:spcPct val="80000"/>
              </a:lnSpc>
            </a:pPr>
            <a:endParaRPr lang="en-US" altLang="en-US" sz="1800"/>
          </a:p>
        </p:txBody>
      </p:sp>
      <p:sp>
        <p:nvSpPr>
          <p:cNvPr id="17422" name="AutoShape 19">
            <a:extLst>
              <a:ext uri="{FF2B5EF4-FFF2-40B4-BE49-F238E27FC236}">
                <a16:creationId xmlns:a16="http://schemas.microsoft.com/office/drawing/2014/main" id="{2C4D15BB-062F-4D7A-839B-D1DABE1CC4A4}"/>
              </a:ext>
            </a:extLst>
          </p:cNvPr>
          <p:cNvSpPr>
            <a:spLocks noChangeArrowheads="1"/>
          </p:cNvSpPr>
          <p:nvPr/>
        </p:nvSpPr>
        <p:spPr bwMode="auto">
          <a:xfrm>
            <a:off x="2743200" y="8610600"/>
            <a:ext cx="976313" cy="487363"/>
          </a:xfrm>
          <a:prstGeom prst="leftArrow">
            <a:avLst>
              <a:gd name="adj1" fmla="val 50000"/>
              <a:gd name="adj2" fmla="val 50081"/>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lnSpc>
                <a:spcPct val="80000"/>
              </a:lnSpc>
            </a:pPr>
            <a:endParaRPr lang="en-US" altLang="en-US" sz="1800"/>
          </a:p>
        </p:txBody>
      </p:sp>
      <p:sp>
        <p:nvSpPr>
          <p:cNvPr id="17423" name="Left Arrow 1">
            <a:extLst>
              <a:ext uri="{FF2B5EF4-FFF2-40B4-BE49-F238E27FC236}">
                <a16:creationId xmlns:a16="http://schemas.microsoft.com/office/drawing/2014/main" id="{7F566D05-7A0E-48C8-87CB-EEEE5D5C2C3F}"/>
              </a:ext>
            </a:extLst>
          </p:cNvPr>
          <p:cNvSpPr>
            <a:spLocks noChangeArrowheads="1"/>
          </p:cNvSpPr>
          <p:nvPr/>
        </p:nvSpPr>
        <p:spPr bwMode="auto">
          <a:xfrm>
            <a:off x="2590800" y="8305800"/>
            <a:ext cx="533400" cy="457200"/>
          </a:xfrm>
          <a:prstGeom prst="leftArrow">
            <a:avLst>
              <a:gd name="adj1" fmla="val 50000"/>
              <a:gd name="adj2" fmla="val 49999"/>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342900" indent="-342900">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lnSpc>
                <a:spcPct val="80000"/>
              </a:lnSpc>
            </a:pPr>
            <a:endParaRPr lang="en-US" altLang="en-US" sz="1800"/>
          </a:p>
        </p:txBody>
      </p:sp>
      <p:sp>
        <p:nvSpPr>
          <p:cNvPr id="17424" name="Left Arrow 2">
            <a:extLst>
              <a:ext uri="{FF2B5EF4-FFF2-40B4-BE49-F238E27FC236}">
                <a16:creationId xmlns:a16="http://schemas.microsoft.com/office/drawing/2014/main" id="{A8D97886-6AAB-4BDA-AF64-D6198FB932BA}"/>
              </a:ext>
            </a:extLst>
          </p:cNvPr>
          <p:cNvSpPr>
            <a:spLocks noChangeArrowheads="1"/>
          </p:cNvSpPr>
          <p:nvPr/>
        </p:nvSpPr>
        <p:spPr bwMode="auto">
          <a:xfrm>
            <a:off x="2743200" y="8610600"/>
            <a:ext cx="381000" cy="152400"/>
          </a:xfrm>
          <a:prstGeom prst="leftArrow">
            <a:avLst>
              <a:gd name="adj1" fmla="val 50000"/>
              <a:gd name="adj2" fmla="val 50000"/>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342900" indent="-342900">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lnSpc>
                <a:spcPct val="80000"/>
              </a:lnSpc>
            </a:pPr>
            <a:endParaRPr lang="en-US" altLang="en-US" sz="1800"/>
          </a:p>
        </p:txBody>
      </p:sp>
      <p:sp>
        <p:nvSpPr>
          <p:cNvPr id="17425" name="TextBox 3">
            <a:extLst>
              <a:ext uri="{FF2B5EF4-FFF2-40B4-BE49-F238E27FC236}">
                <a16:creationId xmlns:a16="http://schemas.microsoft.com/office/drawing/2014/main" id="{F68D32B0-0F54-489B-AD6C-1F14ADB97AA3}"/>
              </a:ext>
            </a:extLst>
          </p:cNvPr>
          <p:cNvSpPr txBox="1">
            <a:spLocks noChangeArrowheads="1"/>
          </p:cNvSpPr>
          <p:nvPr/>
        </p:nvSpPr>
        <p:spPr bwMode="auto">
          <a:xfrm>
            <a:off x="0" y="0"/>
            <a:ext cx="1981200" cy="941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lnSpc>
                <a:spcPct val="80000"/>
              </a:lnSpc>
              <a:buFontTx/>
              <a:buNone/>
            </a:pPr>
            <a:r>
              <a:rPr lang="en-GB" altLang="en-US" sz="1400">
                <a:latin typeface="Arial Rounded MT Bold" panose="020F0704030504030204" pitchFamily="34" charset="0"/>
              </a:rPr>
              <a:t>Macbeth</a:t>
            </a:r>
            <a:r>
              <a:rPr lang="en-US" altLang="en-US" sz="1400">
                <a:latin typeface="Arial Rounded MT Bold" panose="020F0704030504030204" pitchFamily="34" charset="0"/>
              </a:rPr>
              <a:t> </a:t>
            </a:r>
            <a:r>
              <a:rPr lang="en-US" altLang="en-US" sz="1400">
                <a:latin typeface="Algerian" panose="04020705040A02060702" pitchFamily="82" charset="0"/>
              </a:rPr>
              <a:t>–</a:t>
            </a:r>
            <a:r>
              <a:rPr lang="en-US" altLang="en-US" sz="1400">
                <a:latin typeface="Arial Rounded MT Bold" panose="020F0704030504030204" pitchFamily="34" charset="0"/>
              </a:rPr>
              <a:t> key stages of character development and ideas for paragraphs</a:t>
            </a:r>
            <a:endParaRPr lang="en-GB" altLang="en-US" sz="1400">
              <a:latin typeface="Arial Rounded MT Bold" panose="020F0704030504030204" pitchFamily="34" charset="0"/>
            </a:endParaRPr>
          </a:p>
        </p:txBody>
      </p:sp>
      <p:sp>
        <p:nvSpPr>
          <p:cNvPr id="17426" name="Left Arrow 1">
            <a:extLst>
              <a:ext uri="{FF2B5EF4-FFF2-40B4-BE49-F238E27FC236}">
                <a16:creationId xmlns:a16="http://schemas.microsoft.com/office/drawing/2014/main" id="{5FBE446A-E606-49AD-814A-7DAF96742753}"/>
              </a:ext>
            </a:extLst>
          </p:cNvPr>
          <p:cNvSpPr>
            <a:spLocks noChangeArrowheads="1"/>
          </p:cNvSpPr>
          <p:nvPr/>
        </p:nvSpPr>
        <p:spPr bwMode="auto">
          <a:xfrm>
            <a:off x="3124200" y="8763000"/>
            <a:ext cx="304800" cy="46038"/>
          </a:xfrm>
          <a:prstGeom prst="leftArrow">
            <a:avLst>
              <a:gd name="adj1" fmla="val 50000"/>
              <a:gd name="adj2" fmla="val 49655"/>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342900" indent="-342900">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lnSpc>
                <a:spcPct val="80000"/>
              </a:lnSpc>
            </a:pPr>
            <a:endParaRPr lang="en-US" altLang="en-US" sz="1800"/>
          </a:p>
        </p:txBody>
      </p:sp>
      <p:sp>
        <p:nvSpPr>
          <p:cNvPr id="17427" name="Left Arrow 2">
            <a:extLst>
              <a:ext uri="{FF2B5EF4-FFF2-40B4-BE49-F238E27FC236}">
                <a16:creationId xmlns:a16="http://schemas.microsoft.com/office/drawing/2014/main" id="{CEDCDD7B-FBD9-4A91-BDCD-4ABF5BAADCE7}"/>
              </a:ext>
            </a:extLst>
          </p:cNvPr>
          <p:cNvSpPr>
            <a:spLocks noChangeArrowheads="1"/>
          </p:cNvSpPr>
          <p:nvPr/>
        </p:nvSpPr>
        <p:spPr bwMode="auto">
          <a:xfrm>
            <a:off x="2819400" y="8686800"/>
            <a:ext cx="838200" cy="122238"/>
          </a:xfrm>
          <a:prstGeom prst="leftArrow">
            <a:avLst>
              <a:gd name="adj1" fmla="val 50000"/>
              <a:gd name="adj2" fmla="val 49873"/>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342900" indent="-342900">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lnSpc>
                <a:spcPct val="80000"/>
              </a:lnSpc>
            </a:pPr>
            <a:endParaRPr lang="en-US" altLang="en-US" sz="1800"/>
          </a:p>
        </p:txBody>
      </p:sp>
      <p:sp>
        <p:nvSpPr>
          <p:cNvPr id="17428" name="Left Arrow 3">
            <a:extLst>
              <a:ext uri="{FF2B5EF4-FFF2-40B4-BE49-F238E27FC236}">
                <a16:creationId xmlns:a16="http://schemas.microsoft.com/office/drawing/2014/main" id="{3F135585-26F9-45D3-9CAC-879AC57DC7F4}"/>
              </a:ext>
            </a:extLst>
          </p:cNvPr>
          <p:cNvSpPr>
            <a:spLocks noChangeArrowheads="1"/>
          </p:cNvSpPr>
          <p:nvPr/>
        </p:nvSpPr>
        <p:spPr bwMode="auto">
          <a:xfrm>
            <a:off x="3117850" y="4724400"/>
            <a:ext cx="844550" cy="228600"/>
          </a:xfrm>
          <a:prstGeom prst="leftArrow">
            <a:avLst>
              <a:gd name="adj1" fmla="val 50000"/>
              <a:gd name="adj2" fmla="val 49961"/>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342900" indent="-342900">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lnSpc>
                <a:spcPct val="80000"/>
              </a:lnSpc>
            </a:pPr>
            <a:endParaRPr lang="en-US" altLang="en-US" sz="180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AutoShape 3">
            <a:extLst>
              <a:ext uri="{FF2B5EF4-FFF2-40B4-BE49-F238E27FC236}">
                <a16:creationId xmlns:a16="http://schemas.microsoft.com/office/drawing/2014/main" id="{213C9B58-49E5-4B13-AB5D-2B3F5A9FC365}"/>
              </a:ext>
            </a:extLst>
          </p:cNvPr>
          <p:cNvSpPr>
            <a:spLocks noChangeArrowheads="1"/>
          </p:cNvSpPr>
          <p:nvPr/>
        </p:nvSpPr>
        <p:spPr bwMode="auto">
          <a:xfrm>
            <a:off x="2133600" y="609600"/>
            <a:ext cx="2743200" cy="2819400"/>
          </a:xfrm>
          <a:prstGeom prst="wedgeRoundRectCallout">
            <a:avLst>
              <a:gd name="adj1" fmla="val -23088"/>
              <a:gd name="adj2" fmla="val 1352"/>
              <a:gd name="adj3" fmla="val 16667"/>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lnSpc>
                <a:spcPct val="80000"/>
              </a:lnSpc>
              <a:spcBef>
                <a:spcPct val="0"/>
              </a:spcBef>
              <a:buFontTx/>
              <a:buNone/>
            </a:pPr>
            <a:r>
              <a:rPr lang="en-GB" altLang="en-US" sz="1200"/>
              <a:t>1. Ambitious: She is perhaps even more ambitious than Macbeth and once she has worked out a plan, nothing will turn her from that course until her ambition is fulfilled. She rejects goodness and morality as weakness:</a:t>
            </a:r>
            <a:r>
              <a:rPr lang="en-GB" altLang="en-US" sz="1200" i="1"/>
              <a:t> ‘I fear thy nature, / It is too full o'th'milk of human kindness / To catch the nearest way. Thou wouldst be great, / Art not without ambition, but without / The illness should attend it.’ Irony in her linking ruthlessness to disease</a:t>
            </a:r>
            <a:r>
              <a:rPr lang="en-GB" altLang="en-US" sz="1400" i="1"/>
              <a:t>…</a:t>
            </a:r>
            <a:r>
              <a:rPr lang="en-GB" altLang="en-US" sz="1200" i="1"/>
              <a:t>’the raven himself is hoarse that croaks the fatal entrance of Duncan</a:t>
            </a:r>
            <a:r>
              <a:rPr lang="en-GB" altLang="en-US" sz="1400" i="1"/>
              <a:t> ..</a:t>
            </a:r>
          </a:p>
        </p:txBody>
      </p:sp>
      <p:sp>
        <p:nvSpPr>
          <p:cNvPr id="18435" name="AutoShape 4">
            <a:extLst>
              <a:ext uri="{FF2B5EF4-FFF2-40B4-BE49-F238E27FC236}">
                <a16:creationId xmlns:a16="http://schemas.microsoft.com/office/drawing/2014/main" id="{168E0DB3-A6BE-4CB6-B4D9-C1B3515D3917}"/>
              </a:ext>
            </a:extLst>
          </p:cNvPr>
          <p:cNvSpPr>
            <a:spLocks noChangeArrowheads="1"/>
          </p:cNvSpPr>
          <p:nvPr/>
        </p:nvSpPr>
        <p:spPr bwMode="auto">
          <a:xfrm>
            <a:off x="4876800" y="1524000"/>
            <a:ext cx="1981200" cy="6019800"/>
          </a:xfrm>
          <a:prstGeom prst="wedgeRoundRectCallout">
            <a:avLst>
              <a:gd name="adj1" fmla="val -30046"/>
              <a:gd name="adj2" fmla="val -7463"/>
              <a:gd name="adj3" fmla="val 16667"/>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0"/>
              </a:spcBef>
              <a:buFontTx/>
              <a:buNone/>
            </a:pPr>
            <a:r>
              <a:rPr lang="en-GB" altLang="en-US" sz="1200"/>
              <a:t>2. Determined and controlling, challenges Macbeth’s doubts: ‘was the hope drunk wherein thou dressed thyself?’ Linked to the theme of appearance and public image ‘ act like the innocent flower but be the serpent under it.’ When Duncan visits the castle seems the perfect hostess:</a:t>
            </a:r>
            <a:r>
              <a:rPr lang="en-GB" altLang="en-US" sz="1200" i="1"/>
              <a:t> ‘In every point twice done and then done double,’</a:t>
            </a:r>
            <a:r>
              <a:rPr lang="en-GB" altLang="en-US" sz="1200"/>
              <a:t> The word 'double' also links Lady Macbeth to the evil of the witches - they use the word repeatedly.</a:t>
            </a:r>
          </a:p>
          <a:p>
            <a:pPr algn="ctr" eaLnBrk="1" hangingPunct="1">
              <a:spcBef>
                <a:spcPct val="0"/>
              </a:spcBef>
              <a:buFontTx/>
              <a:buNone/>
            </a:pPr>
            <a:r>
              <a:rPr lang="en-GB" altLang="en-US" sz="1200"/>
              <a:t>‘Screw your courage to the sticking place and we’ll not fail’</a:t>
            </a:r>
          </a:p>
          <a:p>
            <a:pPr algn="ctr" eaLnBrk="1" hangingPunct="1">
              <a:spcBef>
                <a:spcPct val="0"/>
              </a:spcBef>
              <a:buFontTx/>
              <a:buNone/>
            </a:pPr>
            <a:r>
              <a:rPr lang="en-GB" altLang="en-US" sz="1200"/>
              <a:t>Takes control after murder, ‘a little water clears us of this deed’ – fails to appreciate consequences.</a:t>
            </a:r>
          </a:p>
          <a:p>
            <a:pPr algn="ctr" eaLnBrk="1" hangingPunct="1">
              <a:spcBef>
                <a:spcPct val="0"/>
              </a:spcBef>
              <a:buFontTx/>
              <a:buNone/>
            </a:pPr>
            <a:r>
              <a:rPr lang="en-GB" altLang="en-US" sz="1200"/>
              <a:t>‘Give me the daggers’ imperatives show her dominance.</a:t>
            </a:r>
          </a:p>
        </p:txBody>
      </p:sp>
      <p:sp>
        <p:nvSpPr>
          <p:cNvPr id="18436" name="AutoShape 5">
            <a:extLst>
              <a:ext uri="{FF2B5EF4-FFF2-40B4-BE49-F238E27FC236}">
                <a16:creationId xmlns:a16="http://schemas.microsoft.com/office/drawing/2014/main" id="{8B0DB7E0-96FE-4FCE-BF00-2B9322CD64ED}"/>
              </a:ext>
            </a:extLst>
          </p:cNvPr>
          <p:cNvSpPr>
            <a:spLocks noChangeArrowheads="1"/>
          </p:cNvSpPr>
          <p:nvPr/>
        </p:nvSpPr>
        <p:spPr bwMode="auto">
          <a:xfrm>
            <a:off x="3962400" y="7543800"/>
            <a:ext cx="2895600" cy="1600200"/>
          </a:xfrm>
          <a:prstGeom prst="wedgeRoundRectCallout">
            <a:avLst>
              <a:gd name="adj1" fmla="val -53292"/>
              <a:gd name="adj2" fmla="val -70931"/>
              <a:gd name="adj3" fmla="val 16667"/>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lnSpc>
                <a:spcPct val="80000"/>
              </a:lnSpc>
              <a:buFontTx/>
              <a:buNone/>
            </a:pPr>
            <a:r>
              <a:rPr lang="en-GB" altLang="en-US" sz="1200"/>
              <a:t>3 .Aligns herself with the supernatural and powers of darkness, ‘come you spirits that tend on mortal thoughts unsex me here.’ Make thick my blood/ Come, thick night  / And pall thee in the dunnest smoke of hell’ (pall – funeral cloak/ dunnest – darkest)</a:t>
            </a:r>
          </a:p>
          <a:p>
            <a:pPr eaLnBrk="1" hangingPunct="1">
              <a:lnSpc>
                <a:spcPct val="80000"/>
              </a:lnSpc>
              <a:buFontTx/>
              <a:buNone/>
            </a:pPr>
            <a:r>
              <a:rPr lang="en-GB" altLang="en-US" sz="1200"/>
              <a:t>Context: significance of supernatural</a:t>
            </a:r>
          </a:p>
          <a:p>
            <a:pPr eaLnBrk="1" hangingPunct="1">
              <a:spcBef>
                <a:spcPct val="50000"/>
              </a:spcBef>
              <a:buFontTx/>
              <a:buNone/>
            </a:pPr>
            <a:endParaRPr lang="en-GB" altLang="en-US" sz="1200"/>
          </a:p>
          <a:p>
            <a:pPr algn="ctr" eaLnBrk="1" hangingPunct="1">
              <a:spcBef>
                <a:spcPct val="0"/>
              </a:spcBef>
              <a:buFontTx/>
              <a:buNone/>
            </a:pPr>
            <a:endParaRPr lang="en-GB" altLang="en-US" sz="1200"/>
          </a:p>
          <a:p>
            <a:pPr algn="ctr" eaLnBrk="1" hangingPunct="1">
              <a:spcBef>
                <a:spcPct val="0"/>
              </a:spcBef>
              <a:buFontTx/>
              <a:buNone/>
            </a:pPr>
            <a:endParaRPr lang="en-GB" altLang="en-US" sz="1200"/>
          </a:p>
        </p:txBody>
      </p:sp>
      <p:sp>
        <p:nvSpPr>
          <p:cNvPr id="18437" name="AutoShape 6">
            <a:extLst>
              <a:ext uri="{FF2B5EF4-FFF2-40B4-BE49-F238E27FC236}">
                <a16:creationId xmlns:a16="http://schemas.microsoft.com/office/drawing/2014/main" id="{30A51208-ECBA-4BD9-9400-0E19FC6EDE04}"/>
              </a:ext>
            </a:extLst>
          </p:cNvPr>
          <p:cNvSpPr>
            <a:spLocks noChangeArrowheads="1"/>
          </p:cNvSpPr>
          <p:nvPr/>
        </p:nvSpPr>
        <p:spPr bwMode="auto">
          <a:xfrm>
            <a:off x="1828800" y="5638800"/>
            <a:ext cx="1981200" cy="3505200"/>
          </a:xfrm>
          <a:prstGeom prst="wedgeRoundRectCallout">
            <a:avLst>
              <a:gd name="adj1" fmla="val -9375"/>
              <a:gd name="adj2" fmla="val -32426"/>
              <a:gd name="adj3" fmla="val 16667"/>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0"/>
              </a:spcBef>
              <a:buFontTx/>
              <a:buNone/>
            </a:pPr>
            <a:r>
              <a:rPr lang="en-GB" altLang="en-US" sz="1200"/>
              <a:t>4. Challenges the position of women at the time as subservient to men. She rejects traditional feminine attributes of maternal care and gentleness as weakness. She is set in contrast to Lady Macduff who we see as a gentle mother and wife.</a:t>
            </a:r>
            <a:r>
              <a:rPr lang="en-GB" altLang="en-US" sz="1800"/>
              <a:t> </a:t>
            </a:r>
            <a:r>
              <a:rPr lang="en-GB" altLang="en-US" sz="1200"/>
              <a:t>Macbeth recognises her ‘mettle’ as unfeminine: ‘bring forth men children only.’</a:t>
            </a:r>
          </a:p>
        </p:txBody>
      </p:sp>
      <p:sp>
        <p:nvSpPr>
          <p:cNvPr id="18438" name="AutoShape 7">
            <a:extLst>
              <a:ext uri="{FF2B5EF4-FFF2-40B4-BE49-F238E27FC236}">
                <a16:creationId xmlns:a16="http://schemas.microsoft.com/office/drawing/2014/main" id="{8514DD92-88AD-4CA0-959D-95B3CC5C9C48}"/>
              </a:ext>
            </a:extLst>
          </p:cNvPr>
          <p:cNvSpPr>
            <a:spLocks noChangeArrowheads="1"/>
          </p:cNvSpPr>
          <p:nvPr/>
        </p:nvSpPr>
        <p:spPr bwMode="auto">
          <a:xfrm>
            <a:off x="0" y="4876800"/>
            <a:ext cx="1752600" cy="2209800"/>
          </a:xfrm>
          <a:prstGeom prst="wedgeRoundRectCallout">
            <a:avLst>
              <a:gd name="adj1" fmla="val -7606"/>
              <a:gd name="adj2" fmla="val -51366"/>
              <a:gd name="adj3" fmla="val 16667"/>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0"/>
              </a:spcBef>
              <a:buFontTx/>
              <a:buNone/>
            </a:pPr>
            <a:r>
              <a:rPr lang="en-GB" altLang="en-US" sz="1200"/>
              <a:t>6. In the banquet scene we see her linked to public and private again as she tries to keep up appearances: ‘sleek o’er your rugged looks’ /’you do not give the cheer’/ ‘my lord is not well.’ (Use of imperatives)</a:t>
            </a:r>
          </a:p>
        </p:txBody>
      </p:sp>
      <p:sp>
        <p:nvSpPr>
          <p:cNvPr id="18439" name="AutoShape 8">
            <a:extLst>
              <a:ext uri="{FF2B5EF4-FFF2-40B4-BE49-F238E27FC236}">
                <a16:creationId xmlns:a16="http://schemas.microsoft.com/office/drawing/2014/main" id="{A42907D9-4B8B-456E-BE20-94C77B936ECF}"/>
              </a:ext>
            </a:extLst>
          </p:cNvPr>
          <p:cNvSpPr>
            <a:spLocks noChangeArrowheads="1"/>
          </p:cNvSpPr>
          <p:nvPr/>
        </p:nvSpPr>
        <p:spPr bwMode="auto">
          <a:xfrm>
            <a:off x="0" y="533400"/>
            <a:ext cx="2057400" cy="4191000"/>
          </a:xfrm>
          <a:prstGeom prst="wedgeRoundRectCallout">
            <a:avLst>
              <a:gd name="adj1" fmla="val -17593"/>
              <a:gd name="adj2" fmla="val 5644"/>
              <a:gd name="adj3" fmla="val 16667"/>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0"/>
              </a:spcBef>
              <a:buFontTx/>
              <a:buNone/>
            </a:pPr>
            <a:r>
              <a:rPr lang="en-GB" altLang="en-US" sz="1200"/>
              <a:t>7. Driven to madness and suicide by her conscience.</a:t>
            </a:r>
          </a:p>
          <a:p>
            <a:pPr algn="ctr" eaLnBrk="1" hangingPunct="1">
              <a:spcBef>
                <a:spcPct val="0"/>
              </a:spcBef>
              <a:buFontTx/>
              <a:buNone/>
            </a:pPr>
            <a:r>
              <a:rPr lang="en-GB" altLang="en-US" sz="1200"/>
              <a:t>Imagery/ thematic links to water and sleep. Irony of formal dismissal of conscience now she cannot rid herself of guilt and is driven to relive the night of the murder: ‘out damn spot, out I say!’. She recognises her own damnation ‘hell is murky.’</a:t>
            </a:r>
          </a:p>
          <a:p>
            <a:pPr algn="ctr" eaLnBrk="1" hangingPunct="1">
              <a:spcBef>
                <a:spcPct val="0"/>
              </a:spcBef>
              <a:buFontTx/>
              <a:buNone/>
            </a:pPr>
            <a:r>
              <a:rPr lang="en-GB" altLang="en-US" sz="1200"/>
              <a:t>Her death is mentioned but seems of little consequence by Act 5, a clear warning to the audience regarding the price of such unnatural ambition.</a:t>
            </a:r>
          </a:p>
        </p:txBody>
      </p:sp>
      <p:sp>
        <p:nvSpPr>
          <p:cNvPr id="18440" name="AutoShape 9">
            <a:extLst>
              <a:ext uri="{FF2B5EF4-FFF2-40B4-BE49-F238E27FC236}">
                <a16:creationId xmlns:a16="http://schemas.microsoft.com/office/drawing/2014/main" id="{FB7452D5-EE45-4873-B899-FB73834D8949}"/>
              </a:ext>
            </a:extLst>
          </p:cNvPr>
          <p:cNvSpPr>
            <a:spLocks noChangeArrowheads="1"/>
          </p:cNvSpPr>
          <p:nvPr/>
        </p:nvSpPr>
        <p:spPr bwMode="auto">
          <a:xfrm>
            <a:off x="0" y="7315200"/>
            <a:ext cx="1676400" cy="1600200"/>
          </a:xfrm>
          <a:prstGeom prst="wedgeRoundRectCallout">
            <a:avLst>
              <a:gd name="adj1" fmla="val 3407"/>
              <a:gd name="adj2" fmla="val -32838"/>
              <a:gd name="adj3" fmla="val 16667"/>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0"/>
              </a:spcBef>
              <a:buFontTx/>
              <a:buNone/>
            </a:pPr>
            <a:r>
              <a:rPr lang="en-GB" altLang="en-US" sz="1200"/>
              <a:t>5. Hints of conscience:</a:t>
            </a:r>
          </a:p>
          <a:p>
            <a:pPr algn="ctr" eaLnBrk="1" hangingPunct="1">
              <a:spcBef>
                <a:spcPct val="0"/>
              </a:spcBef>
              <a:buFontTx/>
              <a:buNone/>
            </a:pPr>
            <a:r>
              <a:rPr lang="en-GB" altLang="en-US" sz="1200"/>
              <a:t>She can’t kill Duncan, ‘had he not resembled my father…’ and foreshadowing ‘it will make us mad’</a:t>
            </a:r>
            <a:endParaRPr lang="en-GB" altLang="en-US" sz="1800"/>
          </a:p>
        </p:txBody>
      </p:sp>
      <p:sp>
        <p:nvSpPr>
          <p:cNvPr id="18441" name="AutoShape 10">
            <a:extLst>
              <a:ext uri="{FF2B5EF4-FFF2-40B4-BE49-F238E27FC236}">
                <a16:creationId xmlns:a16="http://schemas.microsoft.com/office/drawing/2014/main" id="{FA737F11-5D88-4AAB-A911-5774D5A4BE3E}"/>
              </a:ext>
            </a:extLst>
          </p:cNvPr>
          <p:cNvSpPr>
            <a:spLocks noChangeArrowheads="1"/>
          </p:cNvSpPr>
          <p:nvPr/>
        </p:nvSpPr>
        <p:spPr bwMode="auto">
          <a:xfrm>
            <a:off x="5334000" y="762000"/>
            <a:ext cx="976313" cy="976313"/>
          </a:xfrm>
          <a:custGeom>
            <a:avLst/>
            <a:gdLst>
              <a:gd name="T0" fmla="*/ 2147483646 w 21600"/>
              <a:gd name="T1" fmla="*/ 0 h 21600"/>
              <a:gd name="T2" fmla="*/ 2147483646 w 21600"/>
              <a:gd name="T3" fmla="*/ 2147483646 h 21600"/>
              <a:gd name="T4" fmla="*/ 2147483646 w 21600"/>
              <a:gd name="T5" fmla="*/ 2147483646 h 21600"/>
              <a:gd name="T6" fmla="*/ 2147483646 w 21600"/>
              <a:gd name="T7" fmla="*/ 2147483646 h 21600"/>
              <a:gd name="T8" fmla="*/ 2147483646 w 21600"/>
              <a:gd name="T9" fmla="*/ 2147483646 h 21600"/>
              <a:gd name="T10" fmla="*/ 2147483646 w 21600"/>
              <a:gd name="T11" fmla="*/ 2147483646 h 21600"/>
              <a:gd name="T12" fmla="*/ 0 60000 65536"/>
              <a:gd name="T13" fmla="*/ 0 60000 65536"/>
              <a:gd name="T14" fmla="*/ 0 60000 65536"/>
              <a:gd name="T15" fmla="*/ 0 60000 65536"/>
              <a:gd name="T16" fmla="*/ 0 60000 65536"/>
              <a:gd name="T17" fmla="*/ 0 60000 65536"/>
              <a:gd name="T18" fmla="*/ 3163 w 21600"/>
              <a:gd name="T19" fmla="*/ 3163 h 21600"/>
              <a:gd name="T20" fmla="*/ 18437 w 21600"/>
              <a:gd name="T21" fmla="*/ 18437 h 21600"/>
            </a:gdLst>
            <a:ahLst/>
            <a:cxnLst>
              <a:cxn ang="T12">
                <a:pos x="T0" y="T1"/>
              </a:cxn>
              <a:cxn ang="T13">
                <a:pos x="T2" y="T3"/>
              </a:cxn>
              <a:cxn ang="T14">
                <a:pos x="T4" y="T5"/>
              </a:cxn>
              <a:cxn ang="T15">
                <a:pos x="T6" y="T7"/>
              </a:cxn>
              <a:cxn ang="T16">
                <a:pos x="T8" y="T9"/>
              </a:cxn>
              <a:cxn ang="T17">
                <a:pos x="T10" y="T11"/>
              </a:cxn>
            </a:cxnLst>
            <a:rect l="T18" t="T19" r="T20" b="T21"/>
            <a:pathLst>
              <a:path w="21600" h="21600">
                <a:moveTo>
                  <a:pt x="16200" y="10800"/>
                </a:moveTo>
                <a:cubicBezTo>
                  <a:pt x="16200" y="7817"/>
                  <a:pt x="13782" y="5400"/>
                  <a:pt x="10800" y="5400"/>
                </a:cubicBezTo>
                <a:cubicBezTo>
                  <a:pt x="7817" y="5400"/>
                  <a:pt x="5400" y="7817"/>
                  <a:pt x="5400" y="10800"/>
                </a:cubicBezTo>
                <a:lnTo>
                  <a:pt x="0" y="10799"/>
                </a:lnTo>
                <a:cubicBezTo>
                  <a:pt x="0" y="4835"/>
                  <a:pt x="4835" y="0"/>
                  <a:pt x="10800" y="0"/>
                </a:cubicBezTo>
                <a:cubicBezTo>
                  <a:pt x="16764" y="0"/>
                  <a:pt x="21600" y="4835"/>
                  <a:pt x="21600" y="10800"/>
                </a:cubicBezTo>
                <a:lnTo>
                  <a:pt x="24300" y="10800"/>
                </a:lnTo>
                <a:lnTo>
                  <a:pt x="18900" y="16200"/>
                </a:lnTo>
                <a:lnTo>
                  <a:pt x="13500" y="10800"/>
                </a:lnTo>
                <a:lnTo>
                  <a:pt x="16200" y="10800"/>
                </a:lnTo>
                <a:close/>
              </a:path>
            </a:pathLst>
          </a:cu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8442" name="AutoShape 11">
            <a:extLst>
              <a:ext uri="{FF2B5EF4-FFF2-40B4-BE49-F238E27FC236}">
                <a16:creationId xmlns:a16="http://schemas.microsoft.com/office/drawing/2014/main" id="{A86F6E43-0166-4BFD-9603-8529E8B5AE78}"/>
              </a:ext>
            </a:extLst>
          </p:cNvPr>
          <p:cNvSpPr>
            <a:spLocks noChangeArrowheads="1"/>
          </p:cNvSpPr>
          <p:nvPr/>
        </p:nvSpPr>
        <p:spPr bwMode="auto">
          <a:xfrm>
            <a:off x="4267200" y="5867400"/>
            <a:ext cx="838200" cy="762000"/>
          </a:xfrm>
          <a:prstGeom prst="downArrow">
            <a:avLst>
              <a:gd name="adj1" fmla="val 50000"/>
              <a:gd name="adj2" fmla="val 25000"/>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lnSpc>
                <a:spcPct val="80000"/>
              </a:lnSpc>
            </a:pPr>
            <a:endParaRPr lang="en-US" altLang="en-US" sz="1800"/>
          </a:p>
        </p:txBody>
      </p:sp>
      <p:pic>
        <p:nvPicPr>
          <p:cNvPr id="18443" name="Picture 12" descr="Image result for lady macbeth">
            <a:extLst>
              <a:ext uri="{FF2B5EF4-FFF2-40B4-BE49-F238E27FC236}">
                <a16:creationId xmlns:a16="http://schemas.microsoft.com/office/drawing/2014/main" id="{D0375C25-4B4F-47C1-9CF5-0C9F7AB74F8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057400" y="3581400"/>
            <a:ext cx="2714625" cy="2038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8444" name="Text Box 13">
            <a:extLst>
              <a:ext uri="{FF2B5EF4-FFF2-40B4-BE49-F238E27FC236}">
                <a16:creationId xmlns:a16="http://schemas.microsoft.com/office/drawing/2014/main" id="{90210C45-8241-4D95-AFAF-975990AE2272}"/>
              </a:ext>
            </a:extLst>
          </p:cNvPr>
          <p:cNvSpPr txBox="1">
            <a:spLocks noChangeArrowheads="1"/>
          </p:cNvSpPr>
          <p:nvPr/>
        </p:nvSpPr>
        <p:spPr bwMode="auto">
          <a:xfrm>
            <a:off x="212725" y="-268288"/>
            <a:ext cx="6416675" cy="7921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en-GB" altLang="en-US" sz="1800">
              <a:latin typeface="Algerian" panose="04020705040A02060702" pitchFamily="82" charset="0"/>
            </a:endParaRPr>
          </a:p>
          <a:p>
            <a:pPr eaLnBrk="1" hangingPunct="1">
              <a:spcBef>
                <a:spcPct val="0"/>
              </a:spcBef>
              <a:buFontTx/>
              <a:buNone/>
            </a:pPr>
            <a:r>
              <a:rPr lang="en-GB" altLang="en-US" sz="1400">
                <a:latin typeface="Arial Rounded MT Bold" panose="020F0704030504030204" pitchFamily="34" charset="0"/>
              </a:rPr>
              <a:t>Lady Macbeth: </a:t>
            </a:r>
            <a:r>
              <a:rPr lang="en-US" altLang="en-US" sz="1400">
                <a:latin typeface="Arial Rounded MT Bold" panose="020F0704030504030204" pitchFamily="34" charset="0"/>
              </a:rPr>
              <a:t>key stages of character development and ideas for paragraphs.</a:t>
            </a:r>
            <a:endParaRPr lang="en-GB" altLang="en-US" sz="1400">
              <a:latin typeface="Arial Rounded MT Bold" panose="020F0704030504030204" pitchFamily="34" charset="0"/>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a:extLst>
              <a:ext uri="{FF2B5EF4-FFF2-40B4-BE49-F238E27FC236}">
                <a16:creationId xmlns:a16="http://schemas.microsoft.com/office/drawing/2014/main" id="{DC972403-A75E-4D04-B053-8F84E813CD62}"/>
              </a:ext>
            </a:extLst>
          </p:cNvPr>
          <p:cNvSpPr>
            <a:spLocks noGrp="1"/>
          </p:cNvSpPr>
          <p:nvPr>
            <p:ph type="title"/>
          </p:nvPr>
        </p:nvSpPr>
        <p:spPr>
          <a:xfrm>
            <a:off x="228600" y="0"/>
            <a:ext cx="5867400" cy="304800"/>
          </a:xfrm>
        </p:spPr>
        <p:txBody>
          <a:bodyPr/>
          <a:lstStyle/>
          <a:p>
            <a:r>
              <a:rPr lang="en-GB" altLang="en-US" sz="1600" b="1"/>
              <a:t> Other Characters – </a:t>
            </a:r>
            <a:r>
              <a:rPr lang="en-US" altLang="en-US" sz="1600" b="1"/>
              <a:t>Relevance and key points</a:t>
            </a:r>
            <a:endParaRPr lang="en-GB" altLang="en-US" sz="1600" b="1"/>
          </a:p>
        </p:txBody>
      </p:sp>
      <p:sp>
        <p:nvSpPr>
          <p:cNvPr id="15363" name="Content Placeholder 2">
            <a:extLst>
              <a:ext uri="{FF2B5EF4-FFF2-40B4-BE49-F238E27FC236}">
                <a16:creationId xmlns:a16="http://schemas.microsoft.com/office/drawing/2014/main" id="{920C1E87-981E-4060-B713-656952B49153}"/>
              </a:ext>
            </a:extLst>
          </p:cNvPr>
          <p:cNvSpPr>
            <a:spLocks noGrp="1"/>
          </p:cNvSpPr>
          <p:nvPr>
            <p:ph idx="1"/>
          </p:nvPr>
        </p:nvSpPr>
        <p:spPr>
          <a:xfrm>
            <a:off x="-19050" y="152400"/>
            <a:ext cx="6705600" cy="8991600"/>
          </a:xfrm>
        </p:spPr>
        <p:txBody>
          <a:bodyPr/>
          <a:lstStyle/>
          <a:p>
            <a:pPr marL="0" indent="0">
              <a:buFontTx/>
              <a:buNone/>
              <a:defRPr/>
            </a:pPr>
            <a:r>
              <a:rPr lang="en-GB" altLang="en-US" sz="1200" b="1" u="sng" dirty="0"/>
              <a:t>Macduff</a:t>
            </a:r>
          </a:p>
          <a:p>
            <a:pPr marL="0" indent="0">
              <a:buFontTx/>
              <a:buNone/>
              <a:defRPr/>
            </a:pPr>
            <a:r>
              <a:rPr lang="en-GB" altLang="en-US" sz="1200" dirty="0"/>
              <a:t>Macduff is the archetype of the avenging hero, not simply out for revenge but with a good and holy purpose. Macduff is the character who has two of the most significant roles in the play: First, he is the discoverer of </a:t>
            </a:r>
            <a:r>
              <a:rPr lang="en-GB" altLang="en-US" sz="1200" u="sng" dirty="0">
                <a:hlinkClick r:id="rId2"/>
              </a:rPr>
              <a:t>Duncan</a:t>
            </a:r>
            <a:r>
              <a:rPr lang="en-GB" altLang="en-US" sz="1200" dirty="0"/>
              <a:t>'s body. Second, the news of the callous murder of his wife and children (Act IV, Scene 3) spurs him toward his desire to take personal revenge upon the tyrannical </a:t>
            </a:r>
            <a:r>
              <a:rPr lang="en-GB" altLang="en-US" sz="1200" u="sng" dirty="0">
                <a:hlinkClick r:id="rId3"/>
              </a:rPr>
              <a:t>Macbeth</a:t>
            </a:r>
            <a:r>
              <a:rPr lang="en-GB" altLang="en-US" sz="1200" dirty="0"/>
              <a:t>. When he knocks at the gate of Macbeth's castle in Act II, Scene 3, he is being equated with the figure of Christ, who before his final ascension into Heaven, goes down to release the souls of the damned from hell (the so-called "Harrowing of Hell"). Like Macbeth, Macduff is also shown as a human being. When he hears of the death of his "pretty chickens," he has to hold back his emotions. Even when (in Act IV, Scene 3) </a:t>
            </a:r>
            <a:r>
              <a:rPr lang="en-GB" altLang="en-US" sz="1200" u="sng" dirty="0">
                <a:hlinkClick r:id="rId4"/>
              </a:rPr>
              <a:t>Malcolm</a:t>
            </a:r>
            <a:r>
              <a:rPr lang="en-GB" altLang="en-US" sz="1200" dirty="0"/>
              <a:t> urges him to "Dispute it like a man," Macduff's reply "I will do so. But I must also </a:t>
            </a:r>
            <a:r>
              <a:rPr lang="en-GB" altLang="en-US" sz="1200" i="1" dirty="0"/>
              <a:t>feel</a:t>
            </a:r>
            <a:r>
              <a:rPr lang="en-GB" altLang="en-US" sz="1200" dirty="0"/>
              <a:t> it as a man" enables the audience to weigh him against Macbeth, In the final combat between hero and anti-hero, this humanity is recalled once more when Macduff cries out, "I have no words; my voice is in my sword." It is his very wordlessness that contrasts with Macbeth's empty rhetoric.</a:t>
            </a:r>
          </a:p>
          <a:p>
            <a:pPr marL="0" indent="0">
              <a:buFontTx/>
              <a:buNone/>
              <a:defRPr/>
            </a:pPr>
            <a:r>
              <a:rPr lang="en-GB" altLang="en-US" sz="1200" b="1" u="sng" dirty="0"/>
              <a:t>Duncan</a:t>
            </a:r>
          </a:p>
          <a:p>
            <a:pPr marL="0" indent="0">
              <a:buFontTx/>
              <a:buNone/>
              <a:defRPr/>
            </a:pPr>
            <a:r>
              <a:rPr lang="en-GB" altLang="en-US" sz="1200" dirty="0"/>
              <a:t>Most importantly, Duncan is the representative of God on earth, ruling by divine right (ordained by God), a feature of kingship strongly endorsed by King James I, for whom the play was performed in 1606. This "divinity" of the king is made clear on several occasions in the play, most notably when Macbeth talks of the murdered Duncan as having "silver skin </a:t>
            </a:r>
            <a:r>
              <a:rPr lang="en-GB" altLang="en-US" sz="1200" dirty="0" err="1"/>
              <a:t>lac'd</a:t>
            </a:r>
            <a:r>
              <a:rPr lang="en-GB" altLang="en-US" sz="1200" dirty="0"/>
              <a:t> with . . . golden blood" (Act II, Scene 3). The importance of royal blood, that is, the inheritance of the divine right to rule, is emphasized when, in the final scene, Duncan's son </a:t>
            </a:r>
            <a:r>
              <a:rPr lang="en-GB" altLang="en-US" sz="1200" u="sng" dirty="0">
                <a:hlinkClick r:id="rId4"/>
              </a:rPr>
              <a:t>Malcolm</a:t>
            </a:r>
            <a:r>
              <a:rPr lang="en-GB" altLang="en-US" sz="1200" dirty="0"/>
              <a:t> takes the title of king, with the words "by the grace of Grace / We will perform. The king of Scotland should be a figurehead of order and orderliness, and Duncan is the epitome, or supreme example, of this. His language is formal and his speeches full of grace and graciousness</a:t>
            </a:r>
          </a:p>
          <a:p>
            <a:pPr marL="0" indent="0">
              <a:buFontTx/>
              <a:buNone/>
              <a:defRPr/>
            </a:pPr>
            <a:r>
              <a:rPr lang="en-GB" altLang="en-US" sz="1200" b="1" u="sng" dirty="0"/>
              <a:t>Banquo</a:t>
            </a:r>
          </a:p>
          <a:p>
            <a:pPr marL="0" indent="0">
              <a:buFontTx/>
              <a:buNone/>
              <a:defRPr/>
            </a:pPr>
            <a:r>
              <a:rPr lang="en-GB" altLang="en-US" sz="1200" dirty="0"/>
              <a:t>“Banquo's role in the original source for </a:t>
            </a:r>
            <a:r>
              <a:rPr lang="en-GB" altLang="en-US" sz="1200" i="1" dirty="0"/>
              <a:t>Macbeth</a:t>
            </a:r>
            <a:r>
              <a:rPr lang="en-GB" altLang="en-US" sz="1200" dirty="0"/>
              <a:t> was as </a:t>
            </a:r>
            <a:r>
              <a:rPr lang="en-GB" altLang="en-US" sz="1200" u="sng" dirty="0">
                <a:hlinkClick r:id="rId3"/>
              </a:rPr>
              <a:t>Macbeth</a:t>
            </a:r>
            <a:r>
              <a:rPr lang="en-GB" altLang="en-US" sz="1200" dirty="0"/>
              <a:t>'s co-conspirator. In </a:t>
            </a:r>
            <a:r>
              <a:rPr lang="en-GB" altLang="en-US" sz="1200" u="sng" dirty="0">
                <a:hlinkClick r:id="rId5"/>
              </a:rPr>
              <a:t>Shakespeare</a:t>
            </a:r>
            <a:r>
              <a:rPr lang="en-GB" altLang="en-US" sz="1200" dirty="0"/>
              <a:t>'s play, he is depicted instead as Macbeth's rival, Banquo is a sympathetic figure for several reasons. First, he is ignorant of what the audience knows concerning the murder of the king and of his own impending doom. Second, he is a father whose relationship with his son is clearly an affectionate one. Macbeth sees his nobility and honour as threatening to his position. He is also preoccupied with the potential of Banquo’s offspring inheriting the crown and making his rule ‘fruitless’ and ‘barren’ Shakespeare developed the nobility of  Banquo with King James in mind, as he was thought to be a descendent.</a:t>
            </a:r>
          </a:p>
          <a:p>
            <a:pPr eaLnBrk="1" hangingPunct="1">
              <a:lnSpc>
                <a:spcPct val="80000"/>
              </a:lnSpc>
              <a:spcBef>
                <a:spcPct val="50000"/>
              </a:spcBef>
              <a:buFontTx/>
              <a:buNone/>
              <a:defRPr/>
            </a:pPr>
            <a:r>
              <a:rPr lang="en-GB" altLang="en-US" sz="1200" b="1" u="sng" dirty="0"/>
              <a:t>Malcolm:</a:t>
            </a:r>
          </a:p>
          <a:p>
            <a:pPr eaLnBrk="1" hangingPunct="1">
              <a:lnSpc>
                <a:spcPct val="80000"/>
              </a:lnSpc>
              <a:spcBef>
                <a:spcPct val="50000"/>
              </a:spcBef>
              <a:buFontTx/>
              <a:buNone/>
              <a:defRPr/>
            </a:pPr>
            <a:r>
              <a:rPr lang="en-GB" altLang="en-US" sz="1200" dirty="0"/>
              <a:t>Malcolm is Duncan’s eldest son and heir to the throne (though this would not have been automatic right). Malcolm is seen as the saviour of Scotland and his Christ like image is juxtaposed with Macbeth’s tyranny and develops the theme of KINGSHIP.</a:t>
            </a:r>
          </a:p>
          <a:p>
            <a:pPr eaLnBrk="1" hangingPunct="1">
              <a:lnSpc>
                <a:spcPct val="80000"/>
              </a:lnSpc>
              <a:spcBef>
                <a:spcPct val="50000"/>
              </a:spcBef>
              <a:buFontTx/>
              <a:buNone/>
              <a:defRPr/>
            </a:pPr>
            <a:r>
              <a:rPr lang="en-GB" altLang="en-US" sz="1200" dirty="0"/>
              <a:t>Malcolm </a:t>
            </a:r>
            <a:r>
              <a:rPr lang="en-US" altLang="en-US" sz="1200" dirty="0"/>
              <a:t>represents</a:t>
            </a:r>
            <a:r>
              <a:rPr lang="en-GB" altLang="en-US" sz="1200" dirty="0"/>
              <a:t> the qualities of a good king: ‘justice, verity, </a:t>
            </a:r>
            <a:r>
              <a:rPr lang="en-GB" altLang="en-US" sz="1200" dirty="0" err="1"/>
              <a:t>temp’rance</a:t>
            </a:r>
            <a:r>
              <a:rPr lang="en-GB" altLang="en-US" sz="1200" dirty="0"/>
              <a:t>, stableness, bounty, perseverance, mercy, lowliness, devotion, patience, courage, fortitude’ Malcolm is the embodiment of all that is good in kingship, and this is seen particularly in Act IV, Scene 3, in which he tests the allegiance of Macduff. By pretending to be what he is not, he hopes to coax from Macduff a confession of his loyalty. This feature of his character — playing a part in order to strengthen the prospect of good — is in stark contrast to </a:t>
            </a:r>
            <a:r>
              <a:rPr lang="en-GB" altLang="en-US" sz="1200" u="sng" dirty="0">
                <a:hlinkClick r:id="rId3"/>
              </a:rPr>
              <a:t>Macbeth</a:t>
            </a:r>
            <a:r>
              <a:rPr lang="en-GB" altLang="en-US" sz="1200" dirty="0"/>
              <a:t>, who plays a part in order to advance his own evil. In the final scene of the play, Malcolm is presented as the future king. His use of the phrase "by the grace of Grace" indicates the importance that he attaches to the service of good and reminds the audience of his direct descent from one who ruled by divine right, as opposed to Macbeth, who usurped the throne. Like his father </a:t>
            </a:r>
            <a:r>
              <a:rPr lang="en-GB" altLang="en-US" sz="1200" u="sng" dirty="0">
                <a:hlinkClick r:id="rId2"/>
              </a:rPr>
              <a:t>Duncan</a:t>
            </a:r>
            <a:r>
              <a:rPr lang="en-GB" altLang="en-US" sz="1200" dirty="0"/>
              <a:t>, Malcolm is the representative of order.</a:t>
            </a:r>
          </a:p>
          <a:p>
            <a:pPr marL="0" indent="0">
              <a:buFontTx/>
              <a:buNone/>
              <a:defRPr/>
            </a:pPr>
            <a:endParaRPr lang="en-GB" altLang="en-US" sz="1100" dirty="0"/>
          </a:p>
          <a:p>
            <a:pPr marL="0" indent="0">
              <a:buFontTx/>
              <a:buNone/>
              <a:defRPr/>
            </a:pPr>
            <a:br>
              <a:rPr lang="en-GB" altLang="en-US" sz="1100" dirty="0"/>
            </a:br>
            <a:endParaRPr lang="en-GB" altLang="en-US" sz="11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a:extLst>
              <a:ext uri="{FF2B5EF4-FFF2-40B4-BE49-F238E27FC236}">
                <a16:creationId xmlns:a16="http://schemas.microsoft.com/office/drawing/2014/main" id="{86E9EAD5-C202-429B-96B1-AF56D3154029}"/>
              </a:ext>
            </a:extLst>
          </p:cNvPr>
          <p:cNvSpPr>
            <a:spLocks noGrp="1" noChangeArrowheads="1"/>
          </p:cNvSpPr>
          <p:nvPr>
            <p:ph type="title"/>
          </p:nvPr>
        </p:nvSpPr>
        <p:spPr>
          <a:xfrm>
            <a:off x="342900" y="76200"/>
            <a:ext cx="6172200" cy="304800"/>
          </a:xfrm>
        </p:spPr>
        <p:txBody>
          <a:bodyPr/>
          <a:lstStyle/>
          <a:p>
            <a:r>
              <a:rPr lang="en-GB" altLang="en-US" sz="1600"/>
              <a:t>Reflect and Revise. </a:t>
            </a:r>
          </a:p>
        </p:txBody>
      </p:sp>
      <p:sp>
        <p:nvSpPr>
          <p:cNvPr id="21507" name="Rectangle 3">
            <a:extLst>
              <a:ext uri="{FF2B5EF4-FFF2-40B4-BE49-F238E27FC236}">
                <a16:creationId xmlns:a16="http://schemas.microsoft.com/office/drawing/2014/main" id="{E7A41860-78A1-4866-A28C-9F271D983D98}"/>
              </a:ext>
            </a:extLst>
          </p:cNvPr>
          <p:cNvSpPr>
            <a:spLocks noGrp="1" noChangeArrowheads="1"/>
          </p:cNvSpPr>
          <p:nvPr>
            <p:ph type="body" idx="1"/>
          </p:nvPr>
        </p:nvSpPr>
        <p:spPr>
          <a:xfrm>
            <a:off x="152400" y="381000"/>
            <a:ext cx="6553200" cy="8610600"/>
          </a:xfrm>
        </p:spPr>
        <p:txBody>
          <a:bodyPr/>
          <a:lstStyle/>
          <a:p>
            <a:pPr>
              <a:buFont typeface="Wingdings" panose="05000000000000000000" pitchFamily="2" charset="2"/>
              <a:buChar char="ü"/>
            </a:pPr>
            <a:r>
              <a:rPr lang="en-GB" altLang="en-US" sz="1400"/>
              <a:t>Test yourself on how many quotations you can remember. Can you write twenty in the space below?</a:t>
            </a:r>
          </a:p>
          <a:p>
            <a:endParaRPr lang="en-GB" altLang="en-US" sz="1400"/>
          </a:p>
          <a:p>
            <a:endParaRPr lang="en-GB" altLang="en-US" sz="1400"/>
          </a:p>
          <a:p>
            <a:endParaRPr lang="en-GB" altLang="en-US" sz="1400"/>
          </a:p>
          <a:p>
            <a:endParaRPr lang="en-GB" altLang="en-US" sz="1400"/>
          </a:p>
          <a:p>
            <a:endParaRPr lang="en-GB" altLang="en-US" sz="1400"/>
          </a:p>
          <a:p>
            <a:pPr>
              <a:buFontTx/>
              <a:buNone/>
            </a:pPr>
            <a:endParaRPr lang="en-GB" altLang="en-US" sz="1400"/>
          </a:p>
          <a:p>
            <a:pPr>
              <a:buFontTx/>
              <a:buNone/>
            </a:pPr>
            <a:endParaRPr lang="en-GB" altLang="en-US" sz="1400"/>
          </a:p>
          <a:p>
            <a:endParaRPr lang="en-GB" altLang="en-US" sz="1400"/>
          </a:p>
          <a:p>
            <a:pPr>
              <a:buFont typeface="Wingdings" panose="05000000000000000000" pitchFamily="2" charset="2"/>
              <a:buChar char="ü"/>
            </a:pPr>
            <a:r>
              <a:rPr lang="en-GB" altLang="en-US" sz="1400"/>
              <a:t>What are the key patterns of imagery? How are they linked to the different characters and themes?</a:t>
            </a:r>
          </a:p>
          <a:p>
            <a:endParaRPr lang="en-GB" altLang="en-US" sz="1400"/>
          </a:p>
          <a:p>
            <a:endParaRPr lang="en-GB" altLang="en-US" sz="1400"/>
          </a:p>
          <a:p>
            <a:endParaRPr lang="en-GB" altLang="en-US" sz="1400"/>
          </a:p>
          <a:p>
            <a:endParaRPr lang="en-GB" altLang="en-US" sz="1400"/>
          </a:p>
          <a:p>
            <a:endParaRPr lang="en-GB" altLang="en-US" sz="1400"/>
          </a:p>
          <a:p>
            <a:endParaRPr lang="en-GB" altLang="en-US" sz="1400"/>
          </a:p>
          <a:p>
            <a:pPr>
              <a:buFont typeface="Wingdings" panose="05000000000000000000" pitchFamily="2" charset="2"/>
              <a:buChar char="ü"/>
            </a:pPr>
            <a:r>
              <a:rPr lang="en-GB" altLang="en-US" sz="1400"/>
              <a:t>Can you identify 3 ideas/ quotes for paragraphs on both Macbeth and Lady Macbeth?</a:t>
            </a:r>
          </a:p>
          <a:p>
            <a:endParaRPr lang="en-GB" altLang="en-US" sz="1400"/>
          </a:p>
        </p:txBody>
      </p:sp>
      <p:sp>
        <p:nvSpPr>
          <p:cNvPr id="21508" name="Rectangle 4">
            <a:extLst>
              <a:ext uri="{FF2B5EF4-FFF2-40B4-BE49-F238E27FC236}">
                <a16:creationId xmlns:a16="http://schemas.microsoft.com/office/drawing/2014/main" id="{58182A1A-6AA1-4E59-A66D-F9309B2085D6}"/>
              </a:ext>
            </a:extLst>
          </p:cNvPr>
          <p:cNvSpPr>
            <a:spLocks noChangeArrowheads="1"/>
          </p:cNvSpPr>
          <p:nvPr/>
        </p:nvSpPr>
        <p:spPr bwMode="auto">
          <a:xfrm>
            <a:off x="2971800" y="7924800"/>
            <a:ext cx="1752600" cy="623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50000"/>
              </a:spcBef>
            </a:pPr>
            <a:endParaRPr lang="en-GB" altLang="en-US" sz="1400"/>
          </a:p>
          <a:p>
            <a:pPr>
              <a:spcBef>
                <a:spcPct val="50000"/>
              </a:spcBef>
            </a:pPr>
            <a:endParaRPr lang="en-GB" altLang="en-US" sz="1400"/>
          </a:p>
        </p:txBody>
      </p:sp>
      <p:sp>
        <p:nvSpPr>
          <p:cNvPr id="21509" name="Text Box 5">
            <a:extLst>
              <a:ext uri="{FF2B5EF4-FFF2-40B4-BE49-F238E27FC236}">
                <a16:creationId xmlns:a16="http://schemas.microsoft.com/office/drawing/2014/main" id="{C70B17D4-8DD5-43FD-9963-546EB3122E67}"/>
              </a:ext>
            </a:extLst>
          </p:cNvPr>
          <p:cNvSpPr txBox="1">
            <a:spLocks noChangeArrowheads="1"/>
          </p:cNvSpPr>
          <p:nvPr/>
        </p:nvSpPr>
        <p:spPr bwMode="auto">
          <a:xfrm>
            <a:off x="228600" y="6629400"/>
            <a:ext cx="2743200" cy="1803400"/>
          </a:xfrm>
          <a:prstGeom prst="rect">
            <a:avLst/>
          </a:prstGeom>
          <a:noFill/>
          <a:ln w="9525" algn="ctr">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r>
              <a:rPr lang="en-GB" altLang="en-US" sz="1400"/>
              <a:t>Macbeth</a:t>
            </a:r>
          </a:p>
          <a:p>
            <a:pPr>
              <a:spcBef>
                <a:spcPct val="0"/>
              </a:spcBef>
              <a:buFontTx/>
              <a:buNone/>
            </a:pPr>
            <a:endParaRPr lang="en-GB" altLang="en-US" sz="1400"/>
          </a:p>
          <a:p>
            <a:pPr>
              <a:spcBef>
                <a:spcPct val="0"/>
              </a:spcBef>
              <a:buFont typeface="Wingdings" panose="05000000000000000000" pitchFamily="2" charset="2"/>
              <a:buChar char="Ø"/>
            </a:pPr>
            <a:r>
              <a:rPr lang="en-GB" altLang="en-US" sz="1400"/>
              <a:t>1.</a:t>
            </a:r>
          </a:p>
          <a:p>
            <a:pPr>
              <a:spcBef>
                <a:spcPct val="0"/>
              </a:spcBef>
              <a:buFont typeface="Wingdings" panose="05000000000000000000" pitchFamily="2" charset="2"/>
              <a:buChar char="Ø"/>
            </a:pPr>
            <a:endParaRPr lang="en-GB" altLang="en-US" sz="1400"/>
          </a:p>
          <a:p>
            <a:pPr>
              <a:spcBef>
                <a:spcPct val="0"/>
              </a:spcBef>
              <a:buFont typeface="Wingdings" panose="05000000000000000000" pitchFamily="2" charset="2"/>
              <a:buChar char="Ø"/>
            </a:pPr>
            <a:r>
              <a:rPr lang="en-GB" altLang="en-US" sz="1400"/>
              <a:t>2.</a:t>
            </a:r>
          </a:p>
          <a:p>
            <a:pPr>
              <a:spcBef>
                <a:spcPct val="0"/>
              </a:spcBef>
              <a:buFont typeface="Wingdings" panose="05000000000000000000" pitchFamily="2" charset="2"/>
              <a:buChar char="Ø"/>
            </a:pPr>
            <a:endParaRPr lang="en-GB" altLang="en-US" sz="1400"/>
          </a:p>
          <a:p>
            <a:pPr>
              <a:spcBef>
                <a:spcPct val="0"/>
              </a:spcBef>
              <a:buFont typeface="Wingdings" panose="05000000000000000000" pitchFamily="2" charset="2"/>
              <a:buChar char="Ø"/>
            </a:pPr>
            <a:r>
              <a:rPr lang="en-GB" altLang="en-US" sz="1400"/>
              <a:t>3.</a:t>
            </a:r>
          </a:p>
          <a:p>
            <a:pPr>
              <a:spcBef>
                <a:spcPct val="0"/>
              </a:spcBef>
              <a:buFont typeface="Wingdings" panose="05000000000000000000" pitchFamily="2" charset="2"/>
              <a:buChar char="Ø"/>
            </a:pPr>
            <a:endParaRPr lang="en-GB" altLang="en-US" sz="1400"/>
          </a:p>
        </p:txBody>
      </p:sp>
      <p:sp>
        <p:nvSpPr>
          <p:cNvPr id="21510" name="Text Box 6">
            <a:extLst>
              <a:ext uri="{FF2B5EF4-FFF2-40B4-BE49-F238E27FC236}">
                <a16:creationId xmlns:a16="http://schemas.microsoft.com/office/drawing/2014/main" id="{DF63AF8D-8FA5-4F0C-ACBF-2C667C30E0CD}"/>
              </a:ext>
            </a:extLst>
          </p:cNvPr>
          <p:cNvSpPr txBox="1">
            <a:spLocks noChangeArrowheads="1"/>
          </p:cNvSpPr>
          <p:nvPr/>
        </p:nvSpPr>
        <p:spPr bwMode="auto">
          <a:xfrm>
            <a:off x="3276600" y="6629400"/>
            <a:ext cx="2971800" cy="1803400"/>
          </a:xfrm>
          <a:prstGeom prst="rect">
            <a:avLst/>
          </a:prstGeom>
          <a:noFill/>
          <a:ln w="9525" algn="ctr">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r>
              <a:rPr lang="en-GB" altLang="en-US" sz="1400"/>
              <a:t>Lady Macbeth</a:t>
            </a:r>
          </a:p>
          <a:p>
            <a:pPr>
              <a:spcBef>
                <a:spcPct val="0"/>
              </a:spcBef>
              <a:buFontTx/>
              <a:buNone/>
            </a:pPr>
            <a:endParaRPr lang="en-GB" altLang="en-US" sz="1400"/>
          </a:p>
          <a:p>
            <a:pPr>
              <a:spcBef>
                <a:spcPct val="0"/>
              </a:spcBef>
              <a:buFont typeface="Wingdings" panose="05000000000000000000" pitchFamily="2" charset="2"/>
              <a:buChar char="Ø"/>
            </a:pPr>
            <a:r>
              <a:rPr lang="en-GB" altLang="en-US" sz="1400"/>
              <a:t>1.</a:t>
            </a:r>
          </a:p>
          <a:p>
            <a:pPr>
              <a:spcBef>
                <a:spcPct val="0"/>
              </a:spcBef>
              <a:buFont typeface="Wingdings" panose="05000000000000000000" pitchFamily="2" charset="2"/>
              <a:buChar char="Ø"/>
            </a:pPr>
            <a:endParaRPr lang="en-GB" altLang="en-US" sz="1400"/>
          </a:p>
          <a:p>
            <a:pPr>
              <a:spcBef>
                <a:spcPct val="0"/>
              </a:spcBef>
              <a:buFont typeface="Wingdings" panose="05000000000000000000" pitchFamily="2" charset="2"/>
              <a:buChar char="Ø"/>
            </a:pPr>
            <a:r>
              <a:rPr lang="en-GB" altLang="en-US" sz="1400"/>
              <a:t>2.</a:t>
            </a:r>
          </a:p>
          <a:p>
            <a:pPr>
              <a:spcBef>
                <a:spcPct val="0"/>
              </a:spcBef>
              <a:buFont typeface="Wingdings" panose="05000000000000000000" pitchFamily="2" charset="2"/>
              <a:buChar char="Ø"/>
            </a:pPr>
            <a:endParaRPr lang="en-GB" altLang="en-US" sz="1400"/>
          </a:p>
          <a:p>
            <a:pPr>
              <a:spcBef>
                <a:spcPct val="0"/>
              </a:spcBef>
              <a:buFont typeface="Wingdings" panose="05000000000000000000" pitchFamily="2" charset="2"/>
              <a:buChar char="Ø"/>
            </a:pPr>
            <a:r>
              <a:rPr lang="en-GB" altLang="en-US" sz="1400"/>
              <a:t>3.</a:t>
            </a:r>
          </a:p>
          <a:p>
            <a:pPr>
              <a:spcBef>
                <a:spcPct val="0"/>
              </a:spcBef>
              <a:buFont typeface="Wingdings" panose="05000000000000000000" pitchFamily="2" charset="2"/>
              <a:buChar char="Ø"/>
            </a:pPr>
            <a:endParaRPr lang="en-GB" altLang="en-US" sz="140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8478" name="Group 46">
            <a:extLst>
              <a:ext uri="{FF2B5EF4-FFF2-40B4-BE49-F238E27FC236}">
                <a16:creationId xmlns:a16="http://schemas.microsoft.com/office/drawing/2014/main" id="{23498E63-8F86-40D0-B88B-C540371E8343}"/>
              </a:ext>
            </a:extLst>
          </p:cNvPr>
          <p:cNvGraphicFramePr>
            <a:graphicFrameLocks noGrp="1"/>
          </p:cNvGraphicFramePr>
          <p:nvPr/>
        </p:nvGraphicFramePr>
        <p:xfrm>
          <a:off x="38100" y="898525"/>
          <a:ext cx="3619500" cy="6108698"/>
        </p:xfrm>
        <a:graphic>
          <a:graphicData uri="http://schemas.openxmlformats.org/drawingml/2006/table">
            <a:tbl>
              <a:tblPr/>
              <a:tblGrid>
                <a:gridCol w="933450">
                  <a:extLst>
                    <a:ext uri="{9D8B030D-6E8A-4147-A177-3AD203B41FA5}">
                      <a16:colId xmlns:a16="http://schemas.microsoft.com/office/drawing/2014/main" val="20000"/>
                    </a:ext>
                  </a:extLst>
                </a:gridCol>
                <a:gridCol w="2686050">
                  <a:extLst>
                    <a:ext uri="{9D8B030D-6E8A-4147-A177-3AD203B41FA5}">
                      <a16:colId xmlns:a16="http://schemas.microsoft.com/office/drawing/2014/main" val="20001"/>
                    </a:ext>
                  </a:extLst>
                </a:gridCol>
              </a:tblGrid>
              <a:tr h="690635">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altLang="en-US" sz="1300" b="1" i="0" u="none" strike="noStrike" cap="none" normalizeH="0" baseline="0">
                        <a:ln>
                          <a:noFill/>
                        </a:ln>
                        <a:solidFill>
                          <a:srgbClr val="FFFFFF"/>
                        </a:solidFill>
                        <a:effectLst/>
                        <a:latin typeface="Arial" charset="0"/>
                        <a:cs typeface="Arial" charset="0"/>
                      </a:endParaRPr>
                    </a:p>
                  </a:txBody>
                  <a:tcPr marL="68580" marR="68580" marT="34291" marB="34291"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altLang="en-US" sz="1300" b="1" i="0" u="none" strike="noStrike" cap="none" normalizeH="0" baseline="0">
                          <a:ln>
                            <a:noFill/>
                          </a:ln>
                          <a:solidFill>
                            <a:schemeClr val="tx1"/>
                          </a:solidFill>
                          <a:effectLst/>
                          <a:latin typeface="Arial" charset="0"/>
                          <a:cs typeface="Arial" charset="0"/>
                        </a:rPr>
                        <a:t>Approaching the question.</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altLang="en-US" sz="1300" b="1" i="0" u="none" strike="noStrike" cap="none" normalizeH="0" baseline="0">
                          <a:ln>
                            <a:noFill/>
                          </a:ln>
                          <a:solidFill>
                            <a:schemeClr val="tx1"/>
                          </a:solidFill>
                          <a:effectLst/>
                          <a:latin typeface="Arial" charset="0"/>
                          <a:cs typeface="Arial" charset="0"/>
                        </a:rPr>
                        <a:t>In each paragraph aim to include:</a:t>
                      </a:r>
                    </a:p>
                  </a:txBody>
                  <a:tcPr marL="68580" marR="68580" marT="34291" marB="34291"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extLst>
                  <a:ext uri="{0D108BD9-81ED-4DB2-BD59-A6C34878D82A}">
                    <a16:rowId xmlns:a16="http://schemas.microsoft.com/office/drawing/2014/main" val="10000"/>
                  </a:ext>
                </a:extLst>
              </a:tr>
              <a:tr h="671583">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altLang="en-US" sz="1300" b="0" i="0" u="none" strike="noStrike" cap="none" normalizeH="0" baseline="0">
                          <a:ln>
                            <a:noFill/>
                          </a:ln>
                          <a:solidFill>
                            <a:srgbClr val="000000"/>
                          </a:solidFill>
                          <a:effectLst/>
                          <a:latin typeface="Arial" charset="0"/>
                          <a:cs typeface="Arial" charset="0"/>
                        </a:rPr>
                        <a:t>Method/</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altLang="en-US" sz="1300" b="0" i="0" u="none" strike="noStrike" cap="none" normalizeH="0" baseline="0">
                          <a:ln>
                            <a:noFill/>
                          </a:ln>
                          <a:solidFill>
                            <a:srgbClr val="000000"/>
                          </a:solidFill>
                          <a:effectLst/>
                          <a:latin typeface="Arial" charset="0"/>
                          <a:cs typeface="Arial" charset="0"/>
                        </a:rPr>
                        <a:t>AO2</a:t>
                      </a:r>
                    </a:p>
                  </a:txBody>
                  <a:tcPr marL="68580" marR="68580" marT="34291" marB="34291"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3F4"/>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altLang="en-US" sz="1300" b="0" i="0" u="none" strike="noStrike" cap="none" normalizeH="0" baseline="0">
                          <a:ln>
                            <a:noFill/>
                          </a:ln>
                          <a:solidFill>
                            <a:srgbClr val="000000"/>
                          </a:solidFill>
                          <a:effectLst/>
                          <a:latin typeface="Arial" charset="0"/>
                          <a:cs typeface="Arial" charset="0"/>
                        </a:rPr>
                        <a:t>Method used  -  linked to language, imagery or dramatic devices</a:t>
                      </a:r>
                    </a:p>
                  </a:txBody>
                  <a:tcPr marL="68580" marR="68580" marT="34291" marB="34291"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3F4"/>
                    </a:solidFill>
                  </a:tcPr>
                </a:tc>
                <a:extLst>
                  <a:ext uri="{0D108BD9-81ED-4DB2-BD59-A6C34878D82A}">
                    <a16:rowId xmlns:a16="http://schemas.microsoft.com/office/drawing/2014/main" val="10001"/>
                  </a:ext>
                </a:extLst>
              </a:tr>
              <a:tr h="57473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altLang="en-US" sz="1300" b="0" i="0" u="none" strike="noStrike" cap="none" normalizeH="0" baseline="0">
                          <a:ln>
                            <a:noFill/>
                          </a:ln>
                          <a:solidFill>
                            <a:srgbClr val="000000"/>
                          </a:solidFill>
                          <a:effectLst/>
                          <a:latin typeface="Arial" charset="0"/>
                          <a:cs typeface="Arial" charset="0"/>
                        </a:rPr>
                        <a:t>Q</a:t>
                      </a:r>
                    </a:p>
                  </a:txBody>
                  <a:tcPr marL="68580" marR="68580" marT="34291" marB="34291"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3F9FA"/>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altLang="en-US" sz="1300" b="0" i="0" u="none" strike="noStrike" cap="none" normalizeH="0" baseline="0">
                          <a:ln>
                            <a:noFill/>
                          </a:ln>
                          <a:solidFill>
                            <a:srgbClr val="000000"/>
                          </a:solidFill>
                          <a:effectLst/>
                          <a:latin typeface="Arial" charset="0"/>
                          <a:cs typeface="Arial" charset="0"/>
                        </a:rPr>
                        <a:t>Quotation or even better …</a:t>
                      </a:r>
                    </a:p>
                  </a:txBody>
                  <a:tcPr marL="68580" marR="68580" marT="34291" marB="34291"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3F9FA"/>
                    </a:solidFill>
                  </a:tcPr>
                </a:tc>
                <a:extLst>
                  <a:ext uri="{0D108BD9-81ED-4DB2-BD59-A6C34878D82A}">
                    <a16:rowId xmlns:a16="http://schemas.microsoft.com/office/drawing/2014/main" val="10002"/>
                  </a:ext>
                </a:extLst>
              </a:tr>
              <a:tr h="67317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altLang="en-US" sz="1300" b="0" i="0" u="none" strike="noStrike" cap="none" normalizeH="0" baseline="0">
                          <a:ln>
                            <a:noFill/>
                          </a:ln>
                          <a:solidFill>
                            <a:srgbClr val="000000"/>
                          </a:solidFill>
                          <a:effectLst/>
                          <a:latin typeface="Arial" charset="0"/>
                          <a:cs typeface="Arial" charset="0"/>
                        </a:rPr>
                        <a:t>EQ</a:t>
                      </a:r>
                    </a:p>
                  </a:txBody>
                  <a:tcPr marL="68580" marR="68580" marT="34291" marB="34291"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3F4"/>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altLang="en-US" sz="1300" b="0" i="0" u="none" strike="noStrike" cap="none" normalizeH="0" baseline="0">
                          <a:ln>
                            <a:noFill/>
                          </a:ln>
                          <a:solidFill>
                            <a:srgbClr val="000000"/>
                          </a:solidFill>
                          <a:effectLst/>
                          <a:latin typeface="Arial" charset="0"/>
                          <a:cs typeface="Arial" charset="0"/>
                        </a:rPr>
                        <a:t>Embedded quotation (integrated in a sentence)</a:t>
                      </a:r>
                    </a:p>
                  </a:txBody>
                  <a:tcPr marL="68580" marR="68580" marT="34291" marB="34291"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3F4"/>
                    </a:solidFill>
                  </a:tcPr>
                </a:tc>
                <a:extLst>
                  <a:ext uri="{0D108BD9-81ED-4DB2-BD59-A6C34878D82A}">
                    <a16:rowId xmlns:a16="http://schemas.microsoft.com/office/drawing/2014/main" val="10003"/>
                  </a:ext>
                </a:extLst>
              </a:tr>
              <a:tr h="57791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altLang="en-US" sz="1300" b="0" i="0" u="none" strike="noStrike" cap="none" normalizeH="0" baseline="0">
                          <a:ln>
                            <a:noFill/>
                          </a:ln>
                          <a:solidFill>
                            <a:srgbClr val="000000"/>
                          </a:solidFill>
                          <a:effectLst/>
                          <a:latin typeface="Arial" charset="0"/>
                          <a:cs typeface="Arial" charset="0"/>
                        </a:rPr>
                        <a:t>Effect</a:t>
                      </a:r>
                    </a:p>
                  </a:txBody>
                  <a:tcPr marL="68580" marR="68580" marT="34291" marB="34291"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3F9FA"/>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altLang="en-US" sz="1300" b="0" i="0" u="none" strike="noStrike" cap="none" normalizeH="0" baseline="0">
                          <a:ln>
                            <a:noFill/>
                          </a:ln>
                          <a:solidFill>
                            <a:srgbClr val="000000"/>
                          </a:solidFill>
                          <a:effectLst/>
                          <a:latin typeface="Arial" charset="0"/>
                          <a:cs typeface="Arial" charset="0"/>
                        </a:rPr>
                        <a:t>An effect of the quote/ word level analysis</a:t>
                      </a:r>
                    </a:p>
                  </a:txBody>
                  <a:tcPr marL="68580" marR="68580" marT="34291" marB="34291"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3F9FA"/>
                    </a:solidFill>
                  </a:tcPr>
                </a:tc>
                <a:extLst>
                  <a:ext uri="{0D108BD9-81ED-4DB2-BD59-A6C34878D82A}">
                    <a16:rowId xmlns:a16="http://schemas.microsoft.com/office/drawing/2014/main" val="10004"/>
                  </a:ext>
                </a:extLst>
              </a:tr>
              <a:tr h="671583">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altLang="en-US" sz="1300" b="0" i="0" u="none" strike="noStrike" cap="none" normalizeH="0" baseline="0">
                          <a:ln>
                            <a:noFill/>
                          </a:ln>
                          <a:solidFill>
                            <a:srgbClr val="000000"/>
                          </a:solidFill>
                          <a:effectLst/>
                          <a:latin typeface="Arial" charset="0"/>
                          <a:cs typeface="Arial" charset="0"/>
                        </a:rPr>
                        <a:t>AO1 links</a:t>
                      </a:r>
                    </a:p>
                  </a:txBody>
                  <a:tcPr marL="68580" marR="68580" marT="34291" marB="34291"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3F4"/>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altLang="en-US" sz="1300" b="0" i="0" u="none" strike="noStrike" cap="none" normalizeH="0" baseline="0" dirty="0">
                          <a:ln>
                            <a:noFill/>
                          </a:ln>
                          <a:solidFill>
                            <a:srgbClr val="000000"/>
                          </a:solidFill>
                          <a:effectLst/>
                          <a:latin typeface="Arial" charset="0"/>
                          <a:cs typeface="Arial" charset="0"/>
                        </a:rPr>
                        <a:t>Links to ideas in another part of the text</a:t>
                      </a:r>
                    </a:p>
                  </a:txBody>
                  <a:tcPr marL="68580" marR="68580" marT="34291" marB="34291"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3F4"/>
                    </a:solidFill>
                  </a:tcPr>
                </a:tc>
                <a:extLst>
                  <a:ext uri="{0D108BD9-81ED-4DB2-BD59-A6C34878D82A}">
                    <a16:rowId xmlns:a16="http://schemas.microsoft.com/office/drawing/2014/main" val="10005"/>
                  </a:ext>
                </a:extLst>
              </a:tr>
              <a:tr h="590612">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altLang="en-US" sz="1300" b="0" i="0" u="none" strike="noStrike" cap="none" normalizeH="0" baseline="0">
                          <a:ln>
                            <a:noFill/>
                          </a:ln>
                          <a:solidFill>
                            <a:srgbClr val="000000"/>
                          </a:solidFill>
                          <a:effectLst/>
                          <a:latin typeface="Arial" charset="0"/>
                          <a:cs typeface="Arial" charset="0"/>
                        </a:rPr>
                        <a:t>AO3</a:t>
                      </a:r>
                    </a:p>
                  </a:txBody>
                  <a:tcPr marL="68580" marR="68580" marT="34291" marB="34291"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3F9FA"/>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altLang="en-US" sz="1300" b="0" i="0" u="none" strike="noStrike" cap="none" normalizeH="0" baseline="0">
                          <a:ln>
                            <a:noFill/>
                          </a:ln>
                          <a:solidFill>
                            <a:srgbClr val="000000"/>
                          </a:solidFill>
                          <a:effectLst/>
                          <a:latin typeface="Arial" charset="0"/>
                          <a:cs typeface="Arial" charset="0"/>
                        </a:rPr>
                        <a:t>Link to context e.g. ideas linked to kingship, the su</a:t>
                      </a:r>
                      <a:r>
                        <a:rPr kumimoji="0" lang="en-US" altLang="en-US" sz="1300" b="0" i="0" u="none" strike="noStrike" cap="none" normalizeH="0" baseline="0">
                          <a:ln>
                            <a:noFill/>
                          </a:ln>
                          <a:solidFill>
                            <a:srgbClr val="000000"/>
                          </a:solidFill>
                          <a:effectLst/>
                          <a:latin typeface="Arial" charset="0"/>
                          <a:cs typeface="Arial" charset="0"/>
                        </a:rPr>
                        <a:t>p</a:t>
                      </a:r>
                      <a:r>
                        <a:rPr kumimoji="0" lang="en-GB" altLang="en-US" sz="1300" b="0" i="0" u="none" strike="noStrike" cap="none" normalizeH="0" baseline="0">
                          <a:ln>
                            <a:noFill/>
                          </a:ln>
                          <a:solidFill>
                            <a:srgbClr val="000000"/>
                          </a:solidFill>
                          <a:effectLst/>
                          <a:latin typeface="Arial" charset="0"/>
                          <a:cs typeface="Arial" charset="0"/>
                        </a:rPr>
                        <a:t>ernatural, women</a:t>
                      </a:r>
                    </a:p>
                  </a:txBody>
                  <a:tcPr marL="68580" marR="68580" marT="34291" marB="34291"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3F9FA"/>
                    </a:solidFill>
                  </a:tcPr>
                </a:tc>
                <a:extLst>
                  <a:ext uri="{0D108BD9-81ED-4DB2-BD59-A6C34878D82A}">
                    <a16:rowId xmlns:a16="http://schemas.microsoft.com/office/drawing/2014/main" val="10006"/>
                  </a:ext>
                </a:extLst>
              </a:tr>
              <a:tr h="663003">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altLang="en-US" sz="1300" b="0" i="0" u="none" strike="noStrike" cap="none" normalizeH="0" baseline="0">
                          <a:ln>
                            <a:noFill/>
                          </a:ln>
                          <a:solidFill>
                            <a:srgbClr val="000000"/>
                          </a:solidFill>
                          <a:effectLst/>
                          <a:latin typeface="Arial" charset="0"/>
                          <a:cs typeface="Arial" charset="0"/>
                        </a:rPr>
                        <a:t>So/ therefore/ thus</a:t>
                      </a:r>
                    </a:p>
                  </a:txBody>
                  <a:tcPr marL="68580" marR="68580" marT="34291" marB="34291"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3F4"/>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altLang="en-US" sz="1300" b="0" i="0" u="none" strike="noStrike" cap="none" normalizeH="0" baseline="0">
                          <a:ln>
                            <a:noFill/>
                          </a:ln>
                          <a:solidFill>
                            <a:srgbClr val="000000"/>
                          </a:solidFill>
                          <a:effectLst/>
                          <a:latin typeface="Arial" charset="0"/>
                          <a:cs typeface="Arial" charset="0"/>
                        </a:rPr>
                        <a:t>‘So’ sentence reflecting on the </a:t>
                      </a:r>
                      <a:r>
                        <a:rPr kumimoji="0" lang="en-US" altLang="en-US" sz="1300" b="0" i="0" u="none" strike="noStrike" cap="none" normalizeH="0" baseline="0">
                          <a:ln>
                            <a:noFill/>
                          </a:ln>
                          <a:solidFill>
                            <a:srgbClr val="000000"/>
                          </a:solidFill>
                          <a:effectLst/>
                          <a:latin typeface="Arial" charset="0"/>
                          <a:cs typeface="Arial" charset="0"/>
                        </a:rPr>
                        <a:t>writer’s intended effect on the audience</a:t>
                      </a:r>
                      <a:r>
                        <a:rPr kumimoji="0" lang="en-GB" altLang="en-US" sz="1300" b="0" i="0" u="none" strike="noStrike" cap="none" normalizeH="0" baseline="0">
                          <a:ln>
                            <a:noFill/>
                          </a:ln>
                          <a:solidFill>
                            <a:srgbClr val="000000"/>
                          </a:solidFill>
                          <a:effectLst/>
                          <a:latin typeface="Arial" charset="0"/>
                          <a:cs typeface="Arial" charset="0"/>
                        </a:rPr>
                        <a:t> (possibly then and now)</a:t>
                      </a:r>
                    </a:p>
                  </a:txBody>
                  <a:tcPr marL="68580" marR="68580" marT="34291" marB="34291"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3F4"/>
                    </a:solidFill>
                  </a:tcPr>
                </a:tc>
                <a:extLst>
                  <a:ext uri="{0D108BD9-81ED-4DB2-BD59-A6C34878D82A}">
                    <a16:rowId xmlns:a16="http://schemas.microsoft.com/office/drawing/2014/main" val="10007"/>
                  </a:ext>
                </a:extLst>
              </a:tr>
              <a:tr h="995467">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altLang="en-US" sz="1300" b="0" i="0" u="none" strike="noStrike" cap="none" normalizeH="0" baseline="0">
                          <a:ln>
                            <a:noFill/>
                          </a:ln>
                          <a:solidFill>
                            <a:srgbClr val="000000"/>
                          </a:solidFill>
                          <a:effectLst/>
                          <a:latin typeface="Arial" charset="0"/>
                          <a:cs typeface="Arial" charset="0"/>
                        </a:rPr>
                        <a:t>Dev comment</a:t>
                      </a:r>
                    </a:p>
                  </a:txBody>
                  <a:tcPr marL="68580" marR="68580" marT="34291" marB="34291"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3F9FA"/>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altLang="en-US" sz="1300" b="0" i="0" u="none" strike="noStrike" cap="none" normalizeH="0" baseline="0" dirty="0">
                          <a:ln>
                            <a:noFill/>
                          </a:ln>
                          <a:solidFill>
                            <a:srgbClr val="000000"/>
                          </a:solidFill>
                          <a:effectLst/>
                          <a:latin typeface="Arial" charset="0"/>
                          <a:cs typeface="Arial" charset="0"/>
                        </a:rPr>
                        <a:t>Ideas developed in detail - go one step further.</a:t>
                      </a:r>
                    </a:p>
                  </a:txBody>
                  <a:tcPr marL="68580" marR="68580" marT="34291" marB="34291"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3F9FA"/>
                    </a:solidFill>
                  </a:tcPr>
                </a:tc>
                <a:extLst>
                  <a:ext uri="{0D108BD9-81ED-4DB2-BD59-A6C34878D82A}">
                    <a16:rowId xmlns:a16="http://schemas.microsoft.com/office/drawing/2014/main" val="10008"/>
                  </a:ext>
                </a:extLst>
              </a:tr>
            </a:tbl>
          </a:graphicData>
        </a:graphic>
      </p:graphicFrame>
      <p:sp>
        <p:nvSpPr>
          <p:cNvPr id="22562" name="Text Box 37">
            <a:extLst>
              <a:ext uri="{FF2B5EF4-FFF2-40B4-BE49-F238E27FC236}">
                <a16:creationId xmlns:a16="http://schemas.microsoft.com/office/drawing/2014/main" id="{E4ACB967-62A5-486D-9D7C-D5B1CC80EB35}"/>
              </a:ext>
            </a:extLst>
          </p:cNvPr>
          <p:cNvSpPr txBox="1">
            <a:spLocks noChangeArrowheads="1"/>
          </p:cNvSpPr>
          <p:nvPr/>
        </p:nvSpPr>
        <p:spPr bwMode="auto">
          <a:xfrm>
            <a:off x="3886200" y="609600"/>
            <a:ext cx="2819400" cy="7154863"/>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342900" indent="-342900">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50000"/>
              </a:spcBef>
              <a:buFontTx/>
              <a:buNone/>
            </a:pPr>
            <a:r>
              <a:rPr lang="en-GB" altLang="en-US" sz="1300" b="1"/>
              <a:t>There are two possible ways to approach this question.</a:t>
            </a:r>
          </a:p>
          <a:p>
            <a:pPr>
              <a:spcBef>
                <a:spcPct val="50000"/>
              </a:spcBef>
              <a:buFontTx/>
              <a:buNone/>
            </a:pPr>
            <a:r>
              <a:rPr lang="en-GB" altLang="en-US" sz="1300" b="1"/>
              <a:t>Approach A: Linking extract to whole text throughout</a:t>
            </a:r>
          </a:p>
          <a:p>
            <a:pPr>
              <a:spcBef>
                <a:spcPct val="50000"/>
              </a:spcBef>
              <a:buFontTx/>
              <a:buAutoNum type="arabicPeriod"/>
            </a:pPr>
            <a:r>
              <a:rPr lang="en-GB" altLang="en-US" sz="1300"/>
              <a:t>Highlight key words in the question.</a:t>
            </a:r>
          </a:p>
          <a:p>
            <a:pPr>
              <a:spcBef>
                <a:spcPct val="50000"/>
              </a:spcBef>
              <a:buFontTx/>
              <a:buAutoNum type="arabicPeriod"/>
            </a:pPr>
            <a:r>
              <a:rPr lang="en-GB" altLang="en-US" sz="1300"/>
              <a:t>Annotate the passage for ideas/ methods/quotes to explore.</a:t>
            </a:r>
          </a:p>
          <a:p>
            <a:pPr>
              <a:spcBef>
                <a:spcPct val="50000"/>
              </a:spcBef>
              <a:buFontTx/>
              <a:buAutoNum type="arabicPeriod"/>
            </a:pPr>
            <a:r>
              <a:rPr lang="en-GB" altLang="en-US" sz="1300"/>
              <a:t>Identify links to elsewhere in the text – could be similar ideas/ methods or contrasting to show change.</a:t>
            </a:r>
          </a:p>
          <a:p>
            <a:pPr>
              <a:spcBef>
                <a:spcPct val="50000"/>
              </a:spcBef>
              <a:buFontTx/>
              <a:buAutoNum type="arabicPeriod"/>
            </a:pPr>
            <a:r>
              <a:rPr lang="en-GB" altLang="en-US" sz="1300"/>
              <a:t>Write a paragraph on the extract followed by a linked paragraph on the whole text.</a:t>
            </a:r>
          </a:p>
          <a:p>
            <a:pPr>
              <a:spcBef>
                <a:spcPct val="50000"/>
              </a:spcBef>
              <a:buFontTx/>
              <a:buAutoNum type="arabicPeriod"/>
            </a:pPr>
            <a:r>
              <a:rPr lang="en-GB" altLang="en-US" sz="1300"/>
              <a:t>Go back to the extract again and aim to do this 3 times.</a:t>
            </a:r>
          </a:p>
          <a:p>
            <a:pPr>
              <a:spcBef>
                <a:spcPct val="50000"/>
              </a:spcBef>
              <a:buFontTx/>
              <a:buNone/>
            </a:pPr>
            <a:r>
              <a:rPr lang="en-GB" altLang="en-US" sz="1300" b="1"/>
              <a:t>Approach B: Extract first, then whole text</a:t>
            </a:r>
          </a:p>
          <a:p>
            <a:pPr>
              <a:spcBef>
                <a:spcPct val="50000"/>
              </a:spcBef>
              <a:buFontTx/>
              <a:buAutoNum type="arabicPeriod"/>
            </a:pPr>
            <a:r>
              <a:rPr lang="en-GB" altLang="en-US" sz="1300"/>
              <a:t>Highlight key words in the question.</a:t>
            </a:r>
          </a:p>
          <a:p>
            <a:pPr>
              <a:spcBef>
                <a:spcPct val="50000"/>
              </a:spcBef>
              <a:buFontTx/>
              <a:buAutoNum type="arabicPeriod"/>
            </a:pPr>
            <a:r>
              <a:rPr lang="en-GB" altLang="en-US" sz="1300"/>
              <a:t>Annotate the passage for ideas/ methods/ quotes.</a:t>
            </a:r>
          </a:p>
          <a:p>
            <a:pPr>
              <a:spcBef>
                <a:spcPct val="50000"/>
              </a:spcBef>
              <a:buFontTx/>
              <a:buAutoNum type="arabicPeriod"/>
            </a:pPr>
            <a:r>
              <a:rPr lang="en-GB" altLang="en-US" sz="1300"/>
              <a:t>Cover at least 2 paragraphs based on ideas/ methods in the extract.</a:t>
            </a:r>
          </a:p>
          <a:p>
            <a:pPr>
              <a:spcBef>
                <a:spcPct val="50000"/>
              </a:spcBef>
              <a:buFontTx/>
              <a:buAutoNum type="arabicPeriod"/>
            </a:pPr>
            <a:r>
              <a:rPr lang="en-GB" altLang="en-US" sz="1300"/>
              <a:t>Cover at least 2 paragraphs based on ideas/ methods elsewhere in the play.</a:t>
            </a:r>
          </a:p>
        </p:txBody>
      </p:sp>
      <p:sp>
        <p:nvSpPr>
          <p:cNvPr id="22563" name="Text Box 40">
            <a:extLst>
              <a:ext uri="{FF2B5EF4-FFF2-40B4-BE49-F238E27FC236}">
                <a16:creationId xmlns:a16="http://schemas.microsoft.com/office/drawing/2014/main" id="{1AB5EBAB-2C43-4FEB-9A71-2DD15BAF8348}"/>
              </a:ext>
            </a:extLst>
          </p:cNvPr>
          <p:cNvSpPr txBox="1">
            <a:spLocks noChangeArrowheads="1"/>
          </p:cNvSpPr>
          <p:nvPr/>
        </p:nvSpPr>
        <p:spPr bwMode="auto">
          <a:xfrm>
            <a:off x="152400" y="8001000"/>
            <a:ext cx="6705600" cy="1108075"/>
          </a:xfrm>
          <a:prstGeom prst="rect">
            <a:avLst/>
          </a:prstGeom>
          <a:noFill/>
          <a:ln w="9525" algn="ctr">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50000"/>
              </a:spcBef>
              <a:buFont typeface="Wingdings" panose="05000000000000000000" pitchFamily="2" charset="2"/>
              <a:buChar char="v"/>
            </a:pPr>
            <a:r>
              <a:rPr lang="en-GB" altLang="en-US" sz="1200"/>
              <a:t> Aiming for level 8-9? As you become more confident with analysing the play you may find your own approach and ‘mix up’ the paragraph structure but make sure you hit the criteria in the mark scheme. </a:t>
            </a:r>
          </a:p>
          <a:p>
            <a:pPr>
              <a:spcBef>
                <a:spcPct val="50000"/>
              </a:spcBef>
              <a:buFont typeface="Wingdings" panose="05000000000000000000" pitchFamily="2" charset="2"/>
              <a:buChar char="v"/>
            </a:pPr>
            <a:r>
              <a:rPr lang="en-GB" altLang="en-US" sz="1200" b="1"/>
              <a:t> </a:t>
            </a:r>
            <a:r>
              <a:rPr lang="en-GB" altLang="en-US" sz="1200" b="1" u="sng"/>
              <a:t>Remember to always have a strong opening and concluding statement which links/reflects back on the question and makes a point about Shakespeare’s intentions.</a:t>
            </a:r>
          </a:p>
        </p:txBody>
      </p:sp>
      <p:sp>
        <p:nvSpPr>
          <p:cNvPr id="22564" name="Text Box 44">
            <a:extLst>
              <a:ext uri="{FF2B5EF4-FFF2-40B4-BE49-F238E27FC236}">
                <a16:creationId xmlns:a16="http://schemas.microsoft.com/office/drawing/2014/main" id="{2957198F-BE34-4A43-8A17-5FE4C10FA001}"/>
              </a:ext>
            </a:extLst>
          </p:cNvPr>
          <p:cNvSpPr txBox="1">
            <a:spLocks noChangeArrowheads="1"/>
          </p:cNvSpPr>
          <p:nvPr/>
        </p:nvSpPr>
        <p:spPr bwMode="auto">
          <a:xfrm>
            <a:off x="0" y="152400"/>
            <a:ext cx="6705600" cy="3079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50000"/>
              </a:spcBef>
              <a:buFontTx/>
              <a:buNone/>
            </a:pPr>
            <a:r>
              <a:rPr lang="en-GB" altLang="en-US" sz="1400" b="1"/>
              <a:t>How to approach the exam question. </a:t>
            </a:r>
            <a:r>
              <a:rPr lang="en-GB" altLang="en-US" sz="1200" b="1"/>
              <a:t>(The same approach as Jekyll and Hyde.)</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3">
            <a:extLst>
              <a:ext uri="{FF2B5EF4-FFF2-40B4-BE49-F238E27FC236}">
                <a16:creationId xmlns:a16="http://schemas.microsoft.com/office/drawing/2014/main" id="{D1E1F570-7ED0-417F-8923-111EDD342977}"/>
              </a:ext>
            </a:extLst>
          </p:cNvPr>
          <p:cNvSpPr>
            <a:spLocks noGrp="1" noChangeArrowheads="1"/>
          </p:cNvSpPr>
          <p:nvPr>
            <p:ph type="body" idx="1"/>
          </p:nvPr>
        </p:nvSpPr>
        <p:spPr>
          <a:xfrm>
            <a:off x="0" y="838200"/>
            <a:ext cx="6629400" cy="7329488"/>
          </a:xfrm>
        </p:spPr>
        <p:txBody>
          <a:bodyPr/>
          <a:lstStyle/>
          <a:p>
            <a:pPr eaLnBrk="1" hangingPunct="1">
              <a:lnSpc>
                <a:spcPct val="80000"/>
              </a:lnSpc>
              <a:buFontTx/>
              <a:buNone/>
            </a:pPr>
            <a:r>
              <a:rPr lang="en-GB" altLang="en-US" sz="1200" b="1"/>
              <a:t>Starting with this extract from Act 1 Scene 7, how does Lady Macbeth use language to manipulate her husband in the play?</a:t>
            </a:r>
          </a:p>
          <a:p>
            <a:pPr eaLnBrk="1" hangingPunct="1">
              <a:lnSpc>
                <a:spcPct val="80000"/>
              </a:lnSpc>
              <a:buFontTx/>
              <a:buNone/>
            </a:pPr>
            <a:r>
              <a:rPr lang="en-GB" altLang="en-US" sz="1200"/>
              <a:t>1. As part of your answer you will need to analyse what the extract shows about Lady Macbeth's use of language at this point. </a:t>
            </a:r>
            <a:r>
              <a:rPr lang="en-GB" altLang="en-US" sz="1200" b="1"/>
              <a:t>Highlight 3 quotations and annotate</a:t>
            </a:r>
            <a:r>
              <a:rPr lang="en-GB" altLang="en-US" sz="1200"/>
              <a:t> for ideas/ methods/ links to context.</a:t>
            </a:r>
          </a:p>
          <a:p>
            <a:pPr eaLnBrk="1" hangingPunct="1">
              <a:lnSpc>
                <a:spcPct val="80000"/>
              </a:lnSpc>
              <a:buFontTx/>
              <a:buNone/>
            </a:pPr>
            <a:r>
              <a:rPr lang="en-GB" altLang="en-US" sz="1200" b="1"/>
              <a:t>2. Identify 3 quotations from elsewhere in the play for your whole text links. Is her use of language similar or different?</a:t>
            </a:r>
          </a:p>
          <a:p>
            <a:pPr eaLnBrk="1" hangingPunct="1">
              <a:lnSpc>
                <a:spcPct val="80000"/>
              </a:lnSpc>
              <a:buFontTx/>
              <a:buNone/>
            </a:pPr>
            <a:endParaRPr lang="en-GB" altLang="en-US" sz="1000" b="1"/>
          </a:p>
          <a:p>
            <a:pPr eaLnBrk="1" hangingPunct="1">
              <a:lnSpc>
                <a:spcPct val="80000"/>
              </a:lnSpc>
              <a:buFontTx/>
              <a:buNone/>
            </a:pPr>
            <a:r>
              <a:rPr lang="en-GB" altLang="en-US" sz="1000" b="1"/>
              <a:t>MACBETH</a:t>
            </a:r>
            <a:endParaRPr lang="en-GB" altLang="en-US" sz="1000"/>
          </a:p>
          <a:p>
            <a:pPr eaLnBrk="1" hangingPunct="1">
              <a:lnSpc>
                <a:spcPct val="80000"/>
              </a:lnSpc>
              <a:buFontTx/>
              <a:buNone/>
            </a:pPr>
            <a:r>
              <a:rPr lang="en-GB" altLang="en-US" sz="1000"/>
              <a:t>          We will proceed no further in this business.</a:t>
            </a:r>
            <a:br>
              <a:rPr lang="en-GB" altLang="en-US" sz="1000"/>
            </a:br>
            <a:r>
              <a:rPr lang="en-GB" altLang="en-US" sz="1000"/>
              <a:t>He hath honoured me of late, and I have bought</a:t>
            </a:r>
            <a:br>
              <a:rPr lang="en-GB" altLang="en-US" sz="1000"/>
            </a:br>
            <a:r>
              <a:rPr lang="en-GB" altLang="en-US" sz="1000"/>
              <a:t>Golden opinions from all sorts of people,</a:t>
            </a:r>
            <a:br>
              <a:rPr lang="en-GB" altLang="en-US" sz="1000"/>
            </a:br>
            <a:r>
              <a:rPr lang="en-GB" altLang="en-US" sz="1000"/>
              <a:t>Which would be worn now in their newest gloss,</a:t>
            </a:r>
            <a:br>
              <a:rPr lang="en-GB" altLang="en-US" sz="1000"/>
            </a:br>
            <a:r>
              <a:rPr lang="en-GB" altLang="en-US" sz="1000"/>
              <a:t>Not cast aside so soon.</a:t>
            </a:r>
            <a:endParaRPr lang="en-GB" altLang="en-US" sz="1000" b="1"/>
          </a:p>
          <a:p>
            <a:pPr eaLnBrk="1" hangingPunct="1">
              <a:lnSpc>
                <a:spcPct val="80000"/>
              </a:lnSpc>
              <a:buFontTx/>
              <a:buNone/>
            </a:pPr>
            <a:r>
              <a:rPr lang="en-GB" altLang="en-US" sz="1000" b="1"/>
              <a:t>LADY MACBETH</a:t>
            </a:r>
            <a:endParaRPr lang="en-GB" altLang="en-US" sz="1000"/>
          </a:p>
          <a:p>
            <a:pPr eaLnBrk="1" hangingPunct="1">
              <a:lnSpc>
                <a:spcPct val="80000"/>
              </a:lnSpc>
              <a:buFontTx/>
              <a:buNone/>
            </a:pPr>
            <a:r>
              <a:rPr lang="en-GB" altLang="en-US" sz="1000"/>
              <a:t>          Was the hope drunk</a:t>
            </a:r>
            <a:br>
              <a:rPr lang="en-GB" altLang="en-US" sz="1000"/>
            </a:br>
            <a:r>
              <a:rPr lang="en-GB" altLang="en-US" sz="1000"/>
              <a:t>Wherein you dressed yourself? Hath it slept since?</a:t>
            </a:r>
            <a:br>
              <a:rPr lang="en-GB" altLang="en-US" sz="1000"/>
            </a:br>
            <a:r>
              <a:rPr lang="en-GB" altLang="en-US" sz="1000"/>
              <a:t>And wakes it now to look so green and pale</a:t>
            </a:r>
            <a:br>
              <a:rPr lang="en-GB" altLang="en-US" sz="1000"/>
            </a:br>
            <a:r>
              <a:rPr lang="en-GB" altLang="en-US" sz="1000"/>
              <a:t>At what it did so freely?] From this time,</a:t>
            </a:r>
            <a:br>
              <a:rPr lang="en-GB" altLang="en-US" sz="1000"/>
            </a:br>
            <a:r>
              <a:rPr lang="en-GB" altLang="en-US" sz="1000"/>
              <a:t>Such I account thy love]. Art thou afeard</a:t>
            </a:r>
            <a:br>
              <a:rPr lang="en-GB" altLang="en-US" sz="1000"/>
            </a:br>
            <a:r>
              <a:rPr lang="en-GB" altLang="en-US" sz="1000"/>
              <a:t>To be the same in thine own act and valour</a:t>
            </a:r>
            <a:br>
              <a:rPr lang="en-GB" altLang="en-US" sz="1000"/>
            </a:br>
            <a:r>
              <a:rPr lang="en-GB" altLang="en-US" sz="1000"/>
              <a:t>As thou art in desire? Wouldst thou have that</a:t>
            </a:r>
            <a:br>
              <a:rPr lang="en-GB" altLang="en-US" sz="1000"/>
            </a:br>
            <a:r>
              <a:rPr lang="en-GB" altLang="en-US" sz="1000"/>
              <a:t>Which thou esteem'st the ornament of life,</a:t>
            </a:r>
            <a:br>
              <a:rPr lang="en-GB" altLang="en-US" sz="1000"/>
            </a:br>
            <a:r>
              <a:rPr lang="en-GB" altLang="en-US" sz="1000"/>
              <a:t>And live a coward in thine own esteem,</a:t>
            </a:r>
            <a:br>
              <a:rPr lang="en-GB" altLang="en-US" sz="1000"/>
            </a:br>
            <a:r>
              <a:rPr lang="en-GB" altLang="en-US" sz="1000"/>
              <a:t>Letting I dare not wait upon I would,</a:t>
            </a:r>
            <a:br>
              <a:rPr lang="en-GB" altLang="en-US" sz="1000"/>
            </a:br>
            <a:r>
              <a:rPr lang="en-GB" altLang="en-US" sz="1000"/>
              <a:t>Like the poor cat i'th'adage?</a:t>
            </a:r>
            <a:endParaRPr lang="en-GB" altLang="en-US" sz="1000" b="1"/>
          </a:p>
          <a:p>
            <a:pPr eaLnBrk="1" hangingPunct="1">
              <a:lnSpc>
                <a:spcPct val="80000"/>
              </a:lnSpc>
              <a:buFontTx/>
              <a:buNone/>
            </a:pPr>
            <a:r>
              <a:rPr lang="en-GB" altLang="en-US" sz="1000" b="1"/>
              <a:t>MACBETH</a:t>
            </a:r>
            <a:endParaRPr lang="en-GB" altLang="en-US" sz="1000"/>
          </a:p>
          <a:p>
            <a:pPr eaLnBrk="1" hangingPunct="1">
              <a:lnSpc>
                <a:spcPct val="80000"/>
              </a:lnSpc>
              <a:buFontTx/>
              <a:buNone/>
            </a:pPr>
            <a:r>
              <a:rPr lang="en-GB" altLang="en-US" sz="1000"/>
              <a:t>          Prithee, peace.</a:t>
            </a:r>
            <a:br>
              <a:rPr lang="en-GB" altLang="en-US" sz="1000"/>
            </a:br>
            <a:r>
              <a:rPr lang="en-GB" altLang="en-US" sz="1000"/>
              <a:t>I dare do all that may become a man;</a:t>
            </a:r>
            <a:br>
              <a:rPr lang="en-GB" altLang="en-US" sz="1000"/>
            </a:br>
            <a:r>
              <a:rPr lang="en-GB" altLang="en-US" sz="1000"/>
              <a:t>Who dares do more is none.</a:t>
            </a:r>
            <a:endParaRPr lang="en-GB" altLang="en-US" sz="1000" b="1"/>
          </a:p>
          <a:p>
            <a:pPr eaLnBrk="1" hangingPunct="1">
              <a:lnSpc>
                <a:spcPct val="80000"/>
              </a:lnSpc>
              <a:buFontTx/>
              <a:buNone/>
            </a:pPr>
            <a:r>
              <a:rPr lang="en-GB" altLang="en-US" sz="1000" b="1"/>
              <a:t>LADY MACBETH</a:t>
            </a:r>
            <a:endParaRPr lang="en-GB" altLang="en-US" sz="1000"/>
          </a:p>
          <a:p>
            <a:pPr eaLnBrk="1" hangingPunct="1">
              <a:lnSpc>
                <a:spcPct val="80000"/>
              </a:lnSpc>
              <a:buFontTx/>
              <a:buNone/>
            </a:pPr>
            <a:r>
              <a:rPr lang="en-GB" altLang="en-US" sz="1000"/>
              <a:t>          What beast was't then</a:t>
            </a:r>
            <a:br>
              <a:rPr lang="en-GB" altLang="en-US" sz="1000"/>
            </a:br>
            <a:r>
              <a:rPr lang="en-GB" altLang="en-US" sz="1000"/>
              <a:t>That made you break this enterprise to me?</a:t>
            </a:r>
          </a:p>
          <a:p>
            <a:pPr eaLnBrk="1" hangingPunct="1">
              <a:lnSpc>
                <a:spcPct val="80000"/>
              </a:lnSpc>
              <a:buFontTx/>
              <a:buNone/>
            </a:pPr>
            <a:r>
              <a:rPr lang="en-GB" altLang="en-US" sz="1000"/>
              <a:t>          When you durst do it, then you were a man.</a:t>
            </a:r>
            <a:br>
              <a:rPr lang="en-GB" altLang="en-US" sz="1000"/>
            </a:br>
            <a:r>
              <a:rPr lang="en-GB" altLang="en-US" sz="1000"/>
              <a:t>And to be more than what you were, you would</a:t>
            </a:r>
            <a:br>
              <a:rPr lang="en-GB" altLang="en-US" sz="1000"/>
            </a:br>
            <a:r>
              <a:rPr lang="en-GB" altLang="en-US" sz="1000"/>
              <a:t>Be so much more the man. Nor time, nor place</a:t>
            </a:r>
            <a:br>
              <a:rPr lang="en-GB" altLang="en-US" sz="1000"/>
            </a:br>
            <a:r>
              <a:rPr lang="en-GB" altLang="en-US" sz="1000"/>
              <a:t>Did then adhere, and yet you would make both.</a:t>
            </a:r>
            <a:br>
              <a:rPr lang="en-GB" altLang="en-US" sz="1000"/>
            </a:br>
            <a:r>
              <a:rPr lang="en-GB" altLang="en-US" sz="1000"/>
              <a:t>They have made themselves and that their fitness now</a:t>
            </a:r>
            <a:br>
              <a:rPr lang="en-GB" altLang="en-US" sz="1000"/>
            </a:br>
            <a:r>
              <a:rPr lang="en-GB" altLang="en-US" sz="1000"/>
              <a:t>Does unmake you. I have given suck and know</a:t>
            </a:r>
            <a:br>
              <a:rPr lang="en-GB" altLang="en-US" sz="1000"/>
            </a:br>
            <a:r>
              <a:rPr lang="en-GB" altLang="en-US" sz="1000"/>
              <a:t>How tender 'tis to love the babe that milks me:</a:t>
            </a:r>
            <a:br>
              <a:rPr lang="en-GB" altLang="en-US" sz="1000"/>
            </a:br>
            <a:r>
              <a:rPr lang="en-GB" altLang="en-US" sz="1000"/>
              <a:t>I would, while it was smiling in my face,</a:t>
            </a:r>
            <a:br>
              <a:rPr lang="en-GB" altLang="en-US" sz="1000"/>
            </a:br>
            <a:r>
              <a:rPr lang="en-GB" altLang="en-US" sz="1000"/>
              <a:t>Have plucked my nipple from his boneless gums</a:t>
            </a:r>
            <a:br>
              <a:rPr lang="en-GB" altLang="en-US" sz="1000"/>
            </a:br>
            <a:r>
              <a:rPr lang="en-GB" altLang="en-US" sz="1000"/>
              <a:t>And dashed the brains out had I so sworn</a:t>
            </a:r>
          </a:p>
          <a:p>
            <a:pPr eaLnBrk="1" hangingPunct="1">
              <a:lnSpc>
                <a:spcPct val="80000"/>
              </a:lnSpc>
              <a:buFontTx/>
              <a:buNone/>
            </a:pPr>
            <a:r>
              <a:rPr lang="en-GB" altLang="en-US" sz="1000"/>
              <a:t>         As you have done to this.</a:t>
            </a:r>
            <a:endParaRPr lang="en-GB" altLang="en-US" sz="1000" b="1"/>
          </a:p>
          <a:p>
            <a:pPr eaLnBrk="1" hangingPunct="1">
              <a:lnSpc>
                <a:spcPct val="80000"/>
              </a:lnSpc>
              <a:buFontTx/>
              <a:buNone/>
            </a:pPr>
            <a:r>
              <a:rPr lang="en-GB" altLang="en-US" sz="1000" b="1"/>
              <a:t>MACBETH</a:t>
            </a:r>
            <a:endParaRPr lang="en-GB" altLang="en-US" sz="1000"/>
          </a:p>
          <a:p>
            <a:pPr eaLnBrk="1" hangingPunct="1">
              <a:lnSpc>
                <a:spcPct val="80000"/>
              </a:lnSpc>
              <a:buFontTx/>
              <a:buNone/>
            </a:pPr>
            <a:r>
              <a:rPr lang="en-GB" altLang="en-US" sz="1000"/>
              <a:t>          If we should fail?</a:t>
            </a:r>
          </a:p>
          <a:p>
            <a:pPr eaLnBrk="1" hangingPunct="1">
              <a:lnSpc>
                <a:spcPct val="80000"/>
              </a:lnSpc>
              <a:buFontTx/>
              <a:buNone/>
            </a:pPr>
            <a:r>
              <a:rPr lang="en-GB" altLang="en-US" sz="1000" b="1"/>
              <a:t>LADY MACBETH</a:t>
            </a:r>
            <a:endParaRPr lang="en-GB" altLang="en-US" sz="1000"/>
          </a:p>
          <a:p>
            <a:pPr eaLnBrk="1" hangingPunct="1">
              <a:lnSpc>
                <a:spcPct val="80000"/>
              </a:lnSpc>
              <a:buFontTx/>
              <a:buNone/>
            </a:pPr>
            <a:r>
              <a:rPr lang="en-GB" altLang="en-US" sz="1000"/>
              <a:t>         We fail?</a:t>
            </a:r>
          </a:p>
          <a:p>
            <a:pPr eaLnBrk="1" hangingPunct="1">
              <a:lnSpc>
                <a:spcPct val="80000"/>
              </a:lnSpc>
              <a:buFontTx/>
              <a:buNone/>
            </a:pPr>
            <a:r>
              <a:rPr lang="en-GB" altLang="en-US" sz="1000"/>
              <a:t>          But screw your courage to the sticking-place,</a:t>
            </a:r>
            <a:br>
              <a:rPr lang="en-GB" altLang="en-US" sz="1000"/>
            </a:br>
            <a:r>
              <a:rPr lang="en-GB" altLang="en-US" sz="1000"/>
              <a:t>And we'll not fail.</a:t>
            </a:r>
            <a:endParaRPr lang="en-GB" altLang="en-US" sz="1000" b="1"/>
          </a:p>
          <a:p>
            <a:pPr eaLnBrk="1" hangingPunct="1">
              <a:lnSpc>
                <a:spcPct val="80000"/>
              </a:lnSpc>
              <a:buFontTx/>
              <a:buNone/>
            </a:pPr>
            <a:endParaRPr lang="en-GB" altLang="en-US" sz="1000"/>
          </a:p>
          <a:p>
            <a:pPr eaLnBrk="1" hangingPunct="1">
              <a:lnSpc>
                <a:spcPct val="80000"/>
              </a:lnSpc>
            </a:pPr>
            <a:endParaRPr lang="en-GB" altLang="en-US" sz="1000"/>
          </a:p>
        </p:txBody>
      </p:sp>
      <p:sp>
        <p:nvSpPr>
          <p:cNvPr id="23555" name="TextBox 1">
            <a:extLst>
              <a:ext uri="{FF2B5EF4-FFF2-40B4-BE49-F238E27FC236}">
                <a16:creationId xmlns:a16="http://schemas.microsoft.com/office/drawing/2014/main" id="{76DFAB5A-CA1E-4DB0-9B95-49272F348390}"/>
              </a:ext>
            </a:extLst>
          </p:cNvPr>
          <p:cNvSpPr txBox="1">
            <a:spLocks noChangeArrowheads="1"/>
          </p:cNvSpPr>
          <p:nvPr/>
        </p:nvSpPr>
        <p:spPr bwMode="auto">
          <a:xfrm>
            <a:off x="1143000" y="228600"/>
            <a:ext cx="4114800" cy="311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lnSpc>
                <a:spcPct val="80000"/>
              </a:lnSpc>
              <a:buFontTx/>
              <a:buNone/>
            </a:pPr>
            <a:r>
              <a:rPr lang="en-GB" altLang="en-US" sz="1800"/>
              <a:t>Sample Question</a:t>
            </a:r>
          </a:p>
        </p:txBody>
      </p:sp>
      <p:sp>
        <p:nvSpPr>
          <p:cNvPr id="23556" name="Text Box 5">
            <a:extLst>
              <a:ext uri="{FF2B5EF4-FFF2-40B4-BE49-F238E27FC236}">
                <a16:creationId xmlns:a16="http://schemas.microsoft.com/office/drawing/2014/main" id="{AC319696-6724-4385-B22F-D0996683C260}"/>
              </a:ext>
            </a:extLst>
          </p:cNvPr>
          <p:cNvSpPr txBox="1">
            <a:spLocks noChangeArrowheads="1"/>
          </p:cNvSpPr>
          <p:nvPr/>
        </p:nvSpPr>
        <p:spPr bwMode="auto">
          <a:xfrm>
            <a:off x="228600" y="609600"/>
            <a:ext cx="21336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50000"/>
              </a:spcBef>
              <a:buFontTx/>
              <a:buNone/>
            </a:pPr>
            <a:r>
              <a:rPr lang="en-GB" altLang="en-US" sz="1400"/>
              <a:t>Sample Question</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a:extLst>
              <a:ext uri="{FF2B5EF4-FFF2-40B4-BE49-F238E27FC236}">
                <a16:creationId xmlns:a16="http://schemas.microsoft.com/office/drawing/2014/main" id="{E26E5A83-2493-4CAC-90AD-FF70C44976AC}"/>
              </a:ext>
            </a:extLst>
          </p:cNvPr>
          <p:cNvSpPr>
            <a:spLocks noGrp="1" noChangeArrowheads="1"/>
          </p:cNvSpPr>
          <p:nvPr>
            <p:ph type="title"/>
          </p:nvPr>
        </p:nvSpPr>
        <p:spPr>
          <a:xfrm>
            <a:off x="342900" y="366713"/>
            <a:ext cx="6172200" cy="395287"/>
          </a:xfrm>
        </p:spPr>
        <p:txBody>
          <a:bodyPr/>
          <a:lstStyle/>
          <a:p>
            <a:pPr eaLnBrk="1" hangingPunct="1"/>
            <a:r>
              <a:rPr lang="en-GB" altLang="en-US" sz="2000" b="1"/>
              <a:t>Assessment Objectives for Literature:</a:t>
            </a:r>
          </a:p>
        </p:txBody>
      </p:sp>
      <p:sp>
        <p:nvSpPr>
          <p:cNvPr id="4099" name="Rectangle 3">
            <a:extLst>
              <a:ext uri="{FF2B5EF4-FFF2-40B4-BE49-F238E27FC236}">
                <a16:creationId xmlns:a16="http://schemas.microsoft.com/office/drawing/2014/main" id="{251199B6-FAD9-4B94-ACFF-A1E0B9ABFCEF}"/>
              </a:ext>
            </a:extLst>
          </p:cNvPr>
          <p:cNvSpPr>
            <a:spLocks noGrp="1" noChangeArrowheads="1"/>
          </p:cNvSpPr>
          <p:nvPr>
            <p:ph type="body" idx="1"/>
          </p:nvPr>
        </p:nvSpPr>
        <p:spPr>
          <a:xfrm>
            <a:off x="228600" y="914400"/>
            <a:ext cx="6286500" cy="2590800"/>
          </a:xfrm>
        </p:spPr>
        <p:txBody>
          <a:bodyPr/>
          <a:lstStyle/>
          <a:p>
            <a:pPr eaLnBrk="1" hangingPunct="1">
              <a:buFontTx/>
              <a:buNone/>
            </a:pPr>
            <a:r>
              <a:rPr lang="en-GB" altLang="en-US" sz="1400" b="1"/>
              <a:t>A reminder</a:t>
            </a:r>
            <a:r>
              <a:rPr lang="en-US" altLang="en-US" sz="1400" b="1"/>
              <a:t>:</a:t>
            </a:r>
            <a:endParaRPr lang="en-GB" altLang="en-US" sz="1400" b="1"/>
          </a:p>
          <a:p>
            <a:pPr eaLnBrk="1" hangingPunct="1">
              <a:buFontTx/>
              <a:buNone/>
            </a:pPr>
            <a:r>
              <a:rPr lang="en-GB" altLang="en-US" sz="1200" b="1"/>
              <a:t>AO1: </a:t>
            </a:r>
            <a:r>
              <a:rPr lang="en-GB" altLang="en-US" sz="1200"/>
              <a:t>Read and understand the texts.</a:t>
            </a:r>
            <a:r>
              <a:rPr lang="en-US" altLang="en-US" sz="1200"/>
              <a:t> </a:t>
            </a:r>
            <a:r>
              <a:rPr lang="en-GB" altLang="en-US" sz="1200"/>
              <a:t>Respond to the texts personally – developing your opinion and thoughts. Use evidence to support your points. For </a:t>
            </a:r>
            <a:r>
              <a:rPr lang="en-US" altLang="en-US" sz="1200"/>
              <a:t>Paper 1</a:t>
            </a:r>
            <a:r>
              <a:rPr lang="en-GB" altLang="en-US" sz="1200"/>
              <a:t> </a:t>
            </a:r>
            <a:r>
              <a:rPr lang="en-US" altLang="en-US" sz="1200"/>
              <a:t>specific reference to the extract and whole text is needed.</a:t>
            </a:r>
            <a:endParaRPr lang="en-GB" altLang="en-US" sz="1200"/>
          </a:p>
          <a:p>
            <a:pPr eaLnBrk="1" hangingPunct="1">
              <a:buFontTx/>
              <a:buNone/>
            </a:pPr>
            <a:r>
              <a:rPr lang="en-GB" altLang="en-US" sz="1200" b="1"/>
              <a:t>AO2: </a:t>
            </a:r>
            <a:r>
              <a:rPr lang="en-GB" altLang="en-US" sz="1200"/>
              <a:t>Analyse the language Shakespeare has used – why has he done this? Analyse how Shakespeare has created the play and how it is put together (the structure of it) – why has he done this? Analyse the form Shakespeare has used – why has he written the play in this way? Remember to use subject terms for methods.</a:t>
            </a:r>
          </a:p>
          <a:p>
            <a:pPr eaLnBrk="1" hangingPunct="1">
              <a:buFontTx/>
              <a:buNone/>
            </a:pPr>
            <a:r>
              <a:rPr lang="en-GB" altLang="en-US" sz="1200" b="1"/>
              <a:t>AO3: </a:t>
            </a:r>
            <a:r>
              <a:rPr lang="en-GB" altLang="en-US" sz="1200"/>
              <a:t>Understand the relationship between the play and the context in which it was written - how has this affected Shakespeare's writing?</a:t>
            </a:r>
          </a:p>
          <a:p>
            <a:pPr eaLnBrk="1" hangingPunct="1">
              <a:buFontTx/>
              <a:buNone/>
            </a:pPr>
            <a:r>
              <a:rPr lang="en-GB" altLang="en-US" sz="1200" b="1"/>
              <a:t>AO4: </a:t>
            </a:r>
            <a:r>
              <a:rPr lang="en-GB" altLang="en-US" sz="1200"/>
              <a:t>Write accurately using correct spelling, punctuation and grammar. Aim to embed quotations, use formal vocabulary, achieve clarity in sentences, punctuate </a:t>
            </a:r>
            <a:r>
              <a:rPr lang="en-US" altLang="en-US" sz="1200"/>
              <a:t>clearly and use capital letters in the right place.</a:t>
            </a:r>
            <a:endParaRPr lang="en-GB" altLang="en-US" sz="1200" b="1"/>
          </a:p>
        </p:txBody>
      </p:sp>
      <p:sp>
        <p:nvSpPr>
          <p:cNvPr id="17412" name="Text Box 4">
            <a:extLst>
              <a:ext uri="{FF2B5EF4-FFF2-40B4-BE49-F238E27FC236}">
                <a16:creationId xmlns:a16="http://schemas.microsoft.com/office/drawing/2014/main" id="{D045DE01-7233-4CF7-B0B8-E3F2BE5EF73F}"/>
              </a:ext>
            </a:extLst>
          </p:cNvPr>
          <p:cNvSpPr txBox="1">
            <a:spLocks noChangeArrowheads="1"/>
          </p:cNvSpPr>
          <p:nvPr/>
        </p:nvSpPr>
        <p:spPr bwMode="auto">
          <a:xfrm>
            <a:off x="0" y="3733800"/>
            <a:ext cx="3429000" cy="54784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1400">
                <a:solidFill>
                  <a:schemeClr val="tx1"/>
                </a:solidFill>
                <a:latin typeface="Arial" charset="0"/>
                <a:cs typeface="Arial" charset="0"/>
              </a:defRPr>
            </a:lvl1pPr>
            <a:lvl2pPr marL="742950" indent="-285750">
              <a:defRPr sz="1400">
                <a:solidFill>
                  <a:schemeClr val="tx1"/>
                </a:solidFill>
                <a:latin typeface="Arial" charset="0"/>
                <a:cs typeface="Arial" charset="0"/>
              </a:defRPr>
            </a:lvl2pPr>
            <a:lvl3pPr marL="1143000" indent="-228600">
              <a:defRPr sz="1400">
                <a:solidFill>
                  <a:schemeClr val="tx1"/>
                </a:solidFill>
                <a:latin typeface="Arial" charset="0"/>
                <a:cs typeface="Arial" charset="0"/>
              </a:defRPr>
            </a:lvl3pPr>
            <a:lvl4pPr marL="1600200" indent="-228600">
              <a:defRPr sz="1400">
                <a:solidFill>
                  <a:schemeClr val="tx1"/>
                </a:solidFill>
                <a:latin typeface="Arial" charset="0"/>
                <a:cs typeface="Arial" charset="0"/>
              </a:defRPr>
            </a:lvl4pPr>
            <a:lvl5pPr marL="2057400" indent="-228600">
              <a:defRPr sz="1400">
                <a:solidFill>
                  <a:schemeClr val="tx1"/>
                </a:solidFill>
                <a:latin typeface="Arial" charset="0"/>
                <a:cs typeface="Arial" charset="0"/>
              </a:defRPr>
            </a:lvl5pPr>
            <a:lvl6pPr marL="2514600" indent="-228600" eaLnBrk="0" fontAlgn="base" hangingPunct="0">
              <a:spcBef>
                <a:spcPct val="0"/>
              </a:spcBef>
              <a:spcAft>
                <a:spcPct val="0"/>
              </a:spcAft>
              <a:defRPr sz="1400">
                <a:solidFill>
                  <a:schemeClr val="tx1"/>
                </a:solidFill>
                <a:latin typeface="Arial" charset="0"/>
                <a:cs typeface="Arial" charset="0"/>
              </a:defRPr>
            </a:lvl6pPr>
            <a:lvl7pPr marL="2971800" indent="-228600" eaLnBrk="0" fontAlgn="base" hangingPunct="0">
              <a:spcBef>
                <a:spcPct val="0"/>
              </a:spcBef>
              <a:spcAft>
                <a:spcPct val="0"/>
              </a:spcAft>
              <a:defRPr sz="1400">
                <a:solidFill>
                  <a:schemeClr val="tx1"/>
                </a:solidFill>
                <a:latin typeface="Arial" charset="0"/>
                <a:cs typeface="Arial" charset="0"/>
              </a:defRPr>
            </a:lvl7pPr>
            <a:lvl8pPr marL="3429000" indent="-228600" eaLnBrk="0" fontAlgn="base" hangingPunct="0">
              <a:spcBef>
                <a:spcPct val="0"/>
              </a:spcBef>
              <a:spcAft>
                <a:spcPct val="0"/>
              </a:spcAft>
              <a:defRPr sz="1400">
                <a:solidFill>
                  <a:schemeClr val="tx1"/>
                </a:solidFill>
                <a:latin typeface="Arial" charset="0"/>
                <a:cs typeface="Arial" charset="0"/>
              </a:defRPr>
            </a:lvl8pPr>
            <a:lvl9pPr marL="3886200" indent="-228600" eaLnBrk="0" fontAlgn="base" hangingPunct="0">
              <a:spcBef>
                <a:spcPct val="0"/>
              </a:spcBef>
              <a:spcAft>
                <a:spcPct val="0"/>
              </a:spcAft>
              <a:defRPr sz="1400">
                <a:solidFill>
                  <a:schemeClr val="tx1"/>
                </a:solidFill>
                <a:latin typeface="Arial" charset="0"/>
                <a:cs typeface="Arial" charset="0"/>
              </a:defRPr>
            </a:lvl9pPr>
          </a:lstStyle>
          <a:p>
            <a:pPr eaLnBrk="1" hangingPunct="1">
              <a:defRPr/>
            </a:pPr>
            <a:r>
              <a:rPr lang="en-GB" altLang="en-US" b="1" dirty="0"/>
              <a:t>Some key terms particular to Macbeth</a:t>
            </a:r>
            <a:r>
              <a:rPr lang="en-US" altLang="en-US" b="1" dirty="0"/>
              <a:t>. Add definitions where needed.</a:t>
            </a:r>
            <a:endParaRPr lang="en-GB" altLang="en-US" b="1" dirty="0"/>
          </a:p>
          <a:p>
            <a:pPr eaLnBrk="1" hangingPunct="1">
              <a:defRPr/>
            </a:pPr>
            <a:endParaRPr lang="en-GB" altLang="en-US" sz="1600" dirty="0"/>
          </a:p>
          <a:p>
            <a:pPr eaLnBrk="1" hangingPunct="1">
              <a:defRPr/>
            </a:pPr>
            <a:r>
              <a:rPr lang="en-GB" altLang="en-US" dirty="0">
                <a:effectLst>
                  <a:outerShdw blurRad="38100" dist="38100" dir="2700000" algn="tl">
                    <a:srgbClr val="C0C0C0"/>
                  </a:outerShdw>
                </a:effectLst>
              </a:rPr>
              <a:t>Audience</a:t>
            </a:r>
          </a:p>
          <a:p>
            <a:pPr eaLnBrk="1" hangingPunct="1">
              <a:defRPr/>
            </a:pPr>
            <a:r>
              <a:rPr lang="en-GB" altLang="en-US" dirty="0">
                <a:effectLst>
                  <a:outerShdw blurRad="38100" dist="38100" dir="2700000" algn="tl">
                    <a:srgbClr val="C0C0C0"/>
                  </a:outerShdw>
                </a:effectLst>
              </a:rPr>
              <a:t>Tragedy</a:t>
            </a:r>
          </a:p>
          <a:p>
            <a:pPr eaLnBrk="1" hangingPunct="1">
              <a:defRPr/>
            </a:pPr>
            <a:r>
              <a:rPr lang="en-GB" altLang="en-US" dirty="0">
                <a:effectLst>
                  <a:outerShdw blurRad="38100" dist="38100" dir="2700000" algn="tl">
                    <a:srgbClr val="C0C0C0"/>
                  </a:outerShdw>
                </a:effectLst>
              </a:rPr>
              <a:t>Juxtapose</a:t>
            </a:r>
          </a:p>
          <a:p>
            <a:pPr eaLnBrk="1" hangingPunct="1">
              <a:defRPr/>
            </a:pPr>
            <a:r>
              <a:rPr lang="en-GB" altLang="en-US" dirty="0">
                <a:effectLst>
                  <a:outerShdw blurRad="38100" dist="38100" dir="2700000" algn="tl">
                    <a:srgbClr val="C0C0C0"/>
                  </a:outerShdw>
                </a:effectLst>
              </a:rPr>
              <a:t>Supernatural</a:t>
            </a:r>
          </a:p>
          <a:p>
            <a:pPr eaLnBrk="1" hangingPunct="1">
              <a:defRPr/>
            </a:pPr>
            <a:r>
              <a:rPr lang="en-GB" altLang="en-US" dirty="0">
                <a:effectLst>
                  <a:outerShdw blurRad="38100" dist="38100" dir="2700000" algn="tl">
                    <a:srgbClr val="C0C0C0"/>
                  </a:outerShdw>
                </a:effectLst>
              </a:rPr>
              <a:t>Soliloquies</a:t>
            </a:r>
          </a:p>
          <a:p>
            <a:pPr eaLnBrk="1" hangingPunct="1">
              <a:defRPr/>
            </a:pPr>
            <a:r>
              <a:rPr lang="en-GB" altLang="en-US" dirty="0">
                <a:effectLst>
                  <a:outerShdw blurRad="38100" dist="38100" dir="2700000" algn="tl">
                    <a:srgbClr val="C0C0C0"/>
                  </a:outerShdw>
                </a:effectLst>
              </a:rPr>
              <a:t>Imagery</a:t>
            </a:r>
          </a:p>
          <a:p>
            <a:pPr eaLnBrk="1" hangingPunct="1">
              <a:defRPr/>
            </a:pPr>
            <a:r>
              <a:rPr lang="en-GB" altLang="en-US" dirty="0">
                <a:effectLst>
                  <a:outerShdw blurRad="38100" dist="38100" dir="2700000" algn="tl">
                    <a:srgbClr val="C0C0C0"/>
                  </a:outerShdw>
                </a:effectLst>
              </a:rPr>
              <a:t>Blank verse</a:t>
            </a:r>
          </a:p>
          <a:p>
            <a:pPr eaLnBrk="1" hangingPunct="1">
              <a:defRPr/>
            </a:pPr>
            <a:r>
              <a:rPr lang="en-GB" altLang="en-US" dirty="0">
                <a:effectLst>
                  <a:outerShdw blurRad="38100" dist="38100" dir="2700000" algn="tl">
                    <a:srgbClr val="C0C0C0"/>
                  </a:outerShdw>
                </a:effectLst>
              </a:rPr>
              <a:t>Antithesis</a:t>
            </a:r>
          </a:p>
          <a:p>
            <a:pPr eaLnBrk="1" hangingPunct="1">
              <a:defRPr/>
            </a:pPr>
            <a:r>
              <a:rPr lang="en-GB" altLang="en-US" dirty="0">
                <a:effectLst>
                  <a:outerShdw blurRad="38100" dist="38100" dir="2700000" algn="tl">
                    <a:srgbClr val="C0C0C0"/>
                  </a:outerShdw>
                </a:effectLst>
              </a:rPr>
              <a:t>Exposition</a:t>
            </a:r>
          </a:p>
          <a:p>
            <a:pPr eaLnBrk="1" hangingPunct="1">
              <a:defRPr/>
            </a:pPr>
            <a:r>
              <a:rPr lang="en-GB" altLang="en-US" dirty="0">
                <a:effectLst>
                  <a:outerShdw blurRad="38100" dist="38100" dir="2700000" algn="tl">
                    <a:srgbClr val="C0C0C0"/>
                  </a:outerShdw>
                </a:effectLst>
              </a:rPr>
              <a:t>Epithet</a:t>
            </a:r>
          </a:p>
          <a:p>
            <a:pPr eaLnBrk="1" hangingPunct="1">
              <a:defRPr/>
            </a:pPr>
            <a:r>
              <a:rPr lang="en-GB" altLang="en-US" dirty="0">
                <a:effectLst>
                  <a:outerShdw blurRad="38100" dist="38100" dir="2700000" algn="tl">
                    <a:srgbClr val="C0C0C0"/>
                  </a:outerShdw>
                </a:effectLst>
              </a:rPr>
              <a:t>Resolution</a:t>
            </a:r>
          </a:p>
          <a:p>
            <a:pPr eaLnBrk="1" hangingPunct="1">
              <a:defRPr/>
            </a:pPr>
            <a:r>
              <a:rPr lang="en-GB" altLang="en-US" dirty="0">
                <a:effectLst>
                  <a:outerShdw blurRad="38100" dist="38100" dir="2700000" algn="tl">
                    <a:srgbClr val="C0C0C0"/>
                  </a:outerShdw>
                </a:effectLst>
              </a:rPr>
              <a:t>Regicide</a:t>
            </a:r>
          </a:p>
          <a:p>
            <a:pPr eaLnBrk="1" hangingPunct="1">
              <a:defRPr/>
            </a:pPr>
            <a:r>
              <a:rPr lang="en-GB" altLang="en-US" dirty="0">
                <a:effectLst>
                  <a:outerShdw blurRad="38100" dist="38100" dir="2700000" algn="tl">
                    <a:srgbClr val="C0C0C0"/>
                  </a:outerShdw>
                </a:effectLst>
              </a:rPr>
              <a:t>Tyranny</a:t>
            </a:r>
          </a:p>
          <a:p>
            <a:pPr eaLnBrk="1" hangingPunct="1">
              <a:defRPr/>
            </a:pPr>
            <a:r>
              <a:rPr lang="en-GB" altLang="en-US" dirty="0"/>
              <a:t>Stichomythia</a:t>
            </a:r>
          </a:p>
          <a:p>
            <a:pPr eaLnBrk="1" hangingPunct="1">
              <a:defRPr/>
            </a:pPr>
            <a:r>
              <a:rPr lang="en-GB" altLang="en-US" dirty="0"/>
              <a:t>Tragic flaw/ hamartia (ambition) </a:t>
            </a:r>
          </a:p>
          <a:p>
            <a:pPr eaLnBrk="1" hangingPunct="1">
              <a:defRPr/>
            </a:pPr>
            <a:endParaRPr lang="en-GB" altLang="en-US" dirty="0"/>
          </a:p>
          <a:p>
            <a:pPr eaLnBrk="1" hangingPunct="1">
              <a:defRPr/>
            </a:pPr>
            <a:endParaRPr lang="en-GB" altLang="en-US" dirty="0"/>
          </a:p>
          <a:p>
            <a:pPr eaLnBrk="1" hangingPunct="1">
              <a:defRPr/>
            </a:pPr>
            <a:endParaRPr lang="en-GB" altLang="en-US" sz="1800" dirty="0"/>
          </a:p>
          <a:p>
            <a:pPr eaLnBrk="1" hangingPunct="1">
              <a:defRPr/>
            </a:pPr>
            <a:endParaRPr lang="en-GB" altLang="en-US" sz="1800" dirty="0"/>
          </a:p>
          <a:p>
            <a:pPr eaLnBrk="1" hangingPunct="1">
              <a:defRPr/>
            </a:pPr>
            <a:endParaRPr lang="en-GB" altLang="en-US" sz="1800" dirty="0"/>
          </a:p>
        </p:txBody>
      </p:sp>
      <p:sp>
        <p:nvSpPr>
          <p:cNvPr id="4101" name="Text Box 7">
            <a:extLst>
              <a:ext uri="{FF2B5EF4-FFF2-40B4-BE49-F238E27FC236}">
                <a16:creationId xmlns:a16="http://schemas.microsoft.com/office/drawing/2014/main" id="{74ED2E2A-90E6-479E-BD58-91624B171B9F}"/>
              </a:ext>
            </a:extLst>
          </p:cNvPr>
          <p:cNvSpPr txBox="1">
            <a:spLocks noChangeArrowheads="1"/>
          </p:cNvSpPr>
          <p:nvPr/>
        </p:nvSpPr>
        <p:spPr bwMode="auto">
          <a:xfrm>
            <a:off x="2971800" y="4267200"/>
            <a:ext cx="3581400" cy="2138363"/>
          </a:xfrm>
          <a:prstGeom prst="rect">
            <a:avLst/>
          </a:prstGeom>
          <a:noFill/>
          <a:ln w="9525" algn="ctr">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50000"/>
              </a:spcBef>
              <a:buFontTx/>
              <a:buNone/>
            </a:pPr>
            <a:r>
              <a:rPr lang="en-GB" altLang="en-US" sz="1400"/>
              <a:t>Add others, jot down examples or practise key spellings below:</a:t>
            </a:r>
          </a:p>
          <a:p>
            <a:pPr>
              <a:spcBef>
                <a:spcPct val="50000"/>
              </a:spcBef>
              <a:buFontTx/>
              <a:buNone/>
            </a:pPr>
            <a:endParaRPr lang="en-GB" altLang="en-US" sz="1400"/>
          </a:p>
          <a:p>
            <a:pPr>
              <a:spcBef>
                <a:spcPct val="50000"/>
              </a:spcBef>
              <a:buFontTx/>
              <a:buNone/>
            </a:pPr>
            <a:endParaRPr lang="en-GB" altLang="en-US" sz="1400"/>
          </a:p>
          <a:p>
            <a:pPr>
              <a:spcBef>
                <a:spcPct val="50000"/>
              </a:spcBef>
              <a:buFontTx/>
              <a:buNone/>
            </a:pPr>
            <a:endParaRPr lang="en-GB" altLang="en-US" sz="1400"/>
          </a:p>
          <a:p>
            <a:pPr>
              <a:spcBef>
                <a:spcPct val="50000"/>
              </a:spcBef>
              <a:buFontTx/>
              <a:buNone/>
            </a:pPr>
            <a:endParaRPr lang="en-GB" altLang="en-US" sz="1400"/>
          </a:p>
          <a:p>
            <a:pPr>
              <a:spcBef>
                <a:spcPct val="50000"/>
              </a:spcBef>
              <a:buFontTx/>
              <a:buNone/>
            </a:pPr>
            <a:endParaRPr lang="en-GB" altLang="en-US" sz="1400"/>
          </a:p>
        </p:txBody>
      </p:sp>
      <p:sp>
        <p:nvSpPr>
          <p:cNvPr id="4102" name="Text Box 8">
            <a:extLst>
              <a:ext uri="{FF2B5EF4-FFF2-40B4-BE49-F238E27FC236}">
                <a16:creationId xmlns:a16="http://schemas.microsoft.com/office/drawing/2014/main" id="{D108DCE1-D4F9-4C45-8750-1A9FEB252A62}"/>
              </a:ext>
            </a:extLst>
          </p:cNvPr>
          <p:cNvSpPr txBox="1">
            <a:spLocks noChangeArrowheads="1"/>
          </p:cNvSpPr>
          <p:nvPr/>
        </p:nvSpPr>
        <p:spPr bwMode="auto">
          <a:xfrm>
            <a:off x="2971800" y="6324600"/>
            <a:ext cx="3581400" cy="2654300"/>
          </a:xfrm>
          <a:prstGeom prst="rect">
            <a:avLst/>
          </a:prstGeom>
          <a:noFill/>
          <a:ln w="9525" algn="ctr">
            <a:solidFill>
              <a:srgbClr val="0000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50000"/>
              </a:spcBef>
              <a:buFontTx/>
              <a:buNone/>
            </a:pPr>
            <a:r>
              <a:rPr lang="en-GB" altLang="en-US" sz="1400"/>
              <a:t>Write a list of the key characters and note their importance in the play. Check spelling.</a:t>
            </a:r>
          </a:p>
          <a:p>
            <a:pPr>
              <a:spcBef>
                <a:spcPct val="50000"/>
              </a:spcBef>
              <a:buFontTx/>
              <a:buNone/>
            </a:pPr>
            <a:endParaRPr lang="en-GB" altLang="en-US" sz="1400"/>
          </a:p>
          <a:p>
            <a:pPr>
              <a:spcBef>
                <a:spcPct val="50000"/>
              </a:spcBef>
              <a:buFontTx/>
              <a:buNone/>
            </a:pPr>
            <a:endParaRPr lang="en-GB" altLang="en-US" sz="1400"/>
          </a:p>
          <a:p>
            <a:pPr>
              <a:spcBef>
                <a:spcPct val="50000"/>
              </a:spcBef>
              <a:buFontTx/>
              <a:buNone/>
            </a:pPr>
            <a:endParaRPr lang="en-GB" altLang="en-US" sz="1400"/>
          </a:p>
          <a:p>
            <a:pPr>
              <a:spcBef>
                <a:spcPct val="50000"/>
              </a:spcBef>
              <a:buFontTx/>
              <a:buNone/>
            </a:pPr>
            <a:endParaRPr lang="en-GB" altLang="en-US" sz="1400"/>
          </a:p>
          <a:p>
            <a:pPr>
              <a:spcBef>
                <a:spcPct val="50000"/>
              </a:spcBef>
              <a:buFontTx/>
              <a:buNone/>
            </a:pPr>
            <a:endParaRPr lang="en-GB" altLang="en-US" sz="1400"/>
          </a:p>
          <a:p>
            <a:pPr>
              <a:spcBef>
                <a:spcPct val="50000"/>
              </a:spcBef>
              <a:buFontTx/>
              <a:buNone/>
            </a:pPr>
            <a:endParaRPr lang="en-GB" altLang="en-US" sz="1400"/>
          </a:p>
        </p:txBody>
      </p:sp>
      <p:sp>
        <p:nvSpPr>
          <p:cNvPr id="4103" name="TextBox 1">
            <a:extLst>
              <a:ext uri="{FF2B5EF4-FFF2-40B4-BE49-F238E27FC236}">
                <a16:creationId xmlns:a16="http://schemas.microsoft.com/office/drawing/2014/main" id="{DB8FF511-2D2C-459C-9AE4-19683BCD145D}"/>
              </a:ext>
            </a:extLst>
          </p:cNvPr>
          <p:cNvSpPr txBox="1">
            <a:spLocks noChangeArrowheads="1"/>
          </p:cNvSpPr>
          <p:nvPr/>
        </p:nvSpPr>
        <p:spPr bwMode="auto">
          <a:xfrm>
            <a:off x="0" y="8686800"/>
            <a:ext cx="2905125" cy="461963"/>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r>
              <a:rPr lang="en-GB" altLang="en-US" sz="1200" i="1"/>
              <a:t>Discuss key words, characters and themes with a learning partner</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3">
            <a:extLst>
              <a:ext uri="{FF2B5EF4-FFF2-40B4-BE49-F238E27FC236}">
                <a16:creationId xmlns:a16="http://schemas.microsoft.com/office/drawing/2014/main" id="{72BE3317-8BB3-4A49-9BC2-2E4AFAD83E21}"/>
              </a:ext>
            </a:extLst>
          </p:cNvPr>
          <p:cNvSpPr>
            <a:spLocks noGrp="1" noChangeArrowheads="1"/>
          </p:cNvSpPr>
          <p:nvPr>
            <p:ph type="body" idx="1"/>
          </p:nvPr>
        </p:nvSpPr>
        <p:spPr>
          <a:xfrm>
            <a:off x="228600" y="228600"/>
            <a:ext cx="6286500" cy="8686800"/>
          </a:xfrm>
          <a:ln>
            <a:solidFill>
              <a:schemeClr val="tx1"/>
            </a:solidFill>
            <a:miter lim="800000"/>
            <a:headEnd/>
            <a:tailEnd/>
          </a:ln>
        </p:spPr>
        <p:txBody>
          <a:bodyPr/>
          <a:lstStyle/>
          <a:p>
            <a:pPr eaLnBrk="1" hangingPunct="1">
              <a:lnSpc>
                <a:spcPct val="80000"/>
              </a:lnSpc>
              <a:buFontTx/>
              <a:buNone/>
              <a:defRPr/>
            </a:pPr>
            <a:endParaRPr lang="en-GB" altLang="en-US" sz="1200" b="1" dirty="0"/>
          </a:p>
          <a:p>
            <a:pPr eaLnBrk="1" hangingPunct="1">
              <a:lnSpc>
                <a:spcPct val="80000"/>
              </a:lnSpc>
              <a:defRPr/>
            </a:pPr>
            <a:endParaRPr lang="en-GB" altLang="en-US" sz="1200" dirty="0"/>
          </a:p>
          <a:p>
            <a:pPr eaLnBrk="1" hangingPunct="1">
              <a:lnSpc>
                <a:spcPct val="80000"/>
              </a:lnSpc>
              <a:buFontTx/>
              <a:buNone/>
              <a:defRPr/>
            </a:pPr>
            <a:r>
              <a:rPr lang="en-GB" altLang="en-US" sz="1200" b="1" dirty="0"/>
              <a:t>Sample paragraph</a:t>
            </a:r>
            <a:endParaRPr lang="en-GB" altLang="en-US" sz="1200" dirty="0"/>
          </a:p>
          <a:p>
            <a:pPr eaLnBrk="1" hangingPunct="1">
              <a:lnSpc>
                <a:spcPct val="80000"/>
              </a:lnSpc>
              <a:buFontTx/>
              <a:buNone/>
              <a:defRPr/>
            </a:pPr>
            <a:r>
              <a:rPr lang="en-GB" altLang="en-US" sz="1200" dirty="0"/>
              <a:t>In this extract Lady Macbeth is presented as having the power to persuade Macbeth to change his mind. She uses a sequence of interrogative sentences to challenge Macbeth’s self doubt. ‘Was the hope drunk</a:t>
            </a:r>
            <a:br>
              <a:rPr lang="en-GB" altLang="en-US" sz="1200" dirty="0"/>
            </a:br>
            <a:r>
              <a:rPr lang="en-GB" altLang="en-US" sz="1200" dirty="0"/>
              <a:t>Wherein you dressed yourself? Hath it slept since?’ The sequence gives him no chance to respond and deliberately suggests cowardice if he backs out of his promise. She uses the metaphor of alcohol resulting in a lack of judgement with a scolding tone; so the audience would be left in no doubt regarding her influence over him. Interestingly, she later comments on the effect of drink when she has drugged the guards, saying it has ‘made her bold,’ The verb ‘dressed’  here reminds us of the repeated motif of clothing used in the play to indicate status and position. Lady Macbeth seeks to dress him in the ‘robes’ of a king at any cost. She is presented as perhaps being even more ambitious than Macbeth himself so the audience see her strong determination to make her husband go through with the murder. The Jacobean audience would see her dominance over her husband, never mind her plot to commit regicide, as unnatural and shocking.</a:t>
            </a:r>
            <a:endParaRPr lang="en-GB" altLang="en-US" sz="1200" b="1" dirty="0"/>
          </a:p>
          <a:p>
            <a:pPr eaLnBrk="1" hangingPunct="1">
              <a:lnSpc>
                <a:spcPct val="80000"/>
              </a:lnSpc>
              <a:buFontTx/>
              <a:buNone/>
              <a:defRPr/>
            </a:pPr>
            <a:endParaRPr lang="en-GB" altLang="en-US" sz="1200" b="1" dirty="0"/>
          </a:p>
          <a:p>
            <a:pPr marL="0" indent="0" eaLnBrk="1" hangingPunct="1">
              <a:lnSpc>
                <a:spcPct val="80000"/>
              </a:lnSpc>
              <a:buFontTx/>
              <a:buNone/>
              <a:defRPr/>
            </a:pPr>
            <a:endParaRPr lang="en-GB" altLang="en-US" sz="1200" b="1" dirty="0"/>
          </a:p>
          <a:p>
            <a:pPr eaLnBrk="1" hangingPunct="1">
              <a:lnSpc>
                <a:spcPct val="80000"/>
              </a:lnSpc>
              <a:defRPr/>
            </a:pPr>
            <a:r>
              <a:rPr lang="en-GB" altLang="en-US" sz="1200" b="1" dirty="0"/>
              <a:t>Your turn! Write one developed paragraph on the extract and one on a whole text link in response to this question in the space below.</a:t>
            </a:r>
            <a:r>
              <a:rPr lang="en-GB" altLang="en-US" sz="1200" dirty="0"/>
              <a:t> </a:t>
            </a:r>
          </a:p>
          <a:p>
            <a:pPr eaLnBrk="1" hangingPunct="1">
              <a:lnSpc>
                <a:spcPct val="80000"/>
              </a:lnSpc>
              <a:defRPr/>
            </a:pPr>
            <a:endParaRPr lang="en-GB" altLang="en-US" sz="1200"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Content Placeholder 2">
            <a:extLst>
              <a:ext uri="{FF2B5EF4-FFF2-40B4-BE49-F238E27FC236}">
                <a16:creationId xmlns:a16="http://schemas.microsoft.com/office/drawing/2014/main" id="{068B0B61-2DBB-4E18-B1B3-E3501F52342D}"/>
              </a:ext>
            </a:extLst>
          </p:cNvPr>
          <p:cNvSpPr>
            <a:spLocks noGrp="1"/>
          </p:cNvSpPr>
          <p:nvPr>
            <p:ph idx="1"/>
          </p:nvPr>
        </p:nvSpPr>
        <p:spPr>
          <a:xfrm>
            <a:off x="342900" y="609600"/>
            <a:ext cx="3390900" cy="5410200"/>
          </a:xfrm>
        </p:spPr>
        <p:txBody>
          <a:bodyPr/>
          <a:lstStyle/>
          <a:p>
            <a:pPr marL="0" indent="0" eaLnBrk="1" hangingPunct="1">
              <a:buFontTx/>
              <a:buNone/>
            </a:pPr>
            <a:br>
              <a:rPr lang="en-GB" altLang="en-US" sz="1100"/>
            </a:br>
            <a:r>
              <a:rPr lang="en-GB" altLang="en-US" sz="1100">
                <a:hlinkClick r:id="rId2"/>
              </a:rPr>
              <a:t>If it were done when 'tis done, then 'twere well </a:t>
            </a:r>
            <a:br>
              <a:rPr lang="en-GB" altLang="en-US" sz="1100">
                <a:hlinkClick r:id="rId2"/>
              </a:rPr>
            </a:br>
            <a:r>
              <a:rPr lang="en-GB" altLang="en-US" sz="1100">
                <a:hlinkClick r:id="rId2"/>
              </a:rPr>
              <a:t>It were done quickly:</a:t>
            </a:r>
            <a:r>
              <a:rPr lang="en-GB" altLang="en-US" sz="1100"/>
              <a:t> if the assassination </a:t>
            </a:r>
            <a:br>
              <a:rPr lang="en-GB" altLang="en-US" sz="1100"/>
            </a:br>
            <a:r>
              <a:rPr lang="en-GB" altLang="en-US" sz="1100"/>
              <a:t>Could </a:t>
            </a:r>
            <a:r>
              <a:rPr lang="en-GB" altLang="en-US" sz="1100">
                <a:hlinkClick r:id="rId3"/>
              </a:rPr>
              <a:t>trammel up</a:t>
            </a:r>
            <a:r>
              <a:rPr lang="en-GB" altLang="en-US" sz="1100"/>
              <a:t> the consequence, and </a:t>
            </a:r>
            <a:r>
              <a:rPr lang="en-GB" altLang="en-US" sz="1100">
                <a:hlinkClick r:id="rId4"/>
              </a:rPr>
              <a:t>catch,</a:t>
            </a:r>
            <a:br>
              <a:rPr lang="en-GB" altLang="en-US" sz="1100"/>
            </a:br>
            <a:r>
              <a:rPr lang="en-GB" altLang="en-US" sz="1100"/>
              <a:t>With </a:t>
            </a:r>
            <a:r>
              <a:rPr lang="en-GB" altLang="en-US" sz="1100">
                <a:hlinkClick r:id="rId5"/>
              </a:rPr>
              <a:t>his surcease</a:t>
            </a:r>
            <a:r>
              <a:rPr lang="en-GB" altLang="en-US" sz="1100"/>
              <a:t>, success; that but this blow</a:t>
            </a:r>
            <a:br>
              <a:rPr lang="en-GB" altLang="en-US" sz="1100"/>
            </a:br>
            <a:r>
              <a:rPr lang="en-GB" altLang="en-US" sz="1100"/>
              <a:t>Might be the be-all and the end-all </a:t>
            </a:r>
            <a:r>
              <a:rPr lang="en-GB" altLang="en-US" sz="1100">
                <a:hlinkClick r:id="rId6"/>
              </a:rPr>
              <a:t>here</a:t>
            </a:r>
            <a:r>
              <a:rPr lang="en-GB" altLang="en-US" sz="1100"/>
              <a:t>,</a:t>
            </a:r>
            <a:br>
              <a:rPr lang="en-GB" altLang="en-US" sz="1100"/>
            </a:br>
            <a:r>
              <a:rPr lang="en-GB" altLang="en-US" sz="1100"/>
              <a:t>But here, upon this </a:t>
            </a:r>
            <a:r>
              <a:rPr lang="en-GB" altLang="en-US" sz="1100">
                <a:hlinkClick r:id="rId7"/>
              </a:rPr>
              <a:t>bank and shoal</a:t>
            </a:r>
            <a:r>
              <a:rPr lang="en-GB" altLang="en-US" sz="1100"/>
              <a:t> of time,</a:t>
            </a:r>
            <a:br>
              <a:rPr lang="en-GB" altLang="en-US" sz="1100"/>
            </a:br>
            <a:r>
              <a:rPr lang="en-GB" altLang="en-US" sz="1100"/>
              <a:t>We'd </a:t>
            </a:r>
            <a:r>
              <a:rPr lang="en-GB" altLang="en-US" sz="1100">
                <a:hlinkClick r:id="rId8"/>
              </a:rPr>
              <a:t>jump the life to come</a:t>
            </a:r>
            <a:r>
              <a:rPr lang="en-GB" altLang="en-US" sz="1100"/>
              <a:t>. But in these cases </a:t>
            </a:r>
            <a:br>
              <a:rPr lang="en-GB" altLang="en-US" sz="1100"/>
            </a:br>
            <a:r>
              <a:rPr lang="en-GB" altLang="en-US" sz="1100"/>
              <a:t>We still </a:t>
            </a:r>
            <a:r>
              <a:rPr lang="en-GB" altLang="en-US" sz="1100">
                <a:hlinkClick r:id="rId9"/>
              </a:rPr>
              <a:t>have judgment</a:t>
            </a:r>
            <a:r>
              <a:rPr lang="en-GB" altLang="en-US" sz="1100"/>
              <a:t> here; </a:t>
            </a:r>
            <a:r>
              <a:rPr lang="en-GB" altLang="en-US" sz="1100">
                <a:hlinkClick r:id="rId10"/>
              </a:rPr>
              <a:t>that we but teach</a:t>
            </a:r>
            <a:br>
              <a:rPr lang="en-GB" altLang="en-US" sz="1100">
                <a:hlinkClick r:id="rId10"/>
              </a:rPr>
            </a:br>
            <a:r>
              <a:rPr lang="en-GB" altLang="en-US" sz="1100">
                <a:hlinkClick r:id="rId10"/>
              </a:rPr>
              <a:t>Bloody instructions, which, being taught, return</a:t>
            </a:r>
            <a:br>
              <a:rPr lang="en-GB" altLang="en-US" sz="1100">
                <a:hlinkClick r:id="rId10"/>
              </a:rPr>
            </a:br>
            <a:r>
              <a:rPr lang="en-GB" altLang="en-US" sz="1100">
                <a:hlinkClick r:id="rId10"/>
              </a:rPr>
              <a:t>To plague the inventor</a:t>
            </a:r>
            <a:r>
              <a:rPr lang="en-GB" altLang="en-US" sz="1100"/>
              <a:t>: this even-handed justice</a:t>
            </a:r>
            <a:br>
              <a:rPr lang="en-GB" altLang="en-US" sz="1100"/>
            </a:br>
            <a:r>
              <a:rPr lang="en-GB" altLang="en-US" sz="1100"/>
              <a:t>Commends th' </a:t>
            </a:r>
            <a:r>
              <a:rPr lang="en-GB" altLang="en-US" sz="1100">
                <a:hlinkClick r:id="rId11"/>
              </a:rPr>
              <a:t>ingredience</a:t>
            </a:r>
            <a:r>
              <a:rPr lang="en-GB" altLang="en-US" sz="1100"/>
              <a:t> of our poison'd </a:t>
            </a:r>
            <a:r>
              <a:rPr lang="en-GB" altLang="en-US" sz="1100">
                <a:hlinkClick r:id="rId12"/>
              </a:rPr>
              <a:t>chalice</a:t>
            </a:r>
            <a:br>
              <a:rPr lang="en-GB" altLang="en-US" sz="1100"/>
            </a:br>
            <a:r>
              <a:rPr lang="en-GB" altLang="en-US" sz="1100"/>
              <a:t>To our own lips. He's here in double trust; </a:t>
            </a:r>
            <a:br>
              <a:rPr lang="en-GB" altLang="en-US" sz="1100"/>
            </a:br>
            <a:r>
              <a:rPr lang="en-GB" altLang="en-US" sz="1100"/>
              <a:t>First, as I am his kinsman and his subject,</a:t>
            </a:r>
            <a:br>
              <a:rPr lang="en-GB" altLang="en-US" sz="1100"/>
            </a:br>
            <a:r>
              <a:rPr lang="en-GB" altLang="en-US" sz="1100"/>
              <a:t>Strong both against the deed; then, as his host,</a:t>
            </a:r>
            <a:br>
              <a:rPr lang="en-GB" altLang="en-US" sz="1100"/>
            </a:br>
            <a:r>
              <a:rPr lang="en-GB" altLang="en-US" sz="1100"/>
              <a:t>Who should against his murderer shut the door,</a:t>
            </a:r>
            <a:br>
              <a:rPr lang="en-GB" altLang="en-US" sz="1100"/>
            </a:br>
            <a:r>
              <a:rPr lang="en-GB" altLang="en-US" sz="1100"/>
              <a:t>Not bear the knife myself. Besides, this Duncan </a:t>
            </a:r>
            <a:br>
              <a:rPr lang="en-GB" altLang="en-US" sz="1100"/>
            </a:br>
            <a:r>
              <a:rPr lang="en-GB" altLang="en-US" sz="1100"/>
              <a:t>Hath borne his </a:t>
            </a:r>
            <a:r>
              <a:rPr lang="en-GB" altLang="en-US" sz="1100">
                <a:hlinkClick r:id="rId13"/>
              </a:rPr>
              <a:t>faculties</a:t>
            </a:r>
            <a:r>
              <a:rPr lang="en-GB" altLang="en-US" sz="1100"/>
              <a:t> so meek, hath been </a:t>
            </a:r>
            <a:br>
              <a:rPr lang="en-GB" altLang="en-US" sz="1100"/>
            </a:br>
            <a:r>
              <a:rPr lang="en-GB" altLang="en-US" sz="1100"/>
              <a:t>So </a:t>
            </a:r>
            <a:r>
              <a:rPr lang="en-GB" altLang="en-US" sz="1100">
                <a:hlinkClick r:id="rId14"/>
              </a:rPr>
              <a:t>clear</a:t>
            </a:r>
            <a:r>
              <a:rPr lang="en-GB" altLang="en-US" sz="1100"/>
              <a:t> in his great office, that his virtues</a:t>
            </a:r>
            <a:br>
              <a:rPr lang="en-GB" altLang="en-US" sz="1100"/>
            </a:br>
            <a:r>
              <a:rPr lang="en-GB" altLang="en-US" sz="1100"/>
              <a:t>Will </a:t>
            </a:r>
            <a:r>
              <a:rPr lang="en-GB" altLang="en-US" sz="1100">
                <a:hlinkClick r:id="rId15"/>
              </a:rPr>
              <a:t>plead like angels, trumpet-tongued, against</a:t>
            </a:r>
            <a:br>
              <a:rPr lang="en-GB" altLang="en-US" sz="1100">
                <a:hlinkClick r:id="rId15"/>
              </a:rPr>
            </a:br>
            <a:r>
              <a:rPr lang="en-GB" altLang="en-US" sz="1100">
                <a:hlinkClick r:id="rId15"/>
              </a:rPr>
              <a:t>The deep damnation of his taking-off;</a:t>
            </a:r>
            <a:br>
              <a:rPr lang="en-GB" altLang="en-US" sz="1100">
                <a:hlinkClick r:id="rId15"/>
              </a:rPr>
            </a:br>
            <a:r>
              <a:rPr lang="en-GB" altLang="en-US" sz="1100">
                <a:hlinkClick r:id="rId15"/>
              </a:rPr>
              <a:t>And pity, like a naked new-born babe,</a:t>
            </a:r>
            <a:br>
              <a:rPr lang="en-GB" altLang="en-US" sz="1100">
                <a:hlinkClick r:id="rId15"/>
              </a:rPr>
            </a:br>
            <a:r>
              <a:rPr lang="en-GB" altLang="en-US" sz="1100">
                <a:hlinkClick r:id="rId15"/>
              </a:rPr>
              <a:t>Striding the blast, or heaven's cherubim, horsed</a:t>
            </a:r>
            <a:br>
              <a:rPr lang="en-GB" altLang="en-US" sz="1100">
                <a:hlinkClick r:id="rId15"/>
              </a:rPr>
            </a:br>
            <a:r>
              <a:rPr lang="en-GB" altLang="en-US" sz="1100">
                <a:hlinkClick r:id="rId15"/>
              </a:rPr>
              <a:t>Upon the sightless couriers of the air,</a:t>
            </a:r>
            <a:br>
              <a:rPr lang="en-GB" altLang="en-US" sz="1100"/>
            </a:br>
            <a:r>
              <a:rPr lang="en-GB" altLang="en-US" sz="1100"/>
              <a:t>Shall blow the horrid deed in every eye,</a:t>
            </a:r>
            <a:br>
              <a:rPr lang="en-GB" altLang="en-US" sz="1100"/>
            </a:br>
            <a:r>
              <a:rPr lang="en-GB" altLang="en-US" sz="1100">
                <a:hlinkClick r:id="rId16"/>
              </a:rPr>
              <a:t>That tears shall drown the wind. I have no spur</a:t>
            </a:r>
            <a:br>
              <a:rPr lang="en-GB" altLang="en-US" sz="1100">
                <a:hlinkClick r:id="rId16"/>
              </a:rPr>
            </a:br>
            <a:r>
              <a:rPr lang="en-GB" altLang="en-US" sz="1100">
                <a:hlinkClick r:id="rId16"/>
              </a:rPr>
              <a:t>To prick the sides of my intent, but only </a:t>
            </a:r>
            <a:br>
              <a:rPr lang="en-GB" altLang="en-US" sz="1100">
                <a:hlinkClick r:id="rId16"/>
              </a:rPr>
            </a:br>
            <a:r>
              <a:rPr lang="en-GB" altLang="en-US" sz="1100">
                <a:hlinkClick r:id="rId16"/>
              </a:rPr>
              <a:t>Vaulting ambition, which o'erleaps itself </a:t>
            </a:r>
            <a:br>
              <a:rPr lang="en-GB" altLang="en-US" sz="1100">
                <a:hlinkClick r:id="rId16"/>
              </a:rPr>
            </a:br>
            <a:r>
              <a:rPr lang="en-GB" altLang="en-US" sz="1100">
                <a:hlinkClick r:id="rId16"/>
              </a:rPr>
              <a:t>And falls on th' other - </a:t>
            </a:r>
            <a:r>
              <a:rPr lang="en-GB" altLang="en-US" sz="1100"/>
              <a:t>. </a:t>
            </a:r>
          </a:p>
        </p:txBody>
      </p:sp>
      <p:sp>
        <p:nvSpPr>
          <p:cNvPr id="25603" name="TextBox 4">
            <a:extLst>
              <a:ext uri="{FF2B5EF4-FFF2-40B4-BE49-F238E27FC236}">
                <a16:creationId xmlns:a16="http://schemas.microsoft.com/office/drawing/2014/main" id="{FC32ABDE-0E2C-41E8-AFB9-7109536DDAA7}"/>
              </a:ext>
            </a:extLst>
          </p:cNvPr>
          <p:cNvSpPr txBox="1">
            <a:spLocks noChangeArrowheads="1"/>
          </p:cNvSpPr>
          <p:nvPr/>
        </p:nvSpPr>
        <p:spPr bwMode="auto">
          <a:xfrm>
            <a:off x="228600" y="247650"/>
            <a:ext cx="5791200" cy="534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lnSpc>
                <a:spcPct val="80000"/>
              </a:lnSpc>
              <a:spcBef>
                <a:spcPct val="0"/>
              </a:spcBef>
              <a:buFontTx/>
              <a:buNone/>
            </a:pPr>
            <a:r>
              <a:rPr lang="en-GB" altLang="en-US" sz="1200">
                <a:solidFill>
                  <a:schemeClr val="tx2"/>
                </a:solidFill>
              </a:rPr>
              <a:t>Sample exam question.</a:t>
            </a:r>
          </a:p>
          <a:p>
            <a:pPr eaLnBrk="1" hangingPunct="1">
              <a:lnSpc>
                <a:spcPct val="80000"/>
              </a:lnSpc>
              <a:spcBef>
                <a:spcPct val="0"/>
              </a:spcBef>
              <a:buFontTx/>
              <a:buNone/>
            </a:pPr>
            <a:r>
              <a:rPr lang="en-GB" altLang="en-US" sz="1200">
                <a:solidFill>
                  <a:schemeClr val="tx2"/>
                </a:solidFill>
              </a:rPr>
              <a:t> Ho</a:t>
            </a:r>
            <a:r>
              <a:rPr lang="en-US" altLang="en-US" sz="1200">
                <a:solidFill>
                  <a:schemeClr val="tx2"/>
                </a:solidFill>
              </a:rPr>
              <a:t>w</a:t>
            </a:r>
            <a:r>
              <a:rPr lang="en-GB" altLang="en-US" sz="1200">
                <a:solidFill>
                  <a:schemeClr val="tx2"/>
                </a:solidFill>
              </a:rPr>
              <a:t> does Shakespeare present Macbeth in this sol</a:t>
            </a:r>
            <a:r>
              <a:rPr lang="en-US" altLang="en-US" sz="1200">
                <a:solidFill>
                  <a:schemeClr val="tx2"/>
                </a:solidFill>
              </a:rPr>
              <a:t>iloquy and elsewhere in the play?</a:t>
            </a:r>
            <a:endParaRPr lang="en-GB" altLang="en-US" sz="1200">
              <a:solidFill>
                <a:schemeClr val="tx2"/>
              </a:solidFill>
            </a:endParaRPr>
          </a:p>
        </p:txBody>
      </p:sp>
      <p:sp>
        <p:nvSpPr>
          <p:cNvPr id="2" name="TextBox 1">
            <a:extLst>
              <a:ext uri="{FF2B5EF4-FFF2-40B4-BE49-F238E27FC236}">
                <a16:creationId xmlns:a16="http://schemas.microsoft.com/office/drawing/2014/main" id="{A2FA0782-4A10-4836-AE24-F41064A350F5}"/>
              </a:ext>
            </a:extLst>
          </p:cNvPr>
          <p:cNvSpPr txBox="1"/>
          <p:nvPr/>
        </p:nvSpPr>
        <p:spPr>
          <a:xfrm>
            <a:off x="3733800" y="609600"/>
            <a:ext cx="3124200" cy="4616450"/>
          </a:xfrm>
          <a:prstGeom prst="rect">
            <a:avLst/>
          </a:prstGeom>
          <a:noFill/>
          <a:ln>
            <a:solidFill>
              <a:schemeClr val="tx1"/>
            </a:solidFill>
          </a:ln>
        </p:spPr>
        <p:txBody>
          <a:bodyPr>
            <a:spAutoFit/>
          </a:bodyPr>
          <a:lstStyle/>
          <a:p>
            <a:pPr>
              <a:defRPr/>
            </a:pPr>
            <a:r>
              <a:rPr lang="en-GB" dirty="0"/>
              <a:t>Identify Methods (AO2)</a:t>
            </a:r>
          </a:p>
          <a:p>
            <a:pPr marL="285750" indent="-285750">
              <a:buFont typeface="Wingdings" panose="05000000000000000000" pitchFamily="2" charset="2"/>
              <a:buChar char="Ø"/>
              <a:defRPr/>
            </a:pPr>
            <a:r>
              <a:rPr lang="en-GB" dirty="0"/>
              <a:t>Annotate examples of metaphors/ simile</a:t>
            </a:r>
          </a:p>
          <a:p>
            <a:pPr marL="285750" indent="-285750">
              <a:buFont typeface="Wingdings" panose="05000000000000000000" pitchFamily="2" charset="2"/>
              <a:buChar char="Ø"/>
              <a:defRPr/>
            </a:pPr>
            <a:r>
              <a:rPr lang="en-GB" dirty="0"/>
              <a:t>Annotate examples of euphemism</a:t>
            </a:r>
          </a:p>
          <a:p>
            <a:pPr marL="285750" indent="-285750">
              <a:buFont typeface="Wingdings" panose="05000000000000000000" pitchFamily="2" charset="2"/>
              <a:buChar char="Ø"/>
              <a:defRPr/>
            </a:pPr>
            <a:r>
              <a:rPr lang="en-GB" dirty="0"/>
              <a:t>Annotate examples of religious imagery</a:t>
            </a:r>
          </a:p>
          <a:p>
            <a:pPr marL="285750" indent="-285750">
              <a:buFont typeface="Wingdings" panose="05000000000000000000" pitchFamily="2" charset="2"/>
              <a:buChar char="Ø"/>
              <a:defRPr/>
            </a:pPr>
            <a:r>
              <a:rPr lang="en-GB" dirty="0"/>
              <a:t>Other Methods </a:t>
            </a:r>
          </a:p>
          <a:p>
            <a:pPr marL="285750" indent="-285750">
              <a:buFont typeface="Wingdings" panose="05000000000000000000" pitchFamily="2" charset="2"/>
              <a:buChar char="Ø"/>
              <a:defRPr/>
            </a:pPr>
            <a:endParaRPr lang="en-GB" dirty="0"/>
          </a:p>
          <a:p>
            <a:pPr marL="285750" indent="-285750">
              <a:buFont typeface="Wingdings" panose="05000000000000000000" pitchFamily="2" charset="2"/>
              <a:buChar char="Ø"/>
              <a:defRPr/>
            </a:pPr>
            <a:r>
              <a:rPr lang="en-GB" dirty="0"/>
              <a:t>Ideas on Macbeth (AO1)</a:t>
            </a:r>
          </a:p>
          <a:p>
            <a:pPr marL="285750" indent="-285750">
              <a:buFont typeface="Wingdings" panose="05000000000000000000" pitchFamily="2" charset="2"/>
              <a:buChar char="Ø"/>
              <a:defRPr/>
            </a:pPr>
            <a:endParaRPr lang="en-GB" dirty="0"/>
          </a:p>
          <a:p>
            <a:pPr>
              <a:defRPr/>
            </a:pPr>
            <a:r>
              <a:rPr lang="en-GB" dirty="0"/>
              <a:t> </a:t>
            </a:r>
          </a:p>
          <a:p>
            <a:pPr marL="285750" indent="-285750">
              <a:buFont typeface="Wingdings" panose="05000000000000000000" pitchFamily="2" charset="2"/>
              <a:buChar char="Ø"/>
              <a:defRPr/>
            </a:pPr>
            <a:endParaRPr lang="en-GB" dirty="0"/>
          </a:p>
          <a:p>
            <a:pPr marL="285750" indent="-285750">
              <a:buFont typeface="Wingdings" panose="05000000000000000000" pitchFamily="2" charset="2"/>
              <a:buChar char="Ø"/>
              <a:defRPr/>
            </a:pPr>
            <a:endParaRPr lang="en-GB" dirty="0"/>
          </a:p>
          <a:p>
            <a:pPr marL="285750" indent="-285750">
              <a:buFont typeface="Wingdings" panose="05000000000000000000" pitchFamily="2" charset="2"/>
              <a:buChar char="Ø"/>
              <a:defRPr/>
            </a:pPr>
            <a:r>
              <a:rPr lang="en-GB" dirty="0"/>
              <a:t>Links to elsewhere? (A01)</a:t>
            </a:r>
          </a:p>
          <a:p>
            <a:pPr marL="285750" indent="-285750">
              <a:buFont typeface="Wingdings" panose="05000000000000000000" pitchFamily="2" charset="2"/>
              <a:buChar char="Ø"/>
              <a:defRPr/>
            </a:pPr>
            <a:endParaRPr lang="en-GB" dirty="0"/>
          </a:p>
          <a:p>
            <a:pPr marL="285750" indent="-285750">
              <a:buFont typeface="Wingdings" panose="05000000000000000000" pitchFamily="2" charset="2"/>
              <a:buChar char="Ø"/>
              <a:defRPr/>
            </a:pPr>
            <a:endParaRPr lang="en-GB" dirty="0"/>
          </a:p>
          <a:p>
            <a:pPr marL="285750" indent="-285750">
              <a:buFont typeface="Wingdings" panose="05000000000000000000" pitchFamily="2" charset="2"/>
              <a:buChar char="Ø"/>
              <a:defRPr/>
            </a:pPr>
            <a:endParaRPr lang="en-GB" dirty="0"/>
          </a:p>
          <a:p>
            <a:pPr marL="285750" indent="-285750">
              <a:buFont typeface="Wingdings" panose="05000000000000000000" pitchFamily="2" charset="2"/>
              <a:buChar char="Ø"/>
              <a:defRPr/>
            </a:pPr>
            <a:r>
              <a:rPr lang="en-GB" dirty="0"/>
              <a:t>Context? (AO3)</a:t>
            </a:r>
          </a:p>
          <a:p>
            <a:pPr>
              <a:defRPr/>
            </a:pPr>
            <a:r>
              <a:rPr lang="en-GB" dirty="0"/>
              <a:t> </a:t>
            </a:r>
          </a:p>
          <a:p>
            <a:pPr>
              <a:defRPr/>
            </a:pPr>
            <a:endParaRPr lang="en-GB" dirty="0"/>
          </a:p>
        </p:txBody>
      </p:sp>
      <p:sp>
        <p:nvSpPr>
          <p:cNvPr id="25605" name="TextBox 2">
            <a:extLst>
              <a:ext uri="{FF2B5EF4-FFF2-40B4-BE49-F238E27FC236}">
                <a16:creationId xmlns:a16="http://schemas.microsoft.com/office/drawing/2014/main" id="{CA7BA28E-38D2-4D28-9CDE-2588C0831B15}"/>
              </a:ext>
            </a:extLst>
          </p:cNvPr>
          <p:cNvSpPr txBox="1">
            <a:spLocks noChangeArrowheads="1"/>
          </p:cNvSpPr>
          <p:nvPr/>
        </p:nvSpPr>
        <p:spPr bwMode="auto">
          <a:xfrm>
            <a:off x="0" y="5588000"/>
            <a:ext cx="6705600" cy="3600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1400">
                <a:solidFill>
                  <a:schemeClr val="tx1"/>
                </a:solidFill>
                <a:latin typeface="Arial" panose="020B0604020202020204" pitchFamily="34" charset="0"/>
                <a:cs typeface="Arial" panose="020B0604020202020204" pitchFamily="34" charset="0"/>
              </a:defRPr>
            </a:lvl1pPr>
            <a:lvl2pPr marL="742950" indent="-285750">
              <a:defRPr sz="1400">
                <a:solidFill>
                  <a:schemeClr val="tx1"/>
                </a:solidFill>
                <a:latin typeface="Arial" panose="020B0604020202020204" pitchFamily="34" charset="0"/>
                <a:cs typeface="Arial" panose="020B0604020202020204" pitchFamily="34" charset="0"/>
              </a:defRPr>
            </a:lvl2pPr>
            <a:lvl3pPr marL="1143000" indent="-228600">
              <a:defRPr sz="1400">
                <a:solidFill>
                  <a:schemeClr val="tx1"/>
                </a:solidFill>
                <a:latin typeface="Arial" panose="020B0604020202020204" pitchFamily="34" charset="0"/>
                <a:cs typeface="Arial" panose="020B0604020202020204" pitchFamily="34" charset="0"/>
              </a:defRPr>
            </a:lvl3pPr>
            <a:lvl4pPr marL="1600200" indent="-228600">
              <a:defRPr sz="1400">
                <a:solidFill>
                  <a:schemeClr val="tx1"/>
                </a:solidFill>
                <a:latin typeface="Arial" panose="020B0604020202020204" pitchFamily="34" charset="0"/>
                <a:cs typeface="Arial" panose="020B0604020202020204" pitchFamily="34" charset="0"/>
              </a:defRPr>
            </a:lvl4pPr>
            <a:lvl5pPr marL="2057400" indent="-228600">
              <a:defRPr sz="14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9pPr>
          </a:lstStyle>
          <a:p>
            <a:r>
              <a:rPr lang="en-GB" altLang="en-US" sz="1200" b="1"/>
              <a:t> Exemplar paragraph for this question.</a:t>
            </a:r>
          </a:p>
          <a:p>
            <a:r>
              <a:rPr lang="en-GB" altLang="en-US" sz="1200"/>
              <a:t>In this soliloquy Shakespeare repeatedly uses euphemism in Macbeth’s speech to convey his discomfort with what he is planning to do. In the first line of the speech he repeats the word ‘it’ in place of the word ‘murder’, conveying the sense that he cannot bring himself to say the word. Furthermore the fact that he says, ‘’then twere well it twere done quickly’ suggests he wishes the task over with, if it is to occur, as it is praying on his mind. Later in the soliloquy he refers to the murder as ‘the deed’ then later as ‘the horrid deed’ the adjective ‘horrid’ and negative connotations of ‘deed’ evoke his strong repulsion for what he is planning. He knows the terrible judgement he will face from God. Shakespeare seeks to make the crime of regicide unimaginable for a man with a conscience and religious belief</a:t>
            </a:r>
            <a:r>
              <a:rPr lang="en-US" altLang="en-US" sz="1200"/>
              <a:t>.</a:t>
            </a:r>
            <a:r>
              <a:rPr lang="en-GB" altLang="en-US" sz="1200"/>
              <a:t> </a:t>
            </a:r>
            <a:r>
              <a:rPr lang="en-US" altLang="en-US" sz="1200"/>
              <a:t>H</a:t>
            </a:r>
            <a:r>
              <a:rPr lang="en-GB" altLang="en-US" sz="1200"/>
              <a:t>is intentions are to warn</a:t>
            </a:r>
            <a:r>
              <a:rPr lang="en-US" altLang="en-US" sz="1200"/>
              <a:t> the</a:t>
            </a:r>
            <a:r>
              <a:rPr lang="en-GB" altLang="en-US" sz="1200"/>
              <a:t> Jacobean audience of the danger of succumbing to ambition. At this stage in the play Macbeth is a man with a conscience, despite his warrior status established on the battlefield in Act 1. He knows the difference between fighting out of loyalty for King and country when his sword smokes ‘with bloody execution’ and the underhand plotting of a usurper to assassinate a good king. Lady Macbeth recognises this characteristic which she perceives as a weakness, Shakespeare gives her a significant metaphor in her comment ‘the milk of human kindness.’ The idea of ‘milk’ in this image linked to nurturing and gentle feminine qualities is significant – for her this is weakness whereas the audience associate it with a capacity for good. </a:t>
            </a:r>
            <a:r>
              <a:rPr lang="en-GB" altLang="en-US" sz="1200" b="1"/>
              <a:t>Annotate the paragraph for the key assessment objectives and then write your own based on a different method.</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extBox 1">
            <a:extLst>
              <a:ext uri="{FF2B5EF4-FFF2-40B4-BE49-F238E27FC236}">
                <a16:creationId xmlns:a16="http://schemas.microsoft.com/office/drawing/2014/main" id="{A8569C46-CF6B-47AC-9A25-46D4F9E915C6}"/>
              </a:ext>
            </a:extLst>
          </p:cNvPr>
          <p:cNvSpPr txBox="1">
            <a:spLocks noChangeArrowheads="1"/>
          </p:cNvSpPr>
          <p:nvPr/>
        </p:nvSpPr>
        <p:spPr bwMode="auto">
          <a:xfrm>
            <a:off x="381000" y="1490663"/>
            <a:ext cx="4800600" cy="6318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r>
              <a:rPr lang="en-GB" altLang="en-US" sz="1100"/>
              <a:t>(Macbeth’s soliloquy Act 2 Scene 1)</a:t>
            </a:r>
          </a:p>
          <a:p>
            <a:pPr eaLnBrk="1" hangingPunct="1">
              <a:spcBef>
                <a:spcPct val="0"/>
              </a:spcBef>
              <a:buFontTx/>
              <a:buNone/>
            </a:pPr>
            <a:r>
              <a:rPr lang="en-GB" altLang="en-US" sz="1100" b="1"/>
              <a:t>Question: How does Shakespeare present the supernatural </a:t>
            </a:r>
            <a:r>
              <a:rPr lang="en-US" altLang="en-US" sz="1100" b="1"/>
              <a:t>in this extract and elsewhere in the play?</a:t>
            </a:r>
            <a:endParaRPr lang="en-GB" altLang="en-US" sz="1100" b="1"/>
          </a:p>
          <a:p>
            <a:pPr eaLnBrk="1" hangingPunct="1">
              <a:spcBef>
                <a:spcPct val="0"/>
              </a:spcBef>
              <a:buFontTx/>
              <a:buNone/>
            </a:pPr>
            <a:endParaRPr lang="en-GB" altLang="en-US" sz="1100" b="1"/>
          </a:p>
          <a:p>
            <a:pPr eaLnBrk="1" hangingPunct="1">
              <a:spcBef>
                <a:spcPct val="0"/>
              </a:spcBef>
              <a:buFontTx/>
              <a:buNone/>
            </a:pPr>
            <a:r>
              <a:rPr lang="en-GB" altLang="en-US" sz="1100"/>
              <a:t>Is this a dagger which I see before me,	 </a:t>
            </a:r>
          </a:p>
          <a:p>
            <a:pPr eaLnBrk="1" hangingPunct="1">
              <a:spcBef>
                <a:spcPct val="0"/>
              </a:spcBef>
              <a:buFontTx/>
              <a:buNone/>
            </a:pPr>
            <a:r>
              <a:rPr lang="en-GB" altLang="en-US" sz="1100"/>
              <a:t>The handle toward my hand? Come, let me clutch thee.	 </a:t>
            </a:r>
          </a:p>
          <a:p>
            <a:pPr eaLnBrk="1" hangingPunct="1">
              <a:spcBef>
                <a:spcPct val="0"/>
              </a:spcBef>
              <a:buFontTx/>
              <a:buNone/>
            </a:pPr>
            <a:r>
              <a:rPr lang="en-GB" altLang="en-US" sz="1100"/>
              <a:t>I have thee not, and yet I see thee still.</a:t>
            </a:r>
          </a:p>
          <a:p>
            <a:pPr eaLnBrk="1" hangingPunct="1">
              <a:spcBef>
                <a:spcPct val="0"/>
              </a:spcBef>
              <a:buFontTx/>
              <a:buNone/>
            </a:pPr>
            <a:r>
              <a:rPr lang="en-GB" altLang="en-US" sz="1100"/>
              <a:t>Art thou not, fatal vision, sensible</a:t>
            </a:r>
          </a:p>
          <a:p>
            <a:pPr eaLnBrk="1" hangingPunct="1">
              <a:spcBef>
                <a:spcPct val="0"/>
              </a:spcBef>
              <a:buFontTx/>
              <a:buNone/>
            </a:pPr>
            <a:r>
              <a:rPr lang="en-GB" altLang="en-US" sz="1100"/>
              <a:t>To feeling as to sight? or art thou but	 </a:t>
            </a:r>
          </a:p>
          <a:p>
            <a:pPr eaLnBrk="1" hangingPunct="1">
              <a:spcBef>
                <a:spcPct val="0"/>
              </a:spcBef>
              <a:buFontTx/>
              <a:buNone/>
            </a:pPr>
            <a:r>
              <a:rPr lang="en-GB" altLang="en-US" sz="1100"/>
              <a:t>A dagger of the mind, a false creation,	 </a:t>
            </a:r>
          </a:p>
          <a:p>
            <a:pPr eaLnBrk="1" hangingPunct="1">
              <a:spcBef>
                <a:spcPct val="0"/>
              </a:spcBef>
              <a:buFontTx/>
              <a:buNone/>
            </a:pPr>
            <a:r>
              <a:rPr lang="en-GB" altLang="en-US" sz="1100"/>
              <a:t>Proceeding from the heat-oppressed brain?	 </a:t>
            </a:r>
          </a:p>
          <a:p>
            <a:pPr eaLnBrk="1" hangingPunct="1">
              <a:spcBef>
                <a:spcPct val="0"/>
              </a:spcBef>
              <a:buFontTx/>
              <a:buNone/>
            </a:pPr>
            <a:r>
              <a:rPr lang="en-GB" altLang="en-US" sz="1100"/>
              <a:t>I see thee yet, in form as palpable	 	 </a:t>
            </a:r>
          </a:p>
          <a:p>
            <a:pPr eaLnBrk="1" hangingPunct="1">
              <a:spcBef>
                <a:spcPct val="0"/>
              </a:spcBef>
              <a:buFontTx/>
              <a:buNone/>
            </a:pPr>
            <a:r>
              <a:rPr lang="en-GB" altLang="en-US" sz="1100"/>
              <a:t>As this which now I draw.</a:t>
            </a:r>
          </a:p>
          <a:p>
            <a:pPr eaLnBrk="1" hangingPunct="1">
              <a:spcBef>
                <a:spcPct val="0"/>
              </a:spcBef>
              <a:buFontTx/>
              <a:buNone/>
            </a:pPr>
            <a:r>
              <a:rPr lang="en-GB" altLang="en-US" sz="1100"/>
              <a:t>Thou marshall'st me the way that I was going;	</a:t>
            </a:r>
          </a:p>
          <a:p>
            <a:pPr eaLnBrk="1" hangingPunct="1">
              <a:spcBef>
                <a:spcPct val="0"/>
              </a:spcBef>
              <a:buFontTx/>
              <a:buNone/>
            </a:pPr>
            <a:r>
              <a:rPr lang="en-GB" altLang="en-US" sz="1100"/>
              <a:t> And such an instrument I was to use.	 </a:t>
            </a:r>
          </a:p>
          <a:p>
            <a:pPr eaLnBrk="1" hangingPunct="1">
              <a:spcBef>
                <a:spcPct val="0"/>
              </a:spcBef>
              <a:buFontTx/>
              <a:buNone/>
            </a:pPr>
            <a:r>
              <a:rPr lang="en-GB" altLang="en-US" sz="1100"/>
              <a:t>Mine eyes are made the fools o' the other senses,	 </a:t>
            </a:r>
          </a:p>
          <a:p>
            <a:pPr eaLnBrk="1" hangingPunct="1">
              <a:spcBef>
                <a:spcPct val="0"/>
              </a:spcBef>
              <a:buFontTx/>
              <a:buNone/>
            </a:pPr>
            <a:r>
              <a:rPr lang="en-GB" altLang="en-US" sz="1100"/>
              <a:t>Or else worth all the rest; I see thee still,	 </a:t>
            </a:r>
          </a:p>
          <a:p>
            <a:pPr eaLnBrk="1" hangingPunct="1">
              <a:spcBef>
                <a:spcPct val="0"/>
              </a:spcBef>
              <a:buFontTx/>
              <a:buNone/>
            </a:pPr>
            <a:r>
              <a:rPr lang="en-GB" altLang="en-US" sz="1100"/>
              <a:t>And on thy blade and dudgeon gouts of blood,</a:t>
            </a:r>
          </a:p>
          <a:p>
            <a:pPr eaLnBrk="1" hangingPunct="1">
              <a:spcBef>
                <a:spcPct val="0"/>
              </a:spcBef>
              <a:buFontTx/>
              <a:buNone/>
            </a:pPr>
            <a:r>
              <a:rPr lang="en-GB" altLang="en-US" sz="1100"/>
              <a:t>Which was not so before. There's no such thing:	 </a:t>
            </a:r>
          </a:p>
          <a:p>
            <a:pPr eaLnBrk="1" hangingPunct="1">
              <a:spcBef>
                <a:spcPct val="0"/>
              </a:spcBef>
              <a:buFontTx/>
              <a:buNone/>
            </a:pPr>
            <a:r>
              <a:rPr lang="en-GB" altLang="en-US" sz="1100"/>
              <a:t>It is the bloody business which informs	 </a:t>
            </a:r>
          </a:p>
          <a:p>
            <a:pPr eaLnBrk="1" hangingPunct="1">
              <a:spcBef>
                <a:spcPct val="0"/>
              </a:spcBef>
              <a:buFontTx/>
              <a:buNone/>
            </a:pPr>
            <a:r>
              <a:rPr lang="en-GB" altLang="en-US" sz="1100"/>
              <a:t>Thus to mine eyes. Now o'er the one halfworld	 </a:t>
            </a:r>
          </a:p>
          <a:p>
            <a:pPr eaLnBrk="1" hangingPunct="1">
              <a:spcBef>
                <a:spcPct val="0"/>
              </a:spcBef>
              <a:buFontTx/>
              <a:buNone/>
            </a:pPr>
            <a:r>
              <a:rPr lang="en-GB" altLang="en-US" sz="1100"/>
              <a:t>Nature seems dead, and wicked dreams abuse</a:t>
            </a:r>
          </a:p>
          <a:p>
            <a:pPr eaLnBrk="1" hangingPunct="1">
              <a:spcBef>
                <a:spcPct val="0"/>
              </a:spcBef>
              <a:buFontTx/>
              <a:buNone/>
            </a:pPr>
            <a:r>
              <a:rPr lang="en-GB" altLang="en-US" sz="1100"/>
              <a:t>The curtain'd sleep; witchcraft celebrates</a:t>
            </a:r>
          </a:p>
          <a:p>
            <a:pPr eaLnBrk="1" hangingPunct="1">
              <a:spcBef>
                <a:spcPct val="0"/>
              </a:spcBef>
              <a:buFontTx/>
              <a:buNone/>
            </a:pPr>
            <a:r>
              <a:rPr lang="en-GB" altLang="en-US" sz="1100"/>
              <a:t>Pale Hecate's offerings, and wither'd murder,	 </a:t>
            </a:r>
          </a:p>
          <a:p>
            <a:pPr eaLnBrk="1" hangingPunct="1">
              <a:spcBef>
                <a:spcPct val="0"/>
              </a:spcBef>
              <a:buFontTx/>
              <a:buNone/>
            </a:pPr>
            <a:r>
              <a:rPr lang="en-GB" altLang="en-US" sz="1100"/>
              <a:t>Alarum'd by his sentinel, the wolf,	 </a:t>
            </a:r>
          </a:p>
          <a:p>
            <a:pPr eaLnBrk="1" hangingPunct="1">
              <a:spcBef>
                <a:spcPct val="0"/>
              </a:spcBef>
              <a:buFontTx/>
              <a:buNone/>
            </a:pPr>
            <a:r>
              <a:rPr lang="en-GB" altLang="en-US" sz="1100"/>
              <a:t>Whose howl's his watch, thus with his stealthy pace.	 </a:t>
            </a:r>
          </a:p>
          <a:p>
            <a:pPr eaLnBrk="1" hangingPunct="1">
              <a:spcBef>
                <a:spcPct val="0"/>
              </a:spcBef>
              <a:buFontTx/>
              <a:buNone/>
            </a:pPr>
            <a:r>
              <a:rPr lang="en-GB" altLang="en-US" sz="1100"/>
              <a:t>With Tarquin's ravishing strides, towards his design	</a:t>
            </a:r>
          </a:p>
          <a:p>
            <a:pPr eaLnBrk="1" hangingPunct="1">
              <a:spcBef>
                <a:spcPct val="0"/>
              </a:spcBef>
              <a:buFontTx/>
              <a:buNone/>
            </a:pPr>
            <a:r>
              <a:rPr lang="en-GB" altLang="en-US" sz="1100"/>
              <a:t> Moves like a ghost. Thou sure and firm-set earth,</a:t>
            </a:r>
          </a:p>
          <a:p>
            <a:pPr eaLnBrk="1" hangingPunct="1">
              <a:spcBef>
                <a:spcPct val="0"/>
              </a:spcBef>
              <a:buFontTx/>
              <a:buNone/>
            </a:pPr>
            <a:r>
              <a:rPr lang="en-GB" altLang="en-US" sz="1100"/>
              <a:t>Hear not my steps, which way they walk, for fear</a:t>
            </a:r>
            <a:r>
              <a:rPr lang="en-GB" altLang="en-US" sz="1100" b="1"/>
              <a:t>	 </a:t>
            </a:r>
          </a:p>
          <a:p>
            <a:pPr eaLnBrk="1" hangingPunct="1">
              <a:spcBef>
                <a:spcPct val="0"/>
              </a:spcBef>
              <a:buFontTx/>
              <a:buNone/>
            </a:pPr>
            <a:r>
              <a:rPr lang="en-GB" altLang="en-US" sz="1100"/>
              <a:t>Thy very stones prate of my whereabout,	 </a:t>
            </a:r>
          </a:p>
          <a:p>
            <a:pPr eaLnBrk="1" hangingPunct="1">
              <a:spcBef>
                <a:spcPct val="0"/>
              </a:spcBef>
              <a:buFontTx/>
              <a:buNone/>
            </a:pPr>
            <a:r>
              <a:rPr lang="en-GB" altLang="en-US" sz="1100"/>
              <a:t>And take the present horror from the time,	 </a:t>
            </a:r>
          </a:p>
          <a:p>
            <a:pPr eaLnBrk="1" hangingPunct="1">
              <a:spcBef>
                <a:spcPct val="0"/>
              </a:spcBef>
              <a:buFontTx/>
              <a:buNone/>
            </a:pPr>
            <a:r>
              <a:rPr lang="en-GB" altLang="en-US" sz="1100"/>
              <a:t>Which now suits with it. Whiles I threat, he lives:	 </a:t>
            </a:r>
          </a:p>
          <a:p>
            <a:pPr eaLnBrk="1" hangingPunct="1">
              <a:spcBef>
                <a:spcPct val="0"/>
              </a:spcBef>
              <a:buFontTx/>
              <a:buNone/>
            </a:pPr>
            <a:r>
              <a:rPr lang="en-GB" altLang="en-US" sz="1100"/>
              <a:t>Words to the heat of deeds too cold breath gives.</a:t>
            </a:r>
          </a:p>
          <a:p>
            <a:pPr eaLnBrk="1" hangingPunct="1">
              <a:spcBef>
                <a:spcPct val="0"/>
              </a:spcBef>
              <a:buFontTx/>
              <a:buNone/>
            </a:pPr>
            <a:r>
              <a:rPr lang="en-GB" altLang="en-US" sz="1100"/>
              <a:t>A bell rings.	 </a:t>
            </a:r>
          </a:p>
          <a:p>
            <a:pPr eaLnBrk="1" hangingPunct="1">
              <a:spcBef>
                <a:spcPct val="0"/>
              </a:spcBef>
              <a:buFontTx/>
              <a:buNone/>
            </a:pPr>
            <a:r>
              <a:rPr lang="en-GB" altLang="en-US" sz="1100"/>
              <a:t>I go, and it is done; the bell invites me.	 </a:t>
            </a:r>
          </a:p>
          <a:p>
            <a:pPr eaLnBrk="1" hangingPunct="1">
              <a:spcBef>
                <a:spcPct val="0"/>
              </a:spcBef>
              <a:buFontTx/>
              <a:buNone/>
            </a:pPr>
            <a:r>
              <a:rPr lang="en-GB" altLang="en-US" sz="1100"/>
              <a:t>Hear it not, Duncan; for it is a knell	 </a:t>
            </a:r>
          </a:p>
          <a:p>
            <a:pPr eaLnBrk="1" hangingPunct="1">
              <a:spcBef>
                <a:spcPct val="0"/>
              </a:spcBef>
              <a:buFontTx/>
              <a:buNone/>
            </a:pPr>
            <a:r>
              <a:rPr lang="en-GB" altLang="en-US" sz="1100"/>
              <a:t>That summons thee to heaven or to hell.</a:t>
            </a:r>
          </a:p>
        </p:txBody>
      </p:sp>
      <p:sp>
        <p:nvSpPr>
          <p:cNvPr id="26627" name="TextBox 3">
            <a:extLst>
              <a:ext uri="{FF2B5EF4-FFF2-40B4-BE49-F238E27FC236}">
                <a16:creationId xmlns:a16="http://schemas.microsoft.com/office/drawing/2014/main" id="{6D5C9ABD-BEB6-4760-8666-15A05F5E7453}"/>
              </a:ext>
            </a:extLst>
          </p:cNvPr>
          <p:cNvSpPr txBox="1">
            <a:spLocks noChangeArrowheads="1"/>
          </p:cNvSpPr>
          <p:nvPr/>
        </p:nvSpPr>
        <p:spPr bwMode="auto">
          <a:xfrm>
            <a:off x="342900" y="228600"/>
            <a:ext cx="6172200" cy="1014413"/>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r>
              <a:rPr lang="en-GB" altLang="en-US" sz="1200" b="1"/>
              <a:t>Annotate the following soliloquies and extracts from the play.</a:t>
            </a:r>
          </a:p>
          <a:p>
            <a:pPr>
              <a:spcBef>
                <a:spcPct val="0"/>
              </a:spcBef>
              <a:buFontTx/>
              <a:buNone/>
            </a:pPr>
            <a:r>
              <a:rPr lang="en-GB" altLang="en-US" sz="1200" b="1"/>
              <a:t>Consider what links you could make to elsewhere in the play and what the extracts reveal about</a:t>
            </a:r>
            <a:r>
              <a:rPr lang="en-US" altLang="en-US" sz="1200" b="1"/>
              <a:t> characters and key themes. Remember in the exam the extract is likely to be shorter. </a:t>
            </a:r>
          </a:p>
          <a:p>
            <a:pPr>
              <a:spcBef>
                <a:spcPct val="0"/>
              </a:spcBef>
              <a:buFontTx/>
              <a:buNone/>
            </a:pPr>
            <a:r>
              <a:rPr lang="en-US" altLang="en-US" sz="1200" b="1"/>
              <a:t>Write detailed, developed paragraphs for exam practice.</a:t>
            </a:r>
            <a:endParaRPr lang="en-GB" altLang="en-US" sz="1200" b="1"/>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Content Placeholder 2">
            <a:extLst>
              <a:ext uri="{FF2B5EF4-FFF2-40B4-BE49-F238E27FC236}">
                <a16:creationId xmlns:a16="http://schemas.microsoft.com/office/drawing/2014/main" id="{12B0FE97-01E9-4DCF-A618-E71FDE2B113B}"/>
              </a:ext>
            </a:extLst>
          </p:cNvPr>
          <p:cNvSpPr>
            <a:spLocks noGrp="1"/>
          </p:cNvSpPr>
          <p:nvPr>
            <p:ph idx="1"/>
          </p:nvPr>
        </p:nvSpPr>
        <p:spPr>
          <a:xfrm>
            <a:off x="0" y="0"/>
            <a:ext cx="6858000" cy="5181600"/>
          </a:xfrm>
        </p:spPr>
        <p:txBody>
          <a:bodyPr/>
          <a:lstStyle/>
          <a:p>
            <a:pPr marL="0" indent="0" eaLnBrk="1" hangingPunct="1">
              <a:buFontTx/>
              <a:buNone/>
            </a:pPr>
            <a:r>
              <a:rPr lang="en-GB" altLang="en-US" sz="1200" b="1"/>
              <a:t>(Macbeth's Soliloquy: </a:t>
            </a:r>
            <a:r>
              <a:rPr lang="en-GB" altLang="en-US" sz="1200" b="1" i="1"/>
              <a:t>To be thus is nothing</a:t>
            </a:r>
            <a:r>
              <a:rPr lang="en-GB" altLang="en-US" sz="1200" b="1"/>
              <a:t> 3.1.47-71) Question: How does Shakespeare present </a:t>
            </a:r>
            <a:r>
              <a:rPr lang="en-US" altLang="en-US" sz="1200" b="1"/>
              <a:t>Banquo and Macbeth as different in this extract and elsewhere in the play?</a:t>
            </a:r>
            <a:br>
              <a:rPr lang="en-GB" altLang="en-US" sz="1200"/>
            </a:br>
            <a:r>
              <a:rPr lang="en-GB" altLang="en-US" sz="1100">
                <a:hlinkClick r:id="rId2"/>
              </a:rPr>
              <a:t>To be thus is nothing;</a:t>
            </a:r>
            <a:br>
              <a:rPr lang="en-GB" altLang="en-US" sz="1100">
                <a:hlinkClick r:id="rId2"/>
              </a:rPr>
            </a:br>
            <a:r>
              <a:rPr lang="en-GB" altLang="en-US" sz="1100">
                <a:hlinkClick r:id="rId2"/>
              </a:rPr>
              <a:t>But to be safely thus</a:t>
            </a:r>
            <a:r>
              <a:rPr lang="en-GB" altLang="en-US" sz="1100"/>
              <a:t>. Our fears in Banquo</a:t>
            </a:r>
            <a:br>
              <a:rPr lang="en-GB" altLang="en-US" sz="1100"/>
            </a:br>
            <a:r>
              <a:rPr lang="en-GB" altLang="en-US" sz="1100">
                <a:hlinkClick r:id="rId3"/>
              </a:rPr>
              <a:t>Stick deep</a:t>
            </a:r>
            <a:r>
              <a:rPr lang="en-GB" altLang="en-US" sz="1100"/>
              <a:t>; and in his </a:t>
            </a:r>
            <a:r>
              <a:rPr lang="en-GB" altLang="en-US" sz="1100">
                <a:hlinkClick r:id="rId4"/>
              </a:rPr>
              <a:t>royalty of nature</a:t>
            </a:r>
            <a:br>
              <a:rPr lang="en-GB" altLang="en-US" sz="1100"/>
            </a:br>
            <a:r>
              <a:rPr lang="en-GB" altLang="en-US" sz="1100"/>
              <a:t>Reigns that which </a:t>
            </a:r>
            <a:r>
              <a:rPr lang="en-GB" altLang="en-US" sz="1100">
                <a:hlinkClick r:id="rId5"/>
              </a:rPr>
              <a:t>would be</a:t>
            </a:r>
            <a:r>
              <a:rPr lang="en-GB" altLang="en-US" sz="1100"/>
              <a:t> fear'd: </a:t>
            </a:r>
            <a:r>
              <a:rPr lang="en-GB" altLang="en-US" sz="1100">
                <a:hlinkClick r:id="rId6"/>
              </a:rPr>
              <a:t>'tis much he dares</a:t>
            </a:r>
            <a:r>
              <a:rPr lang="en-GB" altLang="en-US" sz="1100"/>
              <a:t>;</a:t>
            </a:r>
            <a:br>
              <a:rPr lang="en-GB" altLang="en-US" sz="1100"/>
            </a:br>
            <a:r>
              <a:rPr lang="en-GB" altLang="en-US" sz="1100"/>
              <a:t>And, to that </a:t>
            </a:r>
            <a:r>
              <a:rPr lang="en-GB" altLang="en-US" sz="1100">
                <a:hlinkClick r:id="rId7"/>
              </a:rPr>
              <a:t>dauntless temper</a:t>
            </a:r>
            <a:r>
              <a:rPr lang="en-GB" altLang="en-US" sz="1100"/>
              <a:t> of his mind,</a:t>
            </a:r>
            <a:br>
              <a:rPr lang="en-GB" altLang="en-US" sz="1100"/>
            </a:br>
            <a:r>
              <a:rPr lang="en-GB" altLang="en-US" sz="1100">
                <a:hlinkClick r:id="rId8"/>
              </a:rPr>
              <a:t>He hath a wisdom that doth guide his valour</a:t>
            </a:r>
            <a:br>
              <a:rPr lang="en-GB" altLang="en-US" sz="1100">
                <a:hlinkClick r:id="rId8"/>
              </a:rPr>
            </a:br>
            <a:r>
              <a:rPr lang="en-GB" altLang="en-US" sz="1100">
                <a:hlinkClick r:id="rId8"/>
              </a:rPr>
              <a:t>To act in safety</a:t>
            </a:r>
            <a:r>
              <a:rPr lang="en-GB" altLang="en-US" sz="1100"/>
              <a:t>. There is none but he </a:t>
            </a:r>
            <a:br>
              <a:rPr lang="en-GB" altLang="en-US" sz="1100"/>
            </a:br>
            <a:r>
              <a:rPr lang="en-GB" altLang="en-US" sz="1100"/>
              <a:t>Whose being I do fear: and, under him,</a:t>
            </a:r>
            <a:br>
              <a:rPr lang="en-GB" altLang="en-US" sz="1100"/>
            </a:br>
            <a:r>
              <a:rPr lang="en-GB" altLang="en-US" sz="1100"/>
              <a:t>My </a:t>
            </a:r>
            <a:r>
              <a:rPr lang="en-GB" altLang="en-US" sz="1100">
                <a:hlinkClick r:id="rId9"/>
              </a:rPr>
              <a:t>Genius</a:t>
            </a:r>
            <a:r>
              <a:rPr lang="en-GB" altLang="en-US" sz="1100"/>
              <a:t> is rebuk'd; as, it is said,</a:t>
            </a:r>
            <a:br>
              <a:rPr lang="en-GB" altLang="en-US" sz="1100"/>
            </a:br>
            <a:r>
              <a:rPr lang="en-GB" altLang="en-US" sz="1100">
                <a:hlinkClick r:id="rId10"/>
              </a:rPr>
              <a:t>Mark Antony's was by Caesar</a:t>
            </a:r>
            <a:r>
              <a:rPr lang="en-GB" altLang="en-US" sz="1100"/>
              <a:t>. He </a:t>
            </a:r>
            <a:r>
              <a:rPr lang="en-GB" altLang="en-US" sz="1100">
                <a:hlinkClick r:id="rId11"/>
              </a:rPr>
              <a:t>chid the sisters</a:t>
            </a:r>
            <a:br>
              <a:rPr lang="en-GB" altLang="en-US" sz="1100"/>
            </a:br>
            <a:r>
              <a:rPr lang="en-GB" altLang="en-US" sz="1100"/>
              <a:t>When first they put the name of king upon me,</a:t>
            </a:r>
            <a:br>
              <a:rPr lang="en-GB" altLang="en-US" sz="1100"/>
            </a:br>
            <a:r>
              <a:rPr lang="en-GB" altLang="en-US" sz="1100"/>
              <a:t>And bade them speak to him: then prophet-like </a:t>
            </a:r>
            <a:br>
              <a:rPr lang="en-GB" altLang="en-US" sz="1100"/>
            </a:br>
            <a:r>
              <a:rPr lang="en-GB" altLang="en-US" sz="1100"/>
              <a:t>They hail'd him father to a line of kings: </a:t>
            </a:r>
            <a:br>
              <a:rPr lang="en-GB" altLang="en-US" sz="1100"/>
            </a:br>
            <a:r>
              <a:rPr lang="en-GB" altLang="en-US" sz="1100"/>
              <a:t>Upon my head they plac'd a </a:t>
            </a:r>
            <a:r>
              <a:rPr lang="en-GB" altLang="en-US" sz="1100">
                <a:hlinkClick r:id="rId12"/>
              </a:rPr>
              <a:t>fruitless crown</a:t>
            </a:r>
            <a:r>
              <a:rPr lang="en-GB" altLang="en-US" sz="1100"/>
              <a:t>, </a:t>
            </a:r>
            <a:br>
              <a:rPr lang="en-GB" altLang="en-US" sz="1100"/>
            </a:br>
            <a:r>
              <a:rPr lang="en-GB" altLang="en-US" sz="1100"/>
              <a:t>And put a barren sceptre in my gripe, </a:t>
            </a:r>
            <a:br>
              <a:rPr lang="en-GB" altLang="en-US" sz="1100"/>
            </a:br>
            <a:r>
              <a:rPr lang="en-GB" altLang="en-US" sz="1100"/>
              <a:t>Thence to be wrench'd </a:t>
            </a:r>
            <a:r>
              <a:rPr lang="en-GB" altLang="en-US" sz="1100">
                <a:hlinkClick r:id="rId13"/>
              </a:rPr>
              <a:t>with an unlineal hand</a:t>
            </a:r>
            <a:r>
              <a:rPr lang="en-GB" altLang="en-US" sz="1100"/>
              <a:t>,</a:t>
            </a:r>
            <a:br>
              <a:rPr lang="en-GB" altLang="en-US" sz="1100"/>
            </a:br>
            <a:r>
              <a:rPr lang="en-GB" altLang="en-US" sz="1100"/>
              <a:t>No son of mine succeeding. If 't be so,</a:t>
            </a:r>
            <a:br>
              <a:rPr lang="en-GB" altLang="en-US" sz="1100"/>
            </a:br>
            <a:r>
              <a:rPr lang="en-GB" altLang="en-US" sz="1100"/>
              <a:t>For Banquo's </a:t>
            </a:r>
            <a:r>
              <a:rPr lang="en-GB" altLang="en-US" sz="1100">
                <a:hlinkClick r:id="rId14"/>
              </a:rPr>
              <a:t>issue have I fil'd</a:t>
            </a:r>
            <a:r>
              <a:rPr lang="en-GB" altLang="en-US" sz="1100"/>
              <a:t> my mind; </a:t>
            </a:r>
            <a:br>
              <a:rPr lang="en-GB" altLang="en-US" sz="1100"/>
            </a:br>
            <a:r>
              <a:rPr lang="en-GB" altLang="en-US" sz="1100"/>
              <a:t>For them the </a:t>
            </a:r>
            <a:r>
              <a:rPr lang="en-GB" altLang="en-US" sz="1100">
                <a:hlinkClick r:id="rId15"/>
              </a:rPr>
              <a:t>gracious Duncan</a:t>
            </a:r>
            <a:r>
              <a:rPr lang="en-GB" altLang="en-US" sz="1100"/>
              <a:t> have I murder'd; </a:t>
            </a:r>
            <a:br>
              <a:rPr lang="en-GB" altLang="en-US" sz="1100"/>
            </a:br>
            <a:r>
              <a:rPr lang="en-GB" altLang="en-US" sz="1100"/>
              <a:t>Put </a:t>
            </a:r>
            <a:r>
              <a:rPr lang="en-GB" altLang="en-US" sz="1100">
                <a:hlinkClick r:id="rId16"/>
              </a:rPr>
              <a:t>rancours in the vessel of my peace</a:t>
            </a:r>
            <a:br>
              <a:rPr lang="en-GB" altLang="en-US" sz="1100"/>
            </a:br>
            <a:r>
              <a:rPr lang="en-GB" altLang="en-US" sz="1100"/>
              <a:t>Only for them; and </a:t>
            </a:r>
            <a:r>
              <a:rPr lang="en-GB" altLang="en-US" sz="1100">
                <a:hlinkClick r:id="rId17"/>
              </a:rPr>
              <a:t>mine eternal jewel</a:t>
            </a:r>
            <a:br>
              <a:rPr lang="en-GB" altLang="en-US" sz="1100"/>
            </a:br>
            <a:r>
              <a:rPr lang="en-GB" altLang="en-US" sz="1100"/>
              <a:t>Given to </a:t>
            </a:r>
            <a:r>
              <a:rPr lang="en-GB" altLang="en-US" sz="1100">
                <a:hlinkClick r:id="rId18"/>
              </a:rPr>
              <a:t>the common enemy of man</a:t>
            </a:r>
            <a:r>
              <a:rPr lang="en-GB" altLang="en-US" sz="1100"/>
              <a:t>, </a:t>
            </a:r>
            <a:br>
              <a:rPr lang="en-GB" altLang="en-US" sz="1100"/>
            </a:br>
            <a:r>
              <a:rPr lang="en-GB" altLang="en-US" sz="1100"/>
              <a:t>To make them kings, the seeds of Banquo kings! </a:t>
            </a:r>
            <a:br>
              <a:rPr lang="en-GB" altLang="en-US" sz="1100"/>
            </a:br>
            <a:r>
              <a:rPr lang="en-GB" altLang="en-US" sz="1100">
                <a:hlinkClick r:id="rId19"/>
              </a:rPr>
              <a:t>Rather than so, come fate into the list.</a:t>
            </a:r>
            <a:br>
              <a:rPr lang="en-GB" altLang="en-US" sz="1100">
                <a:hlinkClick r:id="rId19"/>
              </a:rPr>
            </a:br>
            <a:r>
              <a:rPr lang="en-GB" altLang="en-US" sz="1100">
                <a:hlinkClick r:id="rId19"/>
              </a:rPr>
              <a:t>And champion me to the utterance</a:t>
            </a:r>
            <a:r>
              <a:rPr lang="en-GB" altLang="en-US" sz="1100"/>
              <a:t>!</a:t>
            </a:r>
          </a:p>
        </p:txBody>
      </p:sp>
      <p:sp>
        <p:nvSpPr>
          <p:cNvPr id="27651" name="TextBox 1">
            <a:extLst>
              <a:ext uri="{FF2B5EF4-FFF2-40B4-BE49-F238E27FC236}">
                <a16:creationId xmlns:a16="http://schemas.microsoft.com/office/drawing/2014/main" id="{A94325C7-4DD8-437B-96E7-03431258049D}"/>
              </a:ext>
            </a:extLst>
          </p:cNvPr>
          <p:cNvSpPr txBox="1">
            <a:spLocks noChangeArrowheads="1"/>
          </p:cNvSpPr>
          <p:nvPr/>
        </p:nvSpPr>
        <p:spPr bwMode="auto">
          <a:xfrm>
            <a:off x="0" y="4724400"/>
            <a:ext cx="8763000" cy="4708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1400">
                <a:solidFill>
                  <a:schemeClr val="tx1"/>
                </a:solidFill>
                <a:latin typeface="Arial" panose="020B0604020202020204" pitchFamily="34" charset="0"/>
                <a:cs typeface="Arial" panose="020B0604020202020204" pitchFamily="34" charset="0"/>
              </a:defRPr>
            </a:lvl1pPr>
            <a:lvl2pPr marL="742950" indent="-285750">
              <a:defRPr sz="1400">
                <a:solidFill>
                  <a:schemeClr val="tx1"/>
                </a:solidFill>
                <a:latin typeface="Arial" panose="020B0604020202020204" pitchFamily="34" charset="0"/>
                <a:cs typeface="Arial" panose="020B0604020202020204" pitchFamily="34" charset="0"/>
              </a:defRPr>
            </a:lvl2pPr>
            <a:lvl3pPr marL="1143000" indent="-228600">
              <a:defRPr sz="1400">
                <a:solidFill>
                  <a:schemeClr val="tx1"/>
                </a:solidFill>
                <a:latin typeface="Arial" panose="020B0604020202020204" pitchFamily="34" charset="0"/>
                <a:cs typeface="Arial" panose="020B0604020202020204" pitchFamily="34" charset="0"/>
              </a:defRPr>
            </a:lvl3pPr>
            <a:lvl4pPr marL="1600200" indent="-228600">
              <a:defRPr sz="1400">
                <a:solidFill>
                  <a:schemeClr val="tx1"/>
                </a:solidFill>
                <a:latin typeface="Arial" panose="020B0604020202020204" pitchFamily="34" charset="0"/>
                <a:cs typeface="Arial" panose="020B0604020202020204" pitchFamily="34" charset="0"/>
              </a:defRPr>
            </a:lvl4pPr>
            <a:lvl5pPr marL="2057400" indent="-228600">
              <a:defRPr sz="14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9pPr>
          </a:lstStyle>
          <a:p>
            <a:r>
              <a:rPr lang="en-GB" altLang="en-US" sz="1200" b="1">
                <a:solidFill>
                  <a:srgbClr val="000000"/>
                </a:solidFill>
                <a:latin typeface="Times New Roman" panose="02020603050405020304" pitchFamily="18" charset="0"/>
              </a:rPr>
              <a:t>Act 5 Scene 5</a:t>
            </a:r>
          </a:p>
          <a:p>
            <a:r>
              <a:rPr lang="en-GB" altLang="en-US" sz="1200" b="1">
                <a:solidFill>
                  <a:srgbClr val="000000"/>
                </a:solidFill>
                <a:latin typeface="Times New Roman" panose="02020603050405020304" pitchFamily="18" charset="0"/>
              </a:rPr>
              <a:t>Question: How does Shakes</a:t>
            </a:r>
            <a:r>
              <a:rPr lang="en-US" altLang="en-US" sz="1200" b="1">
                <a:solidFill>
                  <a:srgbClr val="000000"/>
                </a:solidFill>
                <a:latin typeface="Times New Roman" panose="02020603050405020304" pitchFamily="18" charset="0"/>
              </a:rPr>
              <a:t>peare present Macbeth here and elsewhere in the play?</a:t>
            </a:r>
            <a:endParaRPr lang="en-GB" altLang="en-US" sz="1200" b="1">
              <a:solidFill>
                <a:srgbClr val="000000"/>
              </a:solidFill>
              <a:latin typeface="Times New Roman" panose="02020603050405020304" pitchFamily="18" charset="0"/>
            </a:endParaRPr>
          </a:p>
          <a:p>
            <a:r>
              <a:rPr lang="en-GB" altLang="en-US" sz="1200" b="1">
                <a:solidFill>
                  <a:srgbClr val="000000"/>
                </a:solidFill>
                <a:latin typeface="Times New Roman" panose="02020603050405020304" pitchFamily="18" charset="0"/>
              </a:rPr>
              <a:t>MACBETH </a:t>
            </a:r>
            <a:r>
              <a:rPr lang="en-GB" altLang="en-US" sz="1200"/>
              <a:t>I have almost forgot the taste of fears;</a:t>
            </a:r>
            <a:br>
              <a:rPr lang="en-GB" altLang="en-US" sz="1200"/>
            </a:br>
            <a:r>
              <a:rPr lang="en-GB" altLang="en-US" sz="1200"/>
              <a:t>The time has been, my senses would have cool'd</a:t>
            </a:r>
            <a:br>
              <a:rPr lang="en-GB" altLang="en-US" sz="1200"/>
            </a:br>
            <a:r>
              <a:rPr lang="en-GB" altLang="en-US" sz="1200"/>
              <a:t>To hear a night-shriek; and my fell of hair</a:t>
            </a:r>
            <a:br>
              <a:rPr lang="en-GB" altLang="en-US" sz="1200"/>
            </a:br>
            <a:r>
              <a:rPr lang="en-GB" altLang="en-US" sz="1200"/>
              <a:t>Would at a dismal treatise rouse and stir</a:t>
            </a:r>
            <a:br>
              <a:rPr lang="en-GB" altLang="en-US" sz="1200"/>
            </a:br>
            <a:r>
              <a:rPr lang="en-GB" altLang="en-US" sz="1200"/>
              <a:t>As life were in't: I have supp'd full with horrors;</a:t>
            </a:r>
            <a:br>
              <a:rPr lang="en-GB" altLang="en-US" sz="1200"/>
            </a:br>
            <a:r>
              <a:rPr lang="en-GB" altLang="en-US" sz="1200"/>
              <a:t>Direness, familiar to my slaughterous thoughts</a:t>
            </a:r>
            <a:br>
              <a:rPr lang="en-GB" altLang="en-US" sz="1200"/>
            </a:br>
            <a:r>
              <a:rPr lang="en-GB" altLang="en-US" sz="1200"/>
              <a:t>Cannot once start me.</a:t>
            </a:r>
          </a:p>
          <a:p>
            <a:r>
              <a:rPr lang="en-GB" altLang="en-US" sz="1200" i="1"/>
              <a:t>Re-enter SEYTON</a:t>
            </a:r>
            <a:endParaRPr lang="en-GB" altLang="en-US" sz="1200"/>
          </a:p>
          <a:p>
            <a:r>
              <a:rPr lang="en-GB" altLang="en-US" sz="1200"/>
              <a:t>Wherefore was that cry?</a:t>
            </a:r>
          </a:p>
          <a:p>
            <a:r>
              <a:rPr lang="en-GB" altLang="en-US" sz="1200" b="1">
                <a:solidFill>
                  <a:srgbClr val="000000"/>
                </a:solidFill>
                <a:latin typeface="Times New Roman" panose="02020603050405020304" pitchFamily="18" charset="0"/>
              </a:rPr>
              <a:t>SEYTON </a:t>
            </a:r>
            <a:r>
              <a:rPr lang="en-GB" altLang="en-US" sz="1200"/>
              <a:t>The queen, my lord, is dead.</a:t>
            </a:r>
          </a:p>
          <a:p>
            <a:r>
              <a:rPr lang="en-GB" altLang="en-US" sz="1200" b="1">
                <a:solidFill>
                  <a:srgbClr val="000000"/>
                </a:solidFill>
                <a:latin typeface="Times New Roman" panose="02020603050405020304" pitchFamily="18" charset="0"/>
              </a:rPr>
              <a:t>MACBETH </a:t>
            </a:r>
            <a:r>
              <a:rPr lang="en-GB" altLang="en-US" sz="1200"/>
              <a:t>She should have died hereafter;</a:t>
            </a:r>
            <a:br>
              <a:rPr lang="en-GB" altLang="en-US" sz="1200"/>
            </a:br>
            <a:r>
              <a:rPr lang="en-GB" altLang="en-US" sz="1200"/>
              <a:t>There would have been a time for such a word.</a:t>
            </a:r>
            <a:br>
              <a:rPr lang="en-GB" altLang="en-US" sz="1200"/>
            </a:br>
            <a:r>
              <a:rPr lang="en-GB" altLang="en-US" sz="1200"/>
              <a:t>To-morrow, and to-morrow, and to-morrow,</a:t>
            </a:r>
            <a:br>
              <a:rPr lang="en-GB" altLang="en-US" sz="1200"/>
            </a:br>
            <a:r>
              <a:rPr lang="en-GB" altLang="en-US" sz="1200"/>
              <a:t>Creeps in this petty pace from day to day</a:t>
            </a:r>
            <a:br>
              <a:rPr lang="en-GB" altLang="en-US" sz="1200"/>
            </a:br>
            <a:r>
              <a:rPr lang="en-GB" altLang="en-US" sz="1200"/>
              <a:t>To the last syllable of recorded time,</a:t>
            </a:r>
            <a:br>
              <a:rPr lang="en-GB" altLang="en-US" sz="1200"/>
            </a:br>
            <a:r>
              <a:rPr lang="en-GB" altLang="en-US" sz="1200"/>
              <a:t>And all our yesterdays have lighted fools</a:t>
            </a:r>
            <a:br>
              <a:rPr lang="en-GB" altLang="en-US" sz="1200"/>
            </a:br>
            <a:r>
              <a:rPr lang="en-GB" altLang="en-US" sz="1200"/>
              <a:t>The way to dusty death. Out, out, brief candle!</a:t>
            </a:r>
            <a:br>
              <a:rPr lang="en-GB" altLang="en-US" sz="1200"/>
            </a:br>
            <a:r>
              <a:rPr lang="en-GB" altLang="en-US" sz="1200"/>
              <a:t>Life's but a walking shadow, a poor player</a:t>
            </a:r>
            <a:br>
              <a:rPr lang="en-GB" altLang="en-US" sz="1200"/>
            </a:br>
            <a:r>
              <a:rPr lang="en-GB" altLang="en-US" sz="1200"/>
              <a:t>That struts and frets his hour upon the stage</a:t>
            </a:r>
            <a:br>
              <a:rPr lang="en-GB" altLang="en-US" sz="1200"/>
            </a:br>
            <a:r>
              <a:rPr lang="en-GB" altLang="en-US" sz="1200"/>
              <a:t>And then is heard no more: it is a tale</a:t>
            </a:r>
            <a:br>
              <a:rPr lang="en-GB" altLang="en-US" sz="1200"/>
            </a:br>
            <a:r>
              <a:rPr lang="en-GB" altLang="en-US" sz="1200"/>
              <a:t>Told by an idiot, full of sound and fury,</a:t>
            </a:r>
            <a:br>
              <a:rPr lang="en-GB" altLang="en-US" sz="1200"/>
            </a:br>
            <a:r>
              <a:rPr lang="en-GB" altLang="en-US" sz="1200"/>
              <a:t>Signifying nothing. </a:t>
            </a:r>
          </a:p>
          <a:p>
            <a:endParaRPr lang="en-GB" altLang="en-US" sz="1200" b="1">
              <a:solidFill>
                <a:srgbClr val="000000"/>
              </a:solidFill>
              <a:latin typeface="Times New Roman" panose="02020603050405020304" pitchFamily="18" charset="0"/>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a:extLst>
              <a:ext uri="{FF2B5EF4-FFF2-40B4-BE49-F238E27FC236}">
                <a16:creationId xmlns:a16="http://schemas.microsoft.com/office/drawing/2014/main" id="{B26B2441-DAB4-4282-B1E3-EFD6C15DD72C}"/>
              </a:ext>
            </a:extLst>
          </p:cNvPr>
          <p:cNvSpPr>
            <a:spLocks noGrp="1" noChangeArrowheads="1"/>
          </p:cNvSpPr>
          <p:nvPr>
            <p:ph type="body" idx="1"/>
          </p:nvPr>
        </p:nvSpPr>
        <p:spPr>
          <a:xfrm>
            <a:off x="285750" y="152400"/>
            <a:ext cx="4133850" cy="8839200"/>
          </a:xfrm>
        </p:spPr>
        <p:txBody>
          <a:bodyPr/>
          <a:lstStyle/>
          <a:p>
            <a:pPr marL="0" indent="0" eaLnBrk="1" hangingPunct="1">
              <a:lnSpc>
                <a:spcPct val="80000"/>
              </a:lnSpc>
              <a:buFontTx/>
              <a:buNone/>
            </a:pPr>
            <a:r>
              <a:rPr lang="en-GB" altLang="en-US" sz="1200" b="1">
                <a:hlinkClick r:id="rId2"/>
              </a:rPr>
              <a:t>Act Two, Scene 2</a:t>
            </a:r>
          </a:p>
          <a:p>
            <a:pPr marL="0" indent="0" eaLnBrk="1" hangingPunct="1">
              <a:lnSpc>
                <a:spcPct val="80000"/>
              </a:lnSpc>
              <a:buFontTx/>
              <a:buNone/>
            </a:pPr>
            <a:r>
              <a:rPr lang="en-GB" altLang="en-US" sz="1200" b="1">
                <a:hlinkClick r:id="rId2"/>
              </a:rPr>
              <a:t>Question: How does Shakespeare present the relationship between Macbeth and Lady Macbeth in this extract and elsewhere in the play. </a:t>
            </a:r>
          </a:p>
          <a:p>
            <a:pPr marL="0" indent="0" eaLnBrk="1" hangingPunct="1">
              <a:lnSpc>
                <a:spcPct val="80000"/>
              </a:lnSpc>
              <a:buFontTx/>
              <a:buNone/>
            </a:pPr>
            <a:endParaRPr lang="en-GB" altLang="en-US" sz="1200" b="1">
              <a:hlinkClick r:id="rId2"/>
            </a:endParaRPr>
          </a:p>
          <a:p>
            <a:pPr marL="0" indent="0" eaLnBrk="1" hangingPunct="1">
              <a:lnSpc>
                <a:spcPct val="80000"/>
              </a:lnSpc>
              <a:buFontTx/>
              <a:buNone/>
            </a:pPr>
            <a:endParaRPr lang="en-GB" altLang="en-US" sz="1200" b="1">
              <a:hlinkClick r:id="rId2"/>
            </a:endParaRPr>
          </a:p>
          <a:p>
            <a:pPr marL="0" indent="0" eaLnBrk="1" hangingPunct="1">
              <a:lnSpc>
                <a:spcPct val="80000"/>
              </a:lnSpc>
              <a:buFontTx/>
              <a:buNone/>
            </a:pPr>
            <a:r>
              <a:rPr lang="en-GB" altLang="en-US" sz="1100" b="1">
                <a:hlinkClick r:id="rId2"/>
              </a:rPr>
              <a:t>Lady Macbeth</a:t>
            </a:r>
            <a:r>
              <a:rPr lang="en-GB" altLang="en-US" sz="1100" b="1"/>
              <a:t>. </a:t>
            </a:r>
            <a:r>
              <a:rPr lang="en-GB" altLang="en-US" sz="1100"/>
              <a:t>That which hath made them drunk hath made me bold; </a:t>
            </a:r>
            <a:br>
              <a:rPr lang="en-GB" altLang="en-US" sz="1100"/>
            </a:br>
            <a:r>
              <a:rPr lang="en-GB" altLang="en-US" sz="1100"/>
              <a:t>What hath quench'd them hath given me fire. </a:t>
            </a:r>
            <a:br>
              <a:rPr lang="en-GB" altLang="en-US" sz="1100"/>
            </a:br>
            <a:r>
              <a:rPr lang="en-GB" altLang="en-US" sz="1100"/>
              <a:t>Hark! Peace! </a:t>
            </a:r>
            <a:br>
              <a:rPr lang="en-GB" altLang="en-US" sz="1100"/>
            </a:br>
            <a:r>
              <a:rPr lang="en-GB" altLang="en-US" sz="1100"/>
              <a:t>It was the owl that shriek'd, the fatal bellman, </a:t>
            </a:r>
            <a:br>
              <a:rPr lang="en-GB" altLang="en-US" sz="1100"/>
            </a:br>
            <a:r>
              <a:rPr lang="en-GB" altLang="en-US" sz="1100"/>
              <a:t>Which gives the stern'st good-night. He is about it: </a:t>
            </a:r>
            <a:br>
              <a:rPr lang="en-GB" altLang="en-US" sz="1100"/>
            </a:br>
            <a:r>
              <a:rPr lang="en-GB" altLang="en-US" sz="1100"/>
              <a:t>The doors are open; and the surfeited grooms </a:t>
            </a:r>
            <a:br>
              <a:rPr lang="en-GB" altLang="en-US" sz="1100"/>
            </a:br>
            <a:r>
              <a:rPr lang="en-GB" altLang="en-US" sz="1100"/>
              <a:t>Do mock their charge with snores: I have drugg'd </a:t>
            </a:r>
            <a:br>
              <a:rPr lang="en-GB" altLang="en-US" sz="1100"/>
            </a:br>
            <a:r>
              <a:rPr lang="en-GB" altLang="en-US" sz="1100"/>
              <a:t>their possets, </a:t>
            </a:r>
            <a:br>
              <a:rPr lang="en-GB" altLang="en-US" sz="1100"/>
            </a:br>
            <a:r>
              <a:rPr lang="en-GB" altLang="en-US" sz="1100"/>
              <a:t>That death and nature do contend about them, </a:t>
            </a:r>
            <a:br>
              <a:rPr lang="en-GB" altLang="en-US" sz="1100"/>
            </a:br>
            <a:r>
              <a:rPr lang="en-GB" altLang="en-US" sz="1100"/>
              <a:t>Whether they live or die.</a:t>
            </a:r>
          </a:p>
          <a:p>
            <a:pPr marL="0" indent="0" eaLnBrk="1" hangingPunct="1">
              <a:lnSpc>
                <a:spcPct val="80000"/>
              </a:lnSpc>
              <a:buFontTx/>
              <a:buNone/>
            </a:pPr>
            <a:r>
              <a:rPr lang="en-GB" altLang="en-US" sz="1100" b="1">
                <a:hlinkClick r:id="rId3"/>
              </a:rPr>
              <a:t>Macbeth</a:t>
            </a:r>
            <a:r>
              <a:rPr lang="en-GB" altLang="en-US" sz="1100" b="1"/>
              <a:t>. </a:t>
            </a:r>
            <a:r>
              <a:rPr lang="en-GB" altLang="en-US" sz="1100" i="1"/>
              <a:t>[Within]</a:t>
            </a:r>
            <a:r>
              <a:rPr lang="en-GB" altLang="en-US" sz="1100"/>
              <a:t> Who's there? what, ho!</a:t>
            </a:r>
          </a:p>
          <a:p>
            <a:pPr marL="0" indent="0" eaLnBrk="1" hangingPunct="1">
              <a:lnSpc>
                <a:spcPct val="80000"/>
              </a:lnSpc>
              <a:buFontTx/>
              <a:buNone/>
            </a:pPr>
            <a:r>
              <a:rPr lang="en-GB" altLang="en-US" sz="1100" b="1">
                <a:hlinkClick r:id="rId2"/>
              </a:rPr>
              <a:t>Lady Macbeth</a:t>
            </a:r>
            <a:r>
              <a:rPr lang="en-GB" altLang="en-US" sz="1100" b="1"/>
              <a:t>. </a:t>
            </a:r>
            <a:r>
              <a:rPr lang="en-GB" altLang="en-US" sz="1100"/>
              <a:t>Alack, I am afraid they have awaked, And 'tis not done. The attempt and not the deed </a:t>
            </a:r>
            <a:br>
              <a:rPr lang="en-GB" altLang="en-US" sz="1100"/>
            </a:br>
            <a:r>
              <a:rPr lang="en-GB" altLang="en-US" sz="1100"/>
              <a:t>Confounds us. Hark! I laid their daggers ready;</a:t>
            </a:r>
            <a:br>
              <a:rPr lang="en-GB" altLang="en-US" sz="1100"/>
            </a:br>
            <a:r>
              <a:rPr lang="en-GB" altLang="en-US" sz="1100"/>
              <a:t>He could not miss 'em. Had he not resembled </a:t>
            </a:r>
            <a:br>
              <a:rPr lang="en-GB" altLang="en-US" sz="1100"/>
            </a:br>
            <a:r>
              <a:rPr lang="en-GB" altLang="en-US" sz="1100"/>
              <a:t>My father as he slept, I had done't. </a:t>
            </a:r>
            <a:br>
              <a:rPr lang="en-GB" altLang="en-US" sz="1100"/>
            </a:br>
            <a:r>
              <a:rPr lang="en-GB" altLang="en-US" sz="1100" i="1"/>
              <a:t>[Enter MACBETH]</a:t>
            </a:r>
            <a:r>
              <a:rPr lang="en-GB" altLang="en-US" sz="1100"/>
              <a:t> </a:t>
            </a:r>
            <a:br>
              <a:rPr lang="en-GB" altLang="en-US" sz="1100"/>
            </a:br>
            <a:r>
              <a:rPr lang="en-GB" altLang="en-US" sz="1100"/>
              <a:t>My husband!</a:t>
            </a:r>
          </a:p>
          <a:p>
            <a:pPr marL="0" indent="0" eaLnBrk="1" hangingPunct="1">
              <a:lnSpc>
                <a:spcPct val="80000"/>
              </a:lnSpc>
              <a:buFontTx/>
              <a:buNone/>
            </a:pPr>
            <a:r>
              <a:rPr lang="en-GB" altLang="en-US" sz="1100" b="1">
                <a:hlinkClick r:id="rId3"/>
              </a:rPr>
              <a:t>Macbeth</a:t>
            </a:r>
            <a:r>
              <a:rPr lang="en-GB" altLang="en-US" sz="1100" b="1"/>
              <a:t>. </a:t>
            </a:r>
            <a:r>
              <a:rPr lang="en-GB" altLang="en-US" sz="1100"/>
              <a:t>I have done the deed. Didst thou not hear a noise?</a:t>
            </a:r>
          </a:p>
          <a:p>
            <a:pPr marL="0" indent="0" eaLnBrk="1" hangingPunct="1">
              <a:lnSpc>
                <a:spcPct val="80000"/>
              </a:lnSpc>
              <a:buFontTx/>
              <a:buNone/>
            </a:pPr>
            <a:r>
              <a:rPr lang="en-GB" altLang="en-US" sz="1100" b="1">
                <a:hlinkClick r:id="rId2"/>
              </a:rPr>
              <a:t>Lady Macbeth</a:t>
            </a:r>
            <a:r>
              <a:rPr lang="en-GB" altLang="en-US" sz="1100" b="1"/>
              <a:t>. </a:t>
            </a:r>
            <a:r>
              <a:rPr lang="en-GB" altLang="en-US" sz="1100"/>
              <a:t>I heard the owl scream and the crickets cry. </a:t>
            </a:r>
            <a:br>
              <a:rPr lang="en-GB" altLang="en-US" sz="1100"/>
            </a:br>
            <a:r>
              <a:rPr lang="en-GB" altLang="en-US" sz="1100"/>
              <a:t>Did not you speak?</a:t>
            </a:r>
          </a:p>
          <a:p>
            <a:pPr marL="0" indent="0" eaLnBrk="1" hangingPunct="1">
              <a:lnSpc>
                <a:spcPct val="80000"/>
              </a:lnSpc>
              <a:buFontTx/>
              <a:buNone/>
            </a:pPr>
            <a:r>
              <a:rPr lang="en-GB" altLang="en-US" sz="1100" b="1">
                <a:hlinkClick r:id="rId3"/>
              </a:rPr>
              <a:t>Macbeth</a:t>
            </a:r>
            <a:r>
              <a:rPr lang="en-GB" altLang="en-US" sz="1100" b="1"/>
              <a:t>. </a:t>
            </a:r>
            <a:r>
              <a:rPr lang="en-GB" altLang="en-US" sz="1100"/>
              <a:t>When?</a:t>
            </a:r>
          </a:p>
          <a:p>
            <a:pPr marL="0" indent="0" eaLnBrk="1" hangingPunct="1">
              <a:lnSpc>
                <a:spcPct val="80000"/>
              </a:lnSpc>
              <a:buFontTx/>
              <a:buNone/>
            </a:pPr>
            <a:r>
              <a:rPr lang="en-GB" altLang="en-US" sz="1100" b="1">
                <a:hlinkClick r:id="rId2"/>
              </a:rPr>
              <a:t>Lady Macbeth</a:t>
            </a:r>
            <a:r>
              <a:rPr lang="en-GB" altLang="en-US" sz="1100" b="1"/>
              <a:t>. </a:t>
            </a:r>
            <a:r>
              <a:rPr lang="en-GB" altLang="en-US" sz="1100"/>
              <a:t>Now.</a:t>
            </a:r>
          </a:p>
          <a:p>
            <a:pPr marL="0" indent="0" eaLnBrk="1" hangingPunct="1">
              <a:lnSpc>
                <a:spcPct val="80000"/>
              </a:lnSpc>
              <a:buFontTx/>
              <a:buNone/>
            </a:pPr>
            <a:r>
              <a:rPr lang="en-GB" altLang="en-US" sz="1100" b="1">
                <a:hlinkClick r:id="rId3"/>
              </a:rPr>
              <a:t>Macbeth</a:t>
            </a:r>
            <a:r>
              <a:rPr lang="en-GB" altLang="en-US" sz="1100" b="1"/>
              <a:t>. </a:t>
            </a:r>
            <a:r>
              <a:rPr lang="en-GB" altLang="en-US" sz="1100"/>
              <a:t>As I descended?</a:t>
            </a:r>
          </a:p>
          <a:p>
            <a:pPr marL="0" indent="0" eaLnBrk="1" hangingPunct="1">
              <a:lnSpc>
                <a:spcPct val="80000"/>
              </a:lnSpc>
              <a:buFontTx/>
              <a:buNone/>
            </a:pPr>
            <a:r>
              <a:rPr lang="en-GB" altLang="en-US" sz="1100" b="1">
                <a:hlinkClick r:id="rId2"/>
              </a:rPr>
              <a:t>Lady Macbeth</a:t>
            </a:r>
            <a:r>
              <a:rPr lang="en-GB" altLang="en-US" sz="1100" b="1"/>
              <a:t>. </a:t>
            </a:r>
            <a:r>
              <a:rPr lang="en-GB" altLang="en-US" sz="1100"/>
              <a:t>Ay.</a:t>
            </a:r>
          </a:p>
          <a:p>
            <a:pPr marL="0" indent="0" eaLnBrk="1" hangingPunct="1">
              <a:lnSpc>
                <a:spcPct val="80000"/>
              </a:lnSpc>
              <a:buFontTx/>
              <a:buNone/>
            </a:pPr>
            <a:r>
              <a:rPr lang="en-GB" altLang="en-US" sz="1100" b="1">
                <a:hlinkClick r:id="rId3"/>
              </a:rPr>
              <a:t>Macbeth</a:t>
            </a:r>
            <a:r>
              <a:rPr lang="en-GB" altLang="en-US" sz="1100" b="1"/>
              <a:t>. </a:t>
            </a:r>
            <a:r>
              <a:rPr lang="en-GB" altLang="en-US" sz="1100"/>
              <a:t>Hark! </a:t>
            </a:r>
            <a:br>
              <a:rPr lang="en-GB" altLang="en-US" sz="1100"/>
            </a:br>
            <a:r>
              <a:rPr lang="en-GB" altLang="en-US" sz="1100"/>
              <a:t>Who lies i' the second chamber?</a:t>
            </a:r>
          </a:p>
          <a:p>
            <a:pPr marL="0" indent="0" eaLnBrk="1" hangingPunct="1">
              <a:lnSpc>
                <a:spcPct val="80000"/>
              </a:lnSpc>
              <a:buFontTx/>
              <a:buNone/>
            </a:pPr>
            <a:r>
              <a:rPr lang="en-GB" altLang="en-US" sz="1100" b="1">
                <a:hlinkClick r:id="rId2"/>
              </a:rPr>
              <a:t>Lady Macbeth</a:t>
            </a:r>
            <a:r>
              <a:rPr lang="en-GB" altLang="en-US" sz="1100" b="1"/>
              <a:t>. </a:t>
            </a:r>
            <a:r>
              <a:rPr lang="en-GB" altLang="en-US" sz="1100"/>
              <a:t>Donalbain.</a:t>
            </a:r>
          </a:p>
          <a:p>
            <a:pPr marL="0" indent="0" eaLnBrk="1" hangingPunct="1">
              <a:lnSpc>
                <a:spcPct val="80000"/>
              </a:lnSpc>
              <a:buFontTx/>
              <a:buNone/>
            </a:pPr>
            <a:r>
              <a:rPr lang="en-GB" altLang="en-US" sz="1100" b="1">
                <a:hlinkClick r:id="rId3"/>
              </a:rPr>
              <a:t>Macbeth</a:t>
            </a:r>
            <a:r>
              <a:rPr lang="en-GB" altLang="en-US" sz="1100" b="1"/>
              <a:t>. </a:t>
            </a:r>
            <a:r>
              <a:rPr lang="en-GB" altLang="en-US" sz="1100"/>
              <a:t>This is a sorry sight.</a:t>
            </a:r>
          </a:p>
          <a:p>
            <a:pPr marL="0" indent="0" eaLnBrk="1" hangingPunct="1">
              <a:lnSpc>
                <a:spcPct val="80000"/>
              </a:lnSpc>
              <a:buFontTx/>
              <a:buNone/>
            </a:pPr>
            <a:r>
              <a:rPr lang="en-GB" altLang="en-US" sz="1100" i="1"/>
              <a:t>[Looking on his hands]</a:t>
            </a:r>
            <a:endParaRPr lang="en-GB" altLang="en-US" sz="1100"/>
          </a:p>
          <a:p>
            <a:pPr marL="0" indent="0" eaLnBrk="1" hangingPunct="1">
              <a:lnSpc>
                <a:spcPct val="80000"/>
              </a:lnSpc>
              <a:buFontTx/>
              <a:buNone/>
            </a:pPr>
            <a:r>
              <a:rPr lang="en-GB" altLang="en-US" sz="1100" b="1">
                <a:hlinkClick r:id="rId2"/>
              </a:rPr>
              <a:t>Lady Macbeth</a:t>
            </a:r>
            <a:r>
              <a:rPr lang="en-GB" altLang="en-US" sz="1100" b="1"/>
              <a:t>. </a:t>
            </a:r>
            <a:r>
              <a:rPr lang="en-GB" altLang="en-US" sz="1100"/>
              <a:t>A foolish thought, to say a sorry sight.</a:t>
            </a:r>
          </a:p>
          <a:p>
            <a:pPr marL="0" indent="0" eaLnBrk="1" hangingPunct="1">
              <a:lnSpc>
                <a:spcPct val="80000"/>
              </a:lnSpc>
              <a:buFontTx/>
              <a:buNone/>
            </a:pPr>
            <a:r>
              <a:rPr lang="en-GB" altLang="en-US" sz="1100" b="1">
                <a:hlinkClick r:id="rId3"/>
              </a:rPr>
              <a:t>Macbeth</a:t>
            </a:r>
            <a:r>
              <a:rPr lang="en-GB" altLang="en-US" sz="1100" b="1"/>
              <a:t>. </a:t>
            </a:r>
            <a:r>
              <a:rPr lang="en-GB" altLang="en-US" sz="1100"/>
              <a:t>There's one did laugh in's sleep, and one cried </a:t>
            </a:r>
            <a:br>
              <a:rPr lang="en-GB" altLang="en-US" sz="1100"/>
            </a:br>
            <a:r>
              <a:rPr lang="en-GB" altLang="en-US" sz="1100"/>
              <a:t>'Murder!' </a:t>
            </a:r>
            <a:br>
              <a:rPr lang="en-GB" altLang="en-US" sz="1100"/>
            </a:br>
            <a:r>
              <a:rPr lang="en-GB" altLang="en-US" sz="1100"/>
              <a:t>That they did wake each other: I stood and heard them: </a:t>
            </a:r>
            <a:br>
              <a:rPr lang="en-GB" altLang="en-US" sz="1100"/>
            </a:br>
            <a:r>
              <a:rPr lang="en-GB" altLang="en-US" sz="1100"/>
              <a:t>But they did say their prayers, and address'd them </a:t>
            </a:r>
            <a:br>
              <a:rPr lang="en-GB" altLang="en-US" sz="1100"/>
            </a:br>
            <a:r>
              <a:rPr lang="en-GB" altLang="en-US" sz="1100"/>
              <a:t>Again to sleep.</a:t>
            </a:r>
          </a:p>
          <a:p>
            <a:pPr marL="0" indent="0" eaLnBrk="1" hangingPunct="1">
              <a:lnSpc>
                <a:spcPct val="80000"/>
              </a:lnSpc>
              <a:buFontTx/>
              <a:buNone/>
            </a:pPr>
            <a:r>
              <a:rPr lang="en-GB" altLang="en-US" sz="1100" b="1">
                <a:hlinkClick r:id="rId2"/>
              </a:rPr>
              <a:t>Lady Macbeth</a:t>
            </a:r>
            <a:r>
              <a:rPr lang="en-GB" altLang="en-US" sz="1100" b="1"/>
              <a:t>. </a:t>
            </a:r>
            <a:r>
              <a:rPr lang="en-GB" altLang="en-US" sz="1100"/>
              <a:t>There are two lodged together.</a:t>
            </a:r>
          </a:p>
          <a:p>
            <a:pPr marL="0" indent="0" eaLnBrk="1" hangingPunct="1">
              <a:lnSpc>
                <a:spcPct val="80000"/>
              </a:lnSpc>
              <a:buFontTx/>
              <a:buNone/>
            </a:pPr>
            <a:r>
              <a:rPr lang="en-GB" altLang="en-US" sz="1100" b="1">
                <a:hlinkClick r:id="rId3"/>
              </a:rPr>
              <a:t>Macbeth</a:t>
            </a:r>
            <a:r>
              <a:rPr lang="en-GB" altLang="en-US" sz="1100" b="1"/>
              <a:t>. </a:t>
            </a:r>
            <a:r>
              <a:rPr lang="en-GB" altLang="en-US" sz="1100"/>
              <a:t>One cried 'God bless us!' and 'Amen' the other; </a:t>
            </a:r>
            <a:br>
              <a:rPr lang="en-GB" altLang="en-US" sz="1100"/>
            </a:br>
            <a:r>
              <a:rPr lang="en-GB" altLang="en-US" sz="1100"/>
              <a:t>As they had seen me with these hangman's hands. </a:t>
            </a:r>
            <a:br>
              <a:rPr lang="en-GB" altLang="en-US" sz="1100"/>
            </a:br>
            <a:r>
              <a:rPr lang="en-GB" altLang="en-US" sz="1100"/>
              <a:t>Listening their fear, I could not say 'Amen,' </a:t>
            </a:r>
            <a:br>
              <a:rPr lang="en-GB" altLang="en-US" sz="1100"/>
            </a:br>
            <a:r>
              <a:rPr lang="en-GB" altLang="en-US" sz="1100"/>
              <a:t>When they did say 'God bless us!'</a:t>
            </a:r>
          </a:p>
          <a:p>
            <a:pPr marL="0" indent="0" eaLnBrk="1" hangingPunct="1">
              <a:lnSpc>
                <a:spcPct val="80000"/>
              </a:lnSpc>
              <a:buFontTx/>
              <a:buNone/>
            </a:pPr>
            <a:r>
              <a:rPr lang="en-GB" altLang="en-US" sz="1100" b="1">
                <a:hlinkClick r:id="rId2"/>
              </a:rPr>
              <a:t>Lady Macbeth</a:t>
            </a:r>
            <a:r>
              <a:rPr lang="en-GB" altLang="en-US" sz="1100" b="1"/>
              <a:t>. </a:t>
            </a:r>
            <a:r>
              <a:rPr lang="en-GB" altLang="en-US" sz="1100"/>
              <a:t>Consider it not so deeply.</a:t>
            </a:r>
          </a:p>
          <a:p>
            <a:pPr marL="0" indent="0" eaLnBrk="1" hangingPunct="1">
              <a:lnSpc>
                <a:spcPct val="80000"/>
              </a:lnSpc>
              <a:buFontTx/>
              <a:buNone/>
            </a:pPr>
            <a:r>
              <a:rPr lang="en-GB" altLang="en-US" sz="1100" b="1">
                <a:hlinkClick r:id="rId3"/>
              </a:rPr>
              <a:t>Macbeth</a:t>
            </a:r>
            <a:r>
              <a:rPr lang="en-GB" altLang="en-US" sz="1100" b="1"/>
              <a:t>. </a:t>
            </a:r>
            <a:r>
              <a:rPr lang="en-GB" altLang="en-US" sz="1100"/>
              <a:t>But wherefore could not I pronounce 'Amen'? </a:t>
            </a:r>
            <a:br>
              <a:rPr lang="en-GB" altLang="en-US" sz="1100"/>
            </a:br>
            <a:r>
              <a:rPr lang="en-GB" altLang="en-US" sz="1100"/>
              <a:t>I had most need of blessing, and 'Amen' </a:t>
            </a:r>
          </a:p>
          <a:p>
            <a:pPr marL="0" indent="0" eaLnBrk="1" hangingPunct="1">
              <a:lnSpc>
                <a:spcPct val="80000"/>
              </a:lnSpc>
              <a:buFontTx/>
              <a:buNone/>
            </a:pPr>
            <a:r>
              <a:rPr lang="en-GB" altLang="en-US" sz="1100"/>
              <a:t>Stuck in my throat.</a:t>
            </a:r>
          </a:p>
          <a:p>
            <a:pPr marL="0" indent="0" eaLnBrk="1" hangingPunct="1">
              <a:lnSpc>
                <a:spcPct val="80000"/>
              </a:lnSpc>
              <a:buFontTx/>
              <a:buNone/>
            </a:pPr>
            <a:r>
              <a:rPr lang="en-GB" altLang="en-US" sz="1100" b="1">
                <a:hlinkClick r:id="rId2"/>
              </a:rPr>
              <a:t>Lady Macbeth</a:t>
            </a:r>
            <a:r>
              <a:rPr lang="en-GB" altLang="en-US" sz="1100" b="1"/>
              <a:t>. </a:t>
            </a:r>
            <a:r>
              <a:rPr lang="en-GB" altLang="en-US" sz="1100"/>
              <a:t>These deeds must not be thought </a:t>
            </a:r>
            <a:br>
              <a:rPr lang="en-GB" altLang="en-US" sz="1100"/>
            </a:br>
            <a:r>
              <a:rPr lang="en-GB" altLang="en-US" sz="1100"/>
              <a:t>After these ways; so, it will make us mad.</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ext Box 3">
            <a:extLst>
              <a:ext uri="{FF2B5EF4-FFF2-40B4-BE49-F238E27FC236}">
                <a16:creationId xmlns:a16="http://schemas.microsoft.com/office/drawing/2014/main" id="{D237DE2E-41DA-4C5D-BA33-C1D5084141CF}"/>
              </a:ext>
            </a:extLst>
          </p:cNvPr>
          <p:cNvSpPr txBox="1">
            <a:spLocks noChangeArrowheads="1"/>
          </p:cNvSpPr>
          <p:nvPr/>
        </p:nvSpPr>
        <p:spPr bwMode="auto">
          <a:xfrm>
            <a:off x="152400" y="0"/>
            <a:ext cx="6705600" cy="73596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en-GB" altLang="en-US" sz="1800">
              <a:latin typeface="MV Boli" panose="02000500030200090000" pitchFamily="2" charset="0"/>
            </a:endParaRPr>
          </a:p>
          <a:p>
            <a:pPr eaLnBrk="1" hangingPunct="1">
              <a:spcBef>
                <a:spcPct val="0"/>
              </a:spcBef>
              <a:buFontTx/>
              <a:buNone/>
            </a:pPr>
            <a:r>
              <a:rPr lang="en-GB" altLang="en-US" sz="1400" b="1">
                <a:latin typeface="Times New Roman" panose="02020603050405020304" pitchFamily="18" charset="0"/>
                <a:hlinkClick r:id="rId2"/>
              </a:rPr>
              <a:t>Act 3 Scene 2</a:t>
            </a:r>
          </a:p>
          <a:p>
            <a:pPr eaLnBrk="1" hangingPunct="1">
              <a:spcBef>
                <a:spcPct val="0"/>
              </a:spcBef>
              <a:buFontTx/>
              <a:buNone/>
            </a:pPr>
            <a:r>
              <a:rPr lang="en-GB" altLang="en-US" sz="1400" b="1">
                <a:latin typeface="Times New Roman" panose="02020603050405020304" pitchFamily="18" charset="0"/>
                <a:hlinkClick r:id="rId2"/>
              </a:rPr>
              <a:t>Question: Ex</a:t>
            </a:r>
            <a:r>
              <a:rPr lang="en-US" altLang="en-US" sz="1400" b="1">
                <a:latin typeface="Times New Roman" panose="02020603050405020304" pitchFamily="18" charset="0"/>
                <a:hlinkClick r:id="rId2"/>
              </a:rPr>
              <a:t>plore how Shakespeare develops the theme of betrayal in this extract and elsewhere in the play.</a:t>
            </a:r>
          </a:p>
          <a:p>
            <a:pPr eaLnBrk="1" hangingPunct="1">
              <a:spcBef>
                <a:spcPct val="0"/>
              </a:spcBef>
              <a:buFontTx/>
              <a:buNone/>
            </a:pPr>
            <a:endParaRPr lang="en-GB" altLang="en-US" sz="1400" b="1">
              <a:latin typeface="Times New Roman" panose="02020603050405020304" pitchFamily="18" charset="0"/>
              <a:hlinkClick r:id="rId2"/>
            </a:endParaRPr>
          </a:p>
          <a:p>
            <a:pPr eaLnBrk="1" hangingPunct="1">
              <a:spcBef>
                <a:spcPct val="0"/>
              </a:spcBef>
              <a:buFontTx/>
              <a:buNone/>
            </a:pPr>
            <a:r>
              <a:rPr lang="en-GB" altLang="en-US" sz="1100" b="1">
                <a:latin typeface="Times New Roman" panose="02020603050405020304" pitchFamily="18" charset="0"/>
                <a:hlinkClick r:id="rId2"/>
              </a:rPr>
              <a:t>Lady Macbeth</a:t>
            </a:r>
            <a:r>
              <a:rPr lang="en-GB" altLang="en-US" sz="1100" b="1">
                <a:latin typeface="Times New Roman" panose="02020603050405020304" pitchFamily="18" charset="0"/>
              </a:rPr>
              <a:t>. </a:t>
            </a:r>
            <a:r>
              <a:rPr lang="en-GB" altLang="en-US" sz="1100">
                <a:latin typeface="Times New Roman" panose="02020603050405020304" pitchFamily="18" charset="0"/>
              </a:rPr>
              <a:t>Nought's had, all's spent, </a:t>
            </a:r>
            <a:br>
              <a:rPr lang="en-GB" altLang="en-US" sz="1100">
                <a:latin typeface="Times New Roman" panose="02020603050405020304" pitchFamily="18" charset="0"/>
              </a:rPr>
            </a:br>
            <a:r>
              <a:rPr lang="en-GB" altLang="en-US" sz="1100">
                <a:latin typeface="Times New Roman" panose="02020603050405020304" pitchFamily="18" charset="0"/>
              </a:rPr>
              <a:t>Where our desire is got without content: </a:t>
            </a:r>
            <a:br>
              <a:rPr lang="en-GB" altLang="en-US" sz="1100">
                <a:latin typeface="Times New Roman" panose="02020603050405020304" pitchFamily="18" charset="0"/>
              </a:rPr>
            </a:br>
            <a:r>
              <a:rPr lang="en-GB" altLang="en-US" sz="1100">
                <a:latin typeface="Times New Roman" panose="02020603050405020304" pitchFamily="18" charset="0"/>
              </a:rPr>
              <a:t>'Tis safer to be that which we destroy </a:t>
            </a:r>
            <a:br>
              <a:rPr lang="en-GB" altLang="en-US" sz="1100">
                <a:latin typeface="Times New Roman" panose="02020603050405020304" pitchFamily="18" charset="0"/>
              </a:rPr>
            </a:br>
            <a:r>
              <a:rPr lang="en-GB" altLang="en-US" sz="1100">
                <a:latin typeface="Times New Roman" panose="02020603050405020304" pitchFamily="18" charset="0"/>
              </a:rPr>
              <a:t>Than by destruction dwell in doubtful joy. </a:t>
            </a:r>
            <a:br>
              <a:rPr lang="en-GB" altLang="en-US" sz="1100">
                <a:latin typeface="Times New Roman" panose="02020603050405020304" pitchFamily="18" charset="0"/>
              </a:rPr>
            </a:br>
            <a:r>
              <a:rPr lang="en-GB" altLang="en-US" sz="1100" i="1">
                <a:latin typeface="Times New Roman" panose="02020603050405020304" pitchFamily="18" charset="0"/>
              </a:rPr>
              <a:t>[Enter MACBETH]</a:t>
            </a:r>
            <a:r>
              <a:rPr lang="en-GB" altLang="en-US" sz="1100">
                <a:latin typeface="Times New Roman" panose="02020603050405020304" pitchFamily="18" charset="0"/>
              </a:rPr>
              <a:t> </a:t>
            </a:r>
            <a:br>
              <a:rPr lang="en-GB" altLang="en-US" sz="1100">
                <a:latin typeface="Times New Roman" panose="02020603050405020304" pitchFamily="18" charset="0"/>
              </a:rPr>
            </a:br>
            <a:r>
              <a:rPr lang="en-GB" altLang="en-US" sz="1100">
                <a:latin typeface="Times New Roman" panose="02020603050405020304" pitchFamily="18" charset="0"/>
              </a:rPr>
              <a:t>How now, my lord! why do you keep alone, </a:t>
            </a:r>
            <a:br>
              <a:rPr lang="en-GB" altLang="en-US" sz="1100">
                <a:latin typeface="Times New Roman" panose="02020603050405020304" pitchFamily="18" charset="0"/>
              </a:rPr>
            </a:br>
            <a:r>
              <a:rPr lang="en-GB" altLang="en-US" sz="1100">
                <a:latin typeface="Times New Roman" panose="02020603050405020304" pitchFamily="18" charset="0"/>
              </a:rPr>
              <a:t>Of sorriest fancies your companions making, </a:t>
            </a:r>
            <a:br>
              <a:rPr lang="en-GB" altLang="en-US" sz="1100">
                <a:latin typeface="Times New Roman" panose="02020603050405020304" pitchFamily="18" charset="0"/>
              </a:rPr>
            </a:br>
            <a:r>
              <a:rPr lang="en-GB" altLang="en-US" sz="1100">
                <a:latin typeface="Times New Roman" panose="02020603050405020304" pitchFamily="18" charset="0"/>
              </a:rPr>
              <a:t>Using those thoughts which should indeed have died </a:t>
            </a:r>
            <a:br>
              <a:rPr lang="en-GB" altLang="en-US" sz="1100">
                <a:latin typeface="Times New Roman" panose="02020603050405020304" pitchFamily="18" charset="0"/>
              </a:rPr>
            </a:br>
            <a:r>
              <a:rPr lang="en-GB" altLang="en-US" sz="1100">
                <a:latin typeface="Times New Roman" panose="02020603050405020304" pitchFamily="18" charset="0"/>
              </a:rPr>
              <a:t>With them they think on? Things without all remedy </a:t>
            </a:r>
            <a:br>
              <a:rPr lang="en-GB" altLang="en-US" sz="1100">
                <a:latin typeface="Times New Roman" panose="02020603050405020304" pitchFamily="18" charset="0"/>
              </a:rPr>
            </a:br>
            <a:r>
              <a:rPr lang="en-GB" altLang="en-US" sz="1100">
                <a:latin typeface="Times New Roman" panose="02020603050405020304" pitchFamily="18" charset="0"/>
              </a:rPr>
              <a:t>Should be without regard: what's done is done.</a:t>
            </a:r>
          </a:p>
          <a:p>
            <a:pPr eaLnBrk="1" hangingPunct="1">
              <a:spcBef>
                <a:spcPct val="0"/>
              </a:spcBef>
              <a:buFontTx/>
              <a:buNone/>
            </a:pPr>
            <a:r>
              <a:rPr lang="en-GB" altLang="en-US" sz="1100" b="1">
                <a:latin typeface="Times New Roman" panose="02020603050405020304" pitchFamily="18" charset="0"/>
                <a:hlinkClick r:id="rId3"/>
              </a:rPr>
              <a:t>Macbeth</a:t>
            </a:r>
            <a:r>
              <a:rPr lang="en-GB" altLang="en-US" sz="1100" b="1">
                <a:latin typeface="Times New Roman" panose="02020603050405020304" pitchFamily="18" charset="0"/>
              </a:rPr>
              <a:t>. </a:t>
            </a:r>
            <a:r>
              <a:rPr lang="en-GB" altLang="en-US" sz="1100">
                <a:latin typeface="Times New Roman" panose="02020603050405020304" pitchFamily="18" charset="0"/>
              </a:rPr>
              <a:t>We have scotch'd the snake, not kill'd it: </a:t>
            </a:r>
            <a:br>
              <a:rPr lang="en-GB" altLang="en-US" sz="1100">
                <a:latin typeface="Times New Roman" panose="02020603050405020304" pitchFamily="18" charset="0"/>
              </a:rPr>
            </a:br>
            <a:r>
              <a:rPr lang="en-GB" altLang="en-US" sz="1100">
                <a:latin typeface="Times New Roman" panose="02020603050405020304" pitchFamily="18" charset="0"/>
              </a:rPr>
              <a:t>She'll close and be herself, whilst our poor malice </a:t>
            </a:r>
            <a:br>
              <a:rPr lang="en-GB" altLang="en-US" sz="1100">
                <a:latin typeface="Times New Roman" panose="02020603050405020304" pitchFamily="18" charset="0"/>
              </a:rPr>
            </a:br>
            <a:r>
              <a:rPr lang="en-GB" altLang="en-US" sz="1100">
                <a:latin typeface="Times New Roman" panose="02020603050405020304" pitchFamily="18" charset="0"/>
              </a:rPr>
              <a:t>Remains in danger of her former tooth. </a:t>
            </a:r>
            <a:br>
              <a:rPr lang="en-GB" altLang="en-US" sz="1100">
                <a:latin typeface="Times New Roman" panose="02020603050405020304" pitchFamily="18" charset="0"/>
              </a:rPr>
            </a:br>
            <a:r>
              <a:rPr lang="en-GB" altLang="en-US" sz="1100">
                <a:latin typeface="Times New Roman" panose="02020603050405020304" pitchFamily="18" charset="0"/>
              </a:rPr>
              <a:t>But let the frame of things disjoint, both the </a:t>
            </a:r>
            <a:br>
              <a:rPr lang="en-GB" altLang="en-US" sz="1100">
                <a:latin typeface="Times New Roman" panose="02020603050405020304" pitchFamily="18" charset="0"/>
              </a:rPr>
            </a:br>
            <a:r>
              <a:rPr lang="en-GB" altLang="en-US" sz="1100">
                <a:latin typeface="Times New Roman" panose="02020603050405020304" pitchFamily="18" charset="0"/>
              </a:rPr>
              <a:t>worlds suffer, </a:t>
            </a:r>
            <a:br>
              <a:rPr lang="en-GB" altLang="en-US" sz="1100">
                <a:latin typeface="Times New Roman" panose="02020603050405020304" pitchFamily="18" charset="0"/>
              </a:rPr>
            </a:br>
            <a:r>
              <a:rPr lang="en-GB" altLang="en-US" sz="1100">
                <a:latin typeface="Times New Roman" panose="02020603050405020304" pitchFamily="18" charset="0"/>
              </a:rPr>
              <a:t>Ere we will eat our meal in fear and sleep </a:t>
            </a:r>
            <a:br>
              <a:rPr lang="en-GB" altLang="en-US" sz="1100">
                <a:latin typeface="Times New Roman" panose="02020603050405020304" pitchFamily="18" charset="0"/>
              </a:rPr>
            </a:br>
            <a:r>
              <a:rPr lang="en-GB" altLang="en-US" sz="1100">
                <a:latin typeface="Times New Roman" panose="02020603050405020304" pitchFamily="18" charset="0"/>
              </a:rPr>
              <a:t>In the affliction of these terrible dreams </a:t>
            </a:r>
            <a:br>
              <a:rPr lang="en-GB" altLang="en-US" sz="1100">
                <a:latin typeface="Times New Roman" panose="02020603050405020304" pitchFamily="18" charset="0"/>
              </a:rPr>
            </a:br>
            <a:r>
              <a:rPr lang="en-GB" altLang="en-US" sz="1100">
                <a:latin typeface="Times New Roman" panose="02020603050405020304" pitchFamily="18" charset="0"/>
              </a:rPr>
              <a:t>That shake us nightly: better be with the dead, </a:t>
            </a:r>
            <a:br>
              <a:rPr lang="en-GB" altLang="en-US" sz="1100">
                <a:latin typeface="Times New Roman" panose="02020603050405020304" pitchFamily="18" charset="0"/>
              </a:rPr>
            </a:br>
            <a:r>
              <a:rPr lang="en-GB" altLang="en-US" sz="1100">
                <a:latin typeface="Times New Roman" panose="02020603050405020304" pitchFamily="18" charset="0"/>
              </a:rPr>
              <a:t>Whom we, to gain our peace, have sent to peace, </a:t>
            </a:r>
            <a:br>
              <a:rPr lang="en-GB" altLang="en-US" sz="1100">
                <a:latin typeface="Times New Roman" panose="02020603050405020304" pitchFamily="18" charset="0"/>
              </a:rPr>
            </a:br>
            <a:r>
              <a:rPr lang="en-GB" altLang="en-US" sz="1100">
                <a:latin typeface="Times New Roman" panose="02020603050405020304" pitchFamily="18" charset="0"/>
              </a:rPr>
              <a:t>Than on the torture of the mind to lie </a:t>
            </a:r>
            <a:br>
              <a:rPr lang="en-GB" altLang="en-US" sz="1100">
                <a:latin typeface="Times New Roman" panose="02020603050405020304" pitchFamily="18" charset="0"/>
              </a:rPr>
            </a:br>
            <a:r>
              <a:rPr lang="en-GB" altLang="en-US" sz="1100">
                <a:latin typeface="Times New Roman" panose="02020603050405020304" pitchFamily="18" charset="0"/>
              </a:rPr>
              <a:t>In restless ecstasy. Duncan is in his grave; </a:t>
            </a:r>
            <a:br>
              <a:rPr lang="en-GB" altLang="en-US" sz="1100">
                <a:latin typeface="Times New Roman" panose="02020603050405020304" pitchFamily="18" charset="0"/>
              </a:rPr>
            </a:br>
            <a:r>
              <a:rPr lang="en-GB" altLang="en-US" sz="1100">
                <a:latin typeface="Times New Roman" panose="02020603050405020304" pitchFamily="18" charset="0"/>
              </a:rPr>
              <a:t>After life's fitful fever he sleeps well; </a:t>
            </a:r>
            <a:br>
              <a:rPr lang="en-GB" altLang="en-US" sz="1100">
                <a:latin typeface="Times New Roman" panose="02020603050405020304" pitchFamily="18" charset="0"/>
              </a:rPr>
            </a:br>
            <a:r>
              <a:rPr lang="en-GB" altLang="en-US" sz="1100">
                <a:latin typeface="Times New Roman" panose="02020603050405020304" pitchFamily="18" charset="0"/>
              </a:rPr>
              <a:t>Treason has done his worst: nor steel, nor poison, </a:t>
            </a:r>
            <a:br>
              <a:rPr lang="en-GB" altLang="en-US" sz="1100">
                <a:latin typeface="Times New Roman" panose="02020603050405020304" pitchFamily="18" charset="0"/>
              </a:rPr>
            </a:br>
            <a:r>
              <a:rPr lang="en-GB" altLang="en-US" sz="1100">
                <a:latin typeface="Times New Roman" panose="02020603050405020304" pitchFamily="18" charset="0"/>
              </a:rPr>
              <a:t>Malice domestic, foreign levy, nothing, </a:t>
            </a:r>
            <a:br>
              <a:rPr lang="en-GB" altLang="en-US" sz="1100">
                <a:latin typeface="Times New Roman" panose="02020603050405020304" pitchFamily="18" charset="0"/>
              </a:rPr>
            </a:br>
            <a:r>
              <a:rPr lang="en-GB" altLang="en-US" sz="1100">
                <a:latin typeface="Times New Roman" panose="02020603050405020304" pitchFamily="18" charset="0"/>
              </a:rPr>
              <a:t>Can touch him further.</a:t>
            </a:r>
          </a:p>
          <a:p>
            <a:pPr eaLnBrk="1" hangingPunct="1">
              <a:spcBef>
                <a:spcPct val="0"/>
              </a:spcBef>
              <a:buFontTx/>
              <a:buNone/>
            </a:pPr>
            <a:r>
              <a:rPr lang="en-GB" altLang="en-US" sz="1100" b="1">
                <a:latin typeface="Times New Roman" panose="02020603050405020304" pitchFamily="18" charset="0"/>
                <a:hlinkClick r:id="rId2"/>
              </a:rPr>
              <a:t>Lady Macbeth</a:t>
            </a:r>
            <a:r>
              <a:rPr lang="en-GB" altLang="en-US" sz="1100" b="1">
                <a:latin typeface="Times New Roman" panose="02020603050405020304" pitchFamily="18" charset="0"/>
              </a:rPr>
              <a:t>. </a:t>
            </a:r>
            <a:r>
              <a:rPr lang="en-GB" altLang="en-US" sz="1100">
                <a:latin typeface="Times New Roman" panose="02020603050405020304" pitchFamily="18" charset="0"/>
              </a:rPr>
              <a:t>Come on; </a:t>
            </a:r>
            <a:br>
              <a:rPr lang="en-GB" altLang="en-US" sz="1100">
                <a:latin typeface="Times New Roman" panose="02020603050405020304" pitchFamily="18" charset="0"/>
              </a:rPr>
            </a:br>
            <a:r>
              <a:rPr lang="en-GB" altLang="en-US" sz="1100">
                <a:latin typeface="Times New Roman" panose="02020603050405020304" pitchFamily="18" charset="0"/>
              </a:rPr>
              <a:t>Gentle my lord, sleek o'er your rugged looks; </a:t>
            </a:r>
            <a:br>
              <a:rPr lang="en-GB" altLang="en-US" sz="1100">
                <a:latin typeface="Times New Roman" panose="02020603050405020304" pitchFamily="18" charset="0"/>
              </a:rPr>
            </a:br>
            <a:r>
              <a:rPr lang="en-GB" altLang="en-US" sz="1100">
                <a:latin typeface="Times New Roman" panose="02020603050405020304" pitchFamily="18" charset="0"/>
              </a:rPr>
              <a:t>Be bright and jovial among your guests to-night.</a:t>
            </a:r>
          </a:p>
          <a:p>
            <a:pPr eaLnBrk="1" hangingPunct="1">
              <a:spcBef>
                <a:spcPct val="0"/>
              </a:spcBef>
              <a:buFontTx/>
              <a:buNone/>
            </a:pPr>
            <a:r>
              <a:rPr lang="en-GB" altLang="en-US" sz="1100" b="1">
                <a:latin typeface="Times New Roman" panose="02020603050405020304" pitchFamily="18" charset="0"/>
                <a:hlinkClick r:id="rId3"/>
              </a:rPr>
              <a:t>Macbeth</a:t>
            </a:r>
            <a:r>
              <a:rPr lang="en-GB" altLang="en-US" sz="1100" b="1">
                <a:latin typeface="Times New Roman" panose="02020603050405020304" pitchFamily="18" charset="0"/>
              </a:rPr>
              <a:t>. </a:t>
            </a:r>
            <a:r>
              <a:rPr lang="en-GB" altLang="en-US" sz="1100">
                <a:latin typeface="Times New Roman" panose="02020603050405020304" pitchFamily="18" charset="0"/>
              </a:rPr>
              <a:t>So shall I, love; and so, I pray, be you: </a:t>
            </a:r>
            <a:br>
              <a:rPr lang="en-GB" altLang="en-US" sz="1100">
                <a:latin typeface="Times New Roman" panose="02020603050405020304" pitchFamily="18" charset="0"/>
              </a:rPr>
            </a:br>
            <a:r>
              <a:rPr lang="en-GB" altLang="en-US" sz="1100">
                <a:latin typeface="Times New Roman" panose="02020603050405020304" pitchFamily="18" charset="0"/>
              </a:rPr>
              <a:t>Let your remembrance apply to Banquo; </a:t>
            </a:r>
            <a:br>
              <a:rPr lang="en-GB" altLang="en-US" sz="1100">
                <a:latin typeface="Times New Roman" panose="02020603050405020304" pitchFamily="18" charset="0"/>
              </a:rPr>
            </a:br>
            <a:r>
              <a:rPr lang="en-GB" altLang="en-US" sz="1100">
                <a:latin typeface="Times New Roman" panose="02020603050405020304" pitchFamily="18" charset="0"/>
              </a:rPr>
              <a:t>Present him eminence, both with eye and tongue: </a:t>
            </a:r>
            <a:br>
              <a:rPr lang="en-GB" altLang="en-US" sz="1100">
                <a:latin typeface="Times New Roman" panose="02020603050405020304" pitchFamily="18" charset="0"/>
              </a:rPr>
            </a:br>
            <a:r>
              <a:rPr lang="en-GB" altLang="en-US" sz="1100">
                <a:latin typeface="Times New Roman" panose="02020603050405020304" pitchFamily="18" charset="0"/>
              </a:rPr>
              <a:t>Unsafe the while, that we </a:t>
            </a:r>
            <a:br>
              <a:rPr lang="en-GB" altLang="en-US" sz="1100">
                <a:latin typeface="Times New Roman" panose="02020603050405020304" pitchFamily="18" charset="0"/>
              </a:rPr>
            </a:br>
            <a:r>
              <a:rPr lang="en-GB" altLang="en-US" sz="1100">
                <a:latin typeface="Times New Roman" panose="02020603050405020304" pitchFamily="18" charset="0"/>
              </a:rPr>
              <a:t>Must lave our honours in these flattering streams, </a:t>
            </a:r>
            <a:br>
              <a:rPr lang="en-GB" altLang="en-US" sz="1100">
                <a:latin typeface="Times New Roman" panose="02020603050405020304" pitchFamily="18" charset="0"/>
              </a:rPr>
            </a:br>
            <a:r>
              <a:rPr lang="en-GB" altLang="en-US" sz="1100">
                <a:latin typeface="Times New Roman" panose="02020603050405020304" pitchFamily="18" charset="0"/>
              </a:rPr>
              <a:t>And make our faces vizards to our hearts, </a:t>
            </a:r>
            <a:br>
              <a:rPr lang="en-GB" altLang="en-US" sz="1100">
                <a:latin typeface="Times New Roman" panose="02020603050405020304" pitchFamily="18" charset="0"/>
              </a:rPr>
            </a:br>
            <a:r>
              <a:rPr lang="en-GB" altLang="en-US" sz="1100">
                <a:latin typeface="Times New Roman" panose="02020603050405020304" pitchFamily="18" charset="0"/>
              </a:rPr>
              <a:t>Disguising what they are.</a:t>
            </a:r>
          </a:p>
          <a:p>
            <a:pPr eaLnBrk="1" hangingPunct="1">
              <a:spcBef>
                <a:spcPct val="50000"/>
              </a:spcBef>
              <a:buFontTx/>
              <a:buNone/>
            </a:pPr>
            <a:endParaRPr lang="en-GB" altLang="en-US" sz="1100">
              <a:latin typeface="Times New Roman" panose="02020603050405020304" pitchFamily="18" charset="0"/>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a:extLst>
              <a:ext uri="{FF2B5EF4-FFF2-40B4-BE49-F238E27FC236}">
                <a16:creationId xmlns:a16="http://schemas.microsoft.com/office/drawing/2014/main" id="{A09A90A9-8CC8-4669-A634-842ADBCD7168}"/>
              </a:ext>
            </a:extLst>
          </p:cNvPr>
          <p:cNvSpPr>
            <a:spLocks noGrp="1" noChangeArrowheads="1"/>
          </p:cNvSpPr>
          <p:nvPr>
            <p:ph type="title"/>
          </p:nvPr>
        </p:nvSpPr>
        <p:spPr>
          <a:xfrm>
            <a:off x="228600" y="76200"/>
            <a:ext cx="6286500" cy="533400"/>
          </a:xfrm>
        </p:spPr>
        <p:txBody>
          <a:bodyPr/>
          <a:lstStyle/>
          <a:p>
            <a:r>
              <a:rPr lang="en-GB" altLang="en-US" sz="1300" b="1"/>
              <a:t>Use this page to add any further notes and reminders from your own research and wider reading.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3">
            <a:extLst>
              <a:ext uri="{FF2B5EF4-FFF2-40B4-BE49-F238E27FC236}">
                <a16:creationId xmlns:a16="http://schemas.microsoft.com/office/drawing/2014/main" id="{B30A4E52-3445-4139-80CF-1D20FF5F56C9}"/>
              </a:ext>
            </a:extLst>
          </p:cNvPr>
          <p:cNvSpPr>
            <a:spLocks noGrp="1" noChangeArrowheads="1"/>
          </p:cNvSpPr>
          <p:nvPr>
            <p:ph type="body" idx="1"/>
          </p:nvPr>
        </p:nvSpPr>
        <p:spPr>
          <a:xfrm>
            <a:off x="0" y="0"/>
            <a:ext cx="6858000" cy="8167688"/>
          </a:xfrm>
        </p:spPr>
        <p:txBody>
          <a:bodyPr/>
          <a:lstStyle/>
          <a:p>
            <a:pPr eaLnBrk="1" hangingPunct="1">
              <a:lnSpc>
                <a:spcPct val="80000"/>
              </a:lnSpc>
              <a:buFontTx/>
              <a:buNone/>
            </a:pPr>
            <a:r>
              <a:rPr lang="en-GB" altLang="en-US" sz="1100" b="1"/>
              <a:t>Context:</a:t>
            </a:r>
          </a:p>
          <a:p>
            <a:pPr eaLnBrk="1" hangingPunct="1">
              <a:lnSpc>
                <a:spcPct val="80000"/>
              </a:lnSpc>
              <a:buFontTx/>
              <a:buNone/>
            </a:pPr>
            <a:r>
              <a:rPr lang="en-GB" altLang="en-US" sz="1100" b="1"/>
              <a:t>Kingship</a:t>
            </a:r>
          </a:p>
          <a:p>
            <a:pPr eaLnBrk="1" hangingPunct="1">
              <a:lnSpc>
                <a:spcPct val="80000"/>
              </a:lnSpc>
              <a:buFontTx/>
              <a:buNone/>
            </a:pPr>
            <a:r>
              <a:rPr lang="en-GB" altLang="en-US" sz="1100"/>
              <a:t>James I (and VI of Scotland)</a:t>
            </a:r>
          </a:p>
          <a:p>
            <a:pPr eaLnBrk="1" hangingPunct="1">
              <a:lnSpc>
                <a:spcPct val="80000"/>
              </a:lnSpc>
            </a:pPr>
            <a:r>
              <a:rPr lang="en-GB" altLang="en-US" sz="1100"/>
              <a:t>A king in Shakespeare's time was thought to rule by 'divine right'. This meant that God had chosen that person directly to rule over others. The killing of a king (known as regicide) was therefore considered to be just about the worst crime that anyone could commit. That is why Macbeth's decision to murder Duncan seemed so horrific to an audience of the time and why the murderer has such a guilty conscience. The new King on the throne of England, James I (also known as James VI of Scotland), was paranoid about assassination attempts. This was unsurprising, since the infamous Gunpowder Plot to blow up the King and Parliament had taken place just months before Macbeth was first performed. </a:t>
            </a:r>
            <a:r>
              <a:rPr lang="en-GB" altLang="en-US" sz="1100" b="1"/>
              <a:t>Macbeth was performed in front of the new king, James 1st who was the patron of Shakespeare’s acting company, the King’s Men. James knew the story well, as it included his ancestors Banquo and Fleance. In addition to this the king was  very interested in Witchcraft and had written a book about it.</a:t>
            </a:r>
            <a:r>
              <a:rPr lang="en-GB" altLang="en-US" sz="1100"/>
              <a:t> </a:t>
            </a:r>
          </a:p>
          <a:p>
            <a:pPr eaLnBrk="1" hangingPunct="1">
              <a:lnSpc>
                <a:spcPct val="80000"/>
              </a:lnSpc>
              <a:buFontTx/>
              <a:buNone/>
            </a:pPr>
            <a:r>
              <a:rPr lang="en-GB" altLang="en-US" sz="1100"/>
              <a:t>The Supernatural</a:t>
            </a:r>
          </a:p>
          <a:p>
            <a:pPr eaLnBrk="1" hangingPunct="1">
              <a:lnSpc>
                <a:spcPct val="80000"/>
              </a:lnSpc>
            </a:pPr>
            <a:r>
              <a:rPr lang="en-GB" altLang="en-US" sz="1100"/>
              <a:t> in 1590 a group of accused witches were found guilty of planning to kill King James 1. the king wrote a book on witchcraft, Daemonologie. In 1604 witchcraft was made punishable by death. In Shakespeare’s day it was accepted that witches could perform fantastical f</a:t>
            </a:r>
            <a:r>
              <a:rPr lang="en-US" altLang="en-US" sz="1100"/>
              <a:t>eats, control the elements and manipulate people’s behaviour and destiny.</a:t>
            </a:r>
            <a:r>
              <a:rPr lang="en-GB" altLang="en-US" sz="1100"/>
              <a:t> The sight of witchcraft was thought to be a spot on the skin, which could be another interpretation of Lady Macbeth’s ‘out damn spot.’</a:t>
            </a:r>
          </a:p>
          <a:p>
            <a:pPr eaLnBrk="1" hangingPunct="1">
              <a:lnSpc>
                <a:spcPct val="80000"/>
              </a:lnSpc>
            </a:pPr>
            <a:r>
              <a:rPr lang="en-GB" altLang="en-US" sz="1100"/>
              <a:t>Hecate, goddess of the witches appears in Act 3, Scene 5.  This is her only appearance and seems rather unexpected. Some experts believe this scene was added later by a different writer, or it could have been written by Thomas Middleton, a playwright who lived at the same time as Shakespeare. At the time it was quite common for more than one person to contribute to writing a play.</a:t>
            </a:r>
          </a:p>
          <a:p>
            <a:pPr eaLnBrk="1" hangingPunct="1">
              <a:lnSpc>
                <a:spcPct val="80000"/>
              </a:lnSpc>
              <a:buFontTx/>
              <a:buNone/>
            </a:pPr>
            <a:r>
              <a:rPr lang="en-GB" altLang="en-US" sz="1100"/>
              <a:t>Chain of being</a:t>
            </a:r>
          </a:p>
          <a:p>
            <a:pPr eaLnBrk="1" hangingPunct="1">
              <a:lnSpc>
                <a:spcPct val="80000"/>
              </a:lnSpc>
            </a:pPr>
            <a:r>
              <a:rPr lang="en-GB" altLang="en-US" sz="1100"/>
              <a:t> The Elizabethans believed everyone and everything had their own appointed place in a hierarchy of existence. From the king, who was next to God, all the way down to plants and animals. It was believed for a person  go against this natural order would bring disorder and chaos in nature and the universe around them. This we see in Macbeth with the references to ‘the  ‘unruly’ night of Duncan’s murder when, ‘the earth did shake’ and Duncan’s horses eating themselves, an abomination in nature.</a:t>
            </a:r>
          </a:p>
          <a:p>
            <a:pPr eaLnBrk="1" hangingPunct="1">
              <a:lnSpc>
                <a:spcPct val="80000"/>
              </a:lnSpc>
              <a:buFontTx/>
              <a:buNone/>
            </a:pPr>
            <a:r>
              <a:rPr lang="en-GB" altLang="en-US" sz="1100"/>
              <a:t>Position of women</a:t>
            </a:r>
            <a:endParaRPr lang="en-GB" altLang="en-US" sz="1100" b="1"/>
          </a:p>
          <a:p>
            <a:pPr eaLnBrk="1" hangingPunct="1">
              <a:lnSpc>
                <a:spcPct val="80000"/>
              </a:lnSpc>
            </a:pPr>
            <a:r>
              <a:rPr lang="en-GB" altLang="en-US" sz="1100"/>
              <a:t>In both Shakespeare's time and in the time when the play takes place, women had a much lower status than would be the case today. Wives were little more than the property of their husbands and had no legal rights. Their main purpose was to have children and support their men folk. Lady Macbeth appears to be a much more feisty character with ambitions and desires of her own; these are characteristics that could imply a lack of femininity. </a:t>
            </a:r>
          </a:p>
          <a:p>
            <a:pPr eaLnBrk="1" hangingPunct="1">
              <a:lnSpc>
                <a:spcPct val="80000"/>
              </a:lnSpc>
              <a:buFontTx/>
              <a:buNone/>
            </a:pPr>
            <a:r>
              <a:rPr lang="en-GB" altLang="en-US" sz="1100"/>
              <a:t>The Real Macbeth </a:t>
            </a:r>
          </a:p>
          <a:p>
            <a:pPr eaLnBrk="1" hangingPunct="1">
              <a:lnSpc>
                <a:spcPct val="80000"/>
              </a:lnSpc>
            </a:pPr>
            <a:r>
              <a:rPr lang="en-GB" altLang="en-US" sz="1100"/>
              <a:t>It is worth remembering the play was written in Jacobean times but is set in Medieval times.  Macbeth of Scotland, on whom Shakespeare’s play was based, died on August 15, 1057. Macbeth did kill Duncan in battle in 1040 but he then ruled for several years and his reign was largely peaceful. For 14 years, Macbeth seems to have ruled equably, imposing law and order and encouraging Christianity. He was also a brave leader and made successful forays over the border into Northumbria, England.</a:t>
            </a:r>
          </a:p>
          <a:p>
            <a:pPr eaLnBrk="1" hangingPunct="1">
              <a:lnSpc>
                <a:spcPct val="80000"/>
              </a:lnSpc>
            </a:pPr>
            <a:r>
              <a:rPr lang="en-GB" altLang="en-US" sz="1100"/>
              <a:t>In 1054, Macbeth was challenged by Siward, Earl of Northumbria, who was attempting to return Duncan's son Malcolm Canmore, who was his nephew, to the throne. In August 1057, Macbeth was killed at the Battle of Lumphanan in Aberdeenshire by Malcolm Canmore (later Malcolm III).</a:t>
            </a:r>
          </a:p>
          <a:p>
            <a:pPr eaLnBrk="1" hangingPunct="1">
              <a:lnSpc>
                <a:spcPct val="80000"/>
              </a:lnSpc>
              <a:buFontTx/>
              <a:buNone/>
            </a:pPr>
            <a:r>
              <a:rPr lang="en-GB" altLang="en-US" sz="1100"/>
              <a:t>Elizabethan Theatre:</a:t>
            </a:r>
          </a:p>
          <a:p>
            <a:pPr eaLnBrk="1" hangingPunct="1">
              <a:lnSpc>
                <a:spcPct val="80000"/>
              </a:lnSpc>
              <a:buFontTx/>
              <a:buNone/>
            </a:pPr>
            <a:r>
              <a:rPr lang="en-GB" altLang="en-US" sz="1100"/>
              <a:t> In Shakespeare’s day a performance at the theatre would have been very different to today. Killing a king would not be seen on stage. There would have been no lighting, which is why references to time or day are made so explicitly, characters’ status would have been evident from costume and whether they spoke in verse. Don’t forget females were also played by men.. The purpose of the play would be to entertain a wide cross section in the audience, but in particular the reigning monarchy.</a:t>
            </a:r>
          </a:p>
          <a:p>
            <a:pPr eaLnBrk="1" hangingPunct="1">
              <a:lnSpc>
                <a:spcPct val="80000"/>
              </a:lnSpc>
              <a:buFontTx/>
              <a:buNone/>
            </a:pPr>
            <a:r>
              <a:rPr lang="en-GB" altLang="en-US" sz="1100" b="1"/>
              <a:t> </a:t>
            </a:r>
            <a:r>
              <a:rPr lang="en-GB" altLang="en-US" sz="1100"/>
              <a:t>William Shakespeare brought over 1,700 new words to the English language as well as inventing many of the phrases and sayings which we still use today. For instance, 'be all and end all', 'at one fell swoop' and 'crack of doom' all first appeared in </a:t>
            </a:r>
            <a:r>
              <a:rPr lang="en-GB" altLang="en-US" sz="1100" i="1"/>
              <a:t>Macbeth </a:t>
            </a:r>
            <a:r>
              <a:rPr lang="en-GB" altLang="en-US" sz="1100"/>
              <a:t>Shakespeare uses what is officially known as early modern English.</a:t>
            </a:r>
            <a:endParaRPr lang="en-GB" altLang="en-US" sz="1100" b="1"/>
          </a:p>
          <a:p>
            <a:pPr eaLnBrk="1" hangingPunct="1">
              <a:lnSpc>
                <a:spcPct val="80000"/>
              </a:lnSpc>
              <a:buFontTx/>
              <a:buNone/>
            </a:pPr>
            <a:endParaRPr lang="en-GB" altLang="en-US" sz="110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3">
            <a:extLst>
              <a:ext uri="{FF2B5EF4-FFF2-40B4-BE49-F238E27FC236}">
                <a16:creationId xmlns:a16="http://schemas.microsoft.com/office/drawing/2014/main" id="{3683CDAC-6D51-497F-8014-3FBC39FA498E}"/>
              </a:ext>
            </a:extLst>
          </p:cNvPr>
          <p:cNvSpPr>
            <a:spLocks noGrp="1" noChangeArrowheads="1"/>
          </p:cNvSpPr>
          <p:nvPr>
            <p:ph type="body" idx="1"/>
          </p:nvPr>
        </p:nvSpPr>
        <p:spPr>
          <a:xfrm>
            <a:off x="152400" y="304800"/>
            <a:ext cx="6477000" cy="3276600"/>
          </a:xfrm>
        </p:spPr>
        <p:txBody>
          <a:bodyPr/>
          <a:lstStyle/>
          <a:p>
            <a:pPr eaLnBrk="1" hangingPunct="1">
              <a:lnSpc>
                <a:spcPct val="80000"/>
              </a:lnSpc>
              <a:buFontTx/>
              <a:buNone/>
            </a:pPr>
            <a:r>
              <a:rPr lang="en-GB" altLang="en-US" sz="1200" b="1"/>
              <a:t>Form and Structure:</a:t>
            </a:r>
          </a:p>
          <a:p>
            <a:pPr eaLnBrk="1" hangingPunct="1">
              <a:lnSpc>
                <a:spcPct val="80000"/>
              </a:lnSpc>
            </a:pPr>
            <a:r>
              <a:rPr lang="en-GB" altLang="en-US" sz="1100"/>
              <a:t>Tragic plays can be traced back to the beginnings of drama in Ancient Greece.  Aristotle set out the key features of tragedy. He stated that tragic plays would involve a protagonist (the leading central figure) who is usually of royal or noble birth. In the course of the play, the protagonist reveals a </a:t>
            </a:r>
            <a:r>
              <a:rPr lang="en-GB" altLang="en-US" sz="1100" b="1">
                <a:hlinkClick r:id="rId2"/>
              </a:rPr>
              <a:t>fatal flaw</a:t>
            </a:r>
            <a:r>
              <a:rPr lang="en-GB" altLang="en-US" sz="1100"/>
              <a:t> (a character defect/ harmartia) which causes him or her to go from success and happiness to failure, misery and, often, death at the hands of an antagonist (his opposite). Tragedy set out to stir up feelings of fear and pity in the audience – this is known as catharsis.</a:t>
            </a:r>
          </a:p>
          <a:p>
            <a:pPr eaLnBrk="1" hangingPunct="1">
              <a:lnSpc>
                <a:spcPct val="80000"/>
              </a:lnSpc>
            </a:pPr>
            <a:r>
              <a:rPr lang="en-GB" altLang="en-US" sz="1100"/>
              <a:t>All of these things can be seen at work in </a:t>
            </a:r>
            <a:r>
              <a:rPr lang="en-GB" altLang="en-US" sz="1100" i="1"/>
              <a:t>Macbeth</a:t>
            </a:r>
            <a:r>
              <a:rPr lang="en-GB" altLang="en-US" sz="1100"/>
              <a:t>. The protagonist is clearly Macbeth himself, a thane of the Scottish nobility. His fatal flaw is his ambition and this drives the action forward. Macbeth is basically a good man who goes wrong. He is driven by a need for power which eventually sets him on a path to his own destruction. His wife shares this fatal flaw with him.</a:t>
            </a:r>
          </a:p>
          <a:p>
            <a:pPr eaLnBrk="1" hangingPunct="1">
              <a:lnSpc>
                <a:spcPct val="80000"/>
              </a:lnSpc>
            </a:pPr>
            <a:r>
              <a:rPr lang="en-GB" altLang="en-US" sz="1100"/>
              <a:t>While Macbeth clearly achieves his ambition to become king, it is at the expense of his happiness. He feels he needs to murder, lie and behave brutally to others in order to keep his power. Eventually Macduff kills Macbeth in face-to-face combat. All of this would cause feelings of horror and regret in the original audience.</a:t>
            </a:r>
          </a:p>
          <a:p>
            <a:pPr eaLnBrk="1" hangingPunct="1">
              <a:lnSpc>
                <a:spcPct val="80000"/>
              </a:lnSpc>
            </a:pPr>
            <a:r>
              <a:rPr lang="en-GB" altLang="en-US" sz="1100"/>
              <a:t>The idea of the five-act structure would have been added later when the text was published. It follows the model designed by Gustav Freytag, a German author from the 19th-century. Having carefully studied classical drama, he suggested there were five stages in a tragic dramatic structure.</a:t>
            </a:r>
          </a:p>
          <a:p>
            <a:pPr eaLnBrk="1" hangingPunct="1">
              <a:lnSpc>
                <a:spcPct val="80000"/>
              </a:lnSpc>
            </a:pPr>
            <a:r>
              <a:rPr lang="en-GB" altLang="en-US" sz="1100"/>
              <a:t>He named these stages: exposition, rising action, climax, falling action and catastrophe.</a:t>
            </a:r>
            <a:endParaRPr lang="en-GB" altLang="en-US" sz="1100" b="1"/>
          </a:p>
        </p:txBody>
      </p:sp>
      <p:sp>
        <p:nvSpPr>
          <p:cNvPr id="6147" name="TextBox 1">
            <a:extLst>
              <a:ext uri="{FF2B5EF4-FFF2-40B4-BE49-F238E27FC236}">
                <a16:creationId xmlns:a16="http://schemas.microsoft.com/office/drawing/2014/main" id="{B17CF758-70E2-48B7-845D-280A3D549C77}"/>
              </a:ext>
            </a:extLst>
          </p:cNvPr>
          <p:cNvSpPr txBox="1">
            <a:spLocks noChangeArrowheads="1"/>
          </p:cNvSpPr>
          <p:nvPr/>
        </p:nvSpPr>
        <p:spPr bwMode="auto">
          <a:xfrm>
            <a:off x="228600" y="5181600"/>
            <a:ext cx="6400800" cy="1281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endParaRPr lang="en-GB" altLang="en-US" sz="1200"/>
          </a:p>
          <a:p>
            <a:pPr>
              <a:spcBef>
                <a:spcPct val="0"/>
              </a:spcBef>
              <a:buFontTx/>
              <a:buNone/>
            </a:pPr>
            <a:endParaRPr lang="en-GB" altLang="en-US" sz="1200"/>
          </a:p>
          <a:p>
            <a:pPr>
              <a:spcBef>
                <a:spcPct val="0"/>
              </a:spcBef>
              <a:buFontTx/>
              <a:buNone/>
            </a:pPr>
            <a:endParaRPr lang="en-GB" altLang="en-US" sz="1800"/>
          </a:p>
          <a:p>
            <a:pPr>
              <a:spcBef>
                <a:spcPct val="0"/>
              </a:spcBef>
              <a:buFontTx/>
              <a:buNone/>
            </a:pPr>
            <a:endParaRPr lang="en-GB" altLang="en-US" sz="1800"/>
          </a:p>
          <a:p>
            <a:pPr>
              <a:spcBef>
                <a:spcPct val="0"/>
              </a:spcBef>
              <a:buFontTx/>
              <a:buNone/>
            </a:pPr>
            <a:r>
              <a:rPr lang="en-GB" altLang="en-US" sz="1800"/>
              <a:t> </a:t>
            </a:r>
          </a:p>
        </p:txBody>
      </p:sp>
      <p:sp>
        <p:nvSpPr>
          <p:cNvPr id="6148" name="Text Box 6">
            <a:extLst>
              <a:ext uri="{FF2B5EF4-FFF2-40B4-BE49-F238E27FC236}">
                <a16:creationId xmlns:a16="http://schemas.microsoft.com/office/drawing/2014/main" id="{592BFF81-F624-4FE9-A815-79731C75B438}"/>
              </a:ext>
            </a:extLst>
          </p:cNvPr>
          <p:cNvSpPr txBox="1">
            <a:spLocks noChangeArrowheads="1"/>
          </p:cNvSpPr>
          <p:nvPr/>
        </p:nvSpPr>
        <p:spPr bwMode="auto">
          <a:xfrm>
            <a:off x="0" y="3810000"/>
            <a:ext cx="6858000" cy="5080000"/>
          </a:xfrm>
          <a:prstGeom prst="rect">
            <a:avLst/>
          </a:prstGeom>
          <a:noFill/>
          <a:ln w="9525" algn="ctr">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r>
              <a:rPr lang="en-US" altLang="en-US" sz="1200" b="1"/>
              <a:t>M</a:t>
            </a:r>
            <a:r>
              <a:rPr lang="en-GB" altLang="en-US" sz="1200" b="1"/>
              <a:t>ethods linked to </a:t>
            </a:r>
            <a:r>
              <a:rPr lang="en-US" altLang="en-US" sz="1200" b="1"/>
              <a:t>building dramatic tension:</a:t>
            </a:r>
          </a:p>
          <a:p>
            <a:pPr>
              <a:spcBef>
                <a:spcPct val="0"/>
              </a:spcBef>
              <a:buFontTx/>
              <a:buNone/>
            </a:pPr>
            <a:r>
              <a:rPr lang="en-US" altLang="en-US" sz="1100" b="1"/>
              <a:t>Setting:</a:t>
            </a:r>
            <a:r>
              <a:rPr lang="en-US" altLang="en-US" sz="1100"/>
              <a:t> The play opens with an uneasy atmosphere created through the setting. ‘</a:t>
            </a:r>
            <a:r>
              <a:rPr lang="en-US" altLang="en-US" sz="1100" i="1"/>
              <a:t>Thunder and lightning A desolate place. Enter three witches</a:t>
            </a:r>
            <a:r>
              <a:rPr lang="en-US" altLang="en-US" sz="1100"/>
              <a:t>. This creates a sense of disturbance in nature and foreboding. The  Jacobean belief was that disruption in the natural world reflected events in the human world. The 3 witches establish the sense of a malevolent power at work that the Jacobean audience would have strongly associated as a real source of evil.</a:t>
            </a:r>
            <a:endParaRPr lang="en-GB" altLang="en-US" sz="1100"/>
          </a:p>
          <a:p>
            <a:pPr>
              <a:spcBef>
                <a:spcPct val="0"/>
              </a:spcBef>
              <a:buFontTx/>
              <a:buNone/>
            </a:pPr>
            <a:r>
              <a:rPr lang="en-GB" altLang="en-US" sz="1100" b="1"/>
              <a:t>Stage directions</a:t>
            </a:r>
            <a:r>
              <a:rPr lang="en-GB" altLang="en-US" sz="1100"/>
              <a:t> e.g</a:t>
            </a:r>
            <a:r>
              <a:rPr lang="en-US" altLang="en-US" sz="1100"/>
              <a:t>. sound effects to create tension and reveal the character’s reactions ( an owl shrieks/ repeated knocking Act 2 Scene 3 are used to show how nervous and on edge Lady Macbeth and Macbeth are).</a:t>
            </a:r>
            <a:endParaRPr lang="en-GB" altLang="en-US" sz="1100"/>
          </a:p>
          <a:p>
            <a:pPr>
              <a:spcBef>
                <a:spcPct val="0"/>
              </a:spcBef>
              <a:buFontTx/>
              <a:buNone/>
            </a:pPr>
            <a:r>
              <a:rPr lang="en-GB" altLang="en-US" sz="1100" b="1"/>
              <a:t>Entrances and exits</a:t>
            </a:r>
            <a:r>
              <a:rPr lang="en-GB" altLang="en-US" sz="1100"/>
              <a:t> e.g. Banquo’s ghost during the banquet scene which comes and goes, adding drama as we witness Macbeth’s reactions.</a:t>
            </a:r>
          </a:p>
          <a:p>
            <a:pPr>
              <a:spcBef>
                <a:spcPct val="0"/>
              </a:spcBef>
              <a:buFontTx/>
              <a:buNone/>
            </a:pPr>
            <a:r>
              <a:rPr lang="en-GB" altLang="en-US" sz="1100" b="1"/>
              <a:t>Timing</a:t>
            </a:r>
            <a:r>
              <a:rPr lang="en-GB" altLang="en-US" sz="1100"/>
              <a:t> – eg. Macduf</a:t>
            </a:r>
            <a:r>
              <a:rPr lang="en-US" altLang="en-US" sz="1100"/>
              <a:t>f’s birth revelation at the end of the play before the final fight.</a:t>
            </a:r>
            <a:endParaRPr lang="en-GB" altLang="en-US" sz="1100"/>
          </a:p>
          <a:p>
            <a:pPr>
              <a:spcBef>
                <a:spcPct val="0"/>
              </a:spcBef>
              <a:buFontTx/>
              <a:buNone/>
            </a:pPr>
            <a:r>
              <a:rPr lang="en-US" altLang="en-US" sz="1100"/>
              <a:t> </a:t>
            </a:r>
            <a:r>
              <a:rPr lang="en-GB" altLang="en-US" sz="1100" b="1"/>
              <a:t>Dynamics of dialogue</a:t>
            </a:r>
            <a:r>
              <a:rPr lang="en-GB" altLang="en-US" sz="1100"/>
              <a:t> – e.g. questions and imperatives. Particu</a:t>
            </a:r>
            <a:r>
              <a:rPr lang="en-US" altLang="en-US" sz="1100"/>
              <a:t>larly between Macbeth and Lady Macbeth charting their changing relationship.</a:t>
            </a:r>
            <a:endParaRPr lang="en-GB" altLang="en-US" sz="1100"/>
          </a:p>
          <a:p>
            <a:pPr>
              <a:spcBef>
                <a:spcPct val="0"/>
              </a:spcBef>
              <a:buFontTx/>
              <a:buNone/>
            </a:pPr>
            <a:r>
              <a:rPr lang="en-GB" altLang="en-US" sz="1100" b="1"/>
              <a:t> Soliloquies</a:t>
            </a:r>
            <a:r>
              <a:rPr lang="en-GB" altLang="en-US" sz="1100"/>
              <a:t> – </a:t>
            </a:r>
            <a:r>
              <a:rPr lang="en-US" altLang="en-US" sz="1100"/>
              <a:t>revealing a characters’ inner thoughts The soliloquies of the tragic hero chart a psychological journey for the audience and reveal the fatal impact of their hamartia (tragic flaw). Note the use of iambic pentameter in these to indicate a serious and controlled tone.</a:t>
            </a:r>
            <a:endParaRPr lang="en-GB" altLang="en-US" sz="1100"/>
          </a:p>
          <a:p>
            <a:pPr>
              <a:spcBef>
                <a:spcPct val="50000"/>
              </a:spcBef>
              <a:buFontTx/>
              <a:buNone/>
            </a:pPr>
            <a:r>
              <a:rPr lang="en-GB" altLang="en-US" sz="1100" b="1"/>
              <a:t>Foreshadowing </a:t>
            </a:r>
            <a:r>
              <a:rPr lang="en-GB" altLang="en-US" sz="1100"/>
              <a:t>– an indication of future events, for example in Act 2 Scene 2 when Lady Macbeth warns not to dwell on their actions as ‘it will make us mad.’ The modal verb ‘will’ indicates to the audience an element of certainty over what is to come and she does indeed lose her sanity. </a:t>
            </a:r>
          </a:p>
          <a:p>
            <a:pPr>
              <a:spcBef>
                <a:spcPct val="50000"/>
              </a:spcBef>
              <a:buFontTx/>
              <a:buNone/>
            </a:pPr>
            <a:r>
              <a:rPr lang="en-GB" altLang="en-US" sz="1100" b="1"/>
              <a:t>Dramatic Irony</a:t>
            </a:r>
            <a:r>
              <a:rPr lang="en-GB" altLang="en-US" sz="1100"/>
              <a:t> is also prevalent with the audience knowing more than the characters. For example, when the witches deliver the prophecy the audience know the old Thane of Cawdor has been executed. When Duncan describes Macbeth’s castle as having a ‘pleasant seat’ the audience know it is a place of danger and assassination.</a:t>
            </a:r>
          </a:p>
          <a:p>
            <a:pPr>
              <a:spcBef>
                <a:spcPct val="50000"/>
              </a:spcBef>
              <a:buFontTx/>
              <a:buNone/>
            </a:pPr>
            <a:r>
              <a:rPr lang="en-GB" altLang="en-US" sz="1100" b="1"/>
              <a:t>Catharsis and Resolution</a:t>
            </a:r>
            <a:r>
              <a:rPr lang="en-GB" altLang="en-US" sz="1100"/>
              <a:t> This is typical of the Greek play structure. Malcolm dissipates the tension at the end of the play,’ by the grace of Grace/ we will perform in measure, time and place. The rhyming couplet creates a sense of reassurance and the restoration of heavenly order. Catharsis for the audience as conflict has been laid to rest.</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a:extLst>
              <a:ext uri="{FF2B5EF4-FFF2-40B4-BE49-F238E27FC236}">
                <a16:creationId xmlns:a16="http://schemas.microsoft.com/office/drawing/2014/main" id="{C38894B2-A734-443F-A92D-E540608EDE97}"/>
              </a:ext>
            </a:extLst>
          </p:cNvPr>
          <p:cNvSpPr>
            <a:spLocks noGrp="1" noChangeArrowheads="1"/>
          </p:cNvSpPr>
          <p:nvPr>
            <p:ph type="body" idx="4294967295"/>
          </p:nvPr>
        </p:nvSpPr>
        <p:spPr>
          <a:xfrm>
            <a:off x="0" y="152400"/>
            <a:ext cx="6629400" cy="8991600"/>
          </a:xfrm>
        </p:spPr>
        <p:txBody>
          <a:bodyPr/>
          <a:lstStyle/>
          <a:p>
            <a:pPr eaLnBrk="1" hangingPunct="1">
              <a:lnSpc>
                <a:spcPct val="80000"/>
              </a:lnSpc>
              <a:buFontTx/>
              <a:buNone/>
            </a:pPr>
            <a:r>
              <a:rPr lang="en-GB" altLang="en-US" sz="1200" b="1"/>
              <a:t>Poetic Structure</a:t>
            </a:r>
          </a:p>
          <a:p>
            <a:pPr eaLnBrk="1" hangingPunct="1">
              <a:lnSpc>
                <a:spcPct val="80000"/>
              </a:lnSpc>
              <a:buFontTx/>
              <a:buNone/>
            </a:pPr>
            <a:r>
              <a:rPr lang="en-GB" altLang="en-US" sz="1200"/>
              <a:t> The majority of the writing in </a:t>
            </a:r>
            <a:r>
              <a:rPr lang="en-GB" altLang="en-US" sz="1200" i="1"/>
              <a:t>Macbeth</a:t>
            </a:r>
            <a:r>
              <a:rPr lang="en-GB" altLang="en-US" sz="1200"/>
              <a:t> is in poetic form, though sometimes </a:t>
            </a:r>
            <a:r>
              <a:rPr lang="en-GB" altLang="en-US" sz="1200" b="1">
                <a:hlinkClick r:id="rId2"/>
              </a:rPr>
              <a:t>prose</a:t>
            </a:r>
            <a:r>
              <a:rPr lang="en-GB" altLang="en-US" sz="1200"/>
              <a:t> is used. There are three areas to look out for:</a:t>
            </a:r>
          </a:p>
          <a:p>
            <a:pPr eaLnBrk="1" hangingPunct="1">
              <a:lnSpc>
                <a:spcPct val="80000"/>
              </a:lnSpc>
            </a:pPr>
            <a:r>
              <a:rPr lang="en-GB" altLang="en-US" sz="1200"/>
              <a:t>lines with a five-beat rhythm</a:t>
            </a:r>
          </a:p>
          <a:p>
            <a:pPr eaLnBrk="1" hangingPunct="1">
              <a:lnSpc>
                <a:spcPct val="80000"/>
              </a:lnSpc>
            </a:pPr>
            <a:r>
              <a:rPr lang="en-GB" altLang="en-US" sz="1200"/>
              <a:t>lines with a four-beat rhythm</a:t>
            </a:r>
          </a:p>
          <a:p>
            <a:pPr eaLnBrk="1" hangingPunct="1">
              <a:lnSpc>
                <a:spcPct val="80000"/>
              </a:lnSpc>
            </a:pPr>
            <a:r>
              <a:rPr lang="en-GB" altLang="en-US" sz="1200"/>
              <a:t>lines written in prose</a:t>
            </a:r>
          </a:p>
          <a:p>
            <a:pPr eaLnBrk="1" hangingPunct="1">
              <a:lnSpc>
                <a:spcPct val="80000"/>
              </a:lnSpc>
            </a:pPr>
            <a:r>
              <a:rPr lang="en-GB" altLang="en-US" sz="1200" b="1"/>
              <a:t>Lines with a five-beat rhythm</a:t>
            </a:r>
          </a:p>
          <a:p>
            <a:pPr eaLnBrk="1" hangingPunct="1">
              <a:lnSpc>
                <a:spcPct val="80000"/>
              </a:lnSpc>
            </a:pPr>
            <a:r>
              <a:rPr lang="en-GB" altLang="en-US" sz="1200"/>
              <a:t>This is how the majority of the play is written. It is often called </a:t>
            </a:r>
            <a:r>
              <a:rPr lang="en-GB" altLang="en-US" sz="1200" b="1">
                <a:hlinkClick r:id="rId3"/>
              </a:rPr>
              <a:t>blank verse</a:t>
            </a:r>
            <a:r>
              <a:rPr lang="en-GB" altLang="en-US" sz="1200"/>
              <a:t> or </a:t>
            </a:r>
            <a:r>
              <a:rPr lang="en-GB" altLang="en-US" sz="1200" b="1">
                <a:hlinkClick r:id="rId4"/>
              </a:rPr>
              <a:t>iambic pentameter</a:t>
            </a:r>
            <a:r>
              <a:rPr lang="en-GB" altLang="en-US" sz="1200"/>
              <a:t>. Each line has five beats with an unstressed (x) </a:t>
            </a:r>
            <a:r>
              <a:rPr lang="en-GB" altLang="en-US" sz="1200" b="1">
                <a:hlinkClick r:id="rId5"/>
              </a:rPr>
              <a:t>syllable</a:t>
            </a:r>
            <a:r>
              <a:rPr lang="en-GB" altLang="en-US" sz="1200"/>
              <a:t> followed by a stressed (/) syllable:</a:t>
            </a:r>
          </a:p>
          <a:p>
            <a:pPr eaLnBrk="1" hangingPunct="1">
              <a:lnSpc>
                <a:spcPct val="80000"/>
              </a:lnSpc>
              <a:buFontTx/>
              <a:buNone/>
            </a:pPr>
            <a:r>
              <a:rPr lang="en-GB" altLang="en-US" sz="1200"/>
              <a:t>Eg x / x / x / x / x /</a:t>
            </a:r>
          </a:p>
          <a:p>
            <a:pPr eaLnBrk="1" hangingPunct="1">
              <a:lnSpc>
                <a:spcPct val="80000"/>
              </a:lnSpc>
            </a:pPr>
            <a:r>
              <a:rPr lang="en-GB" altLang="en-US" sz="1200"/>
              <a:t>So fair - and foul - a day - I have - not seen</a:t>
            </a:r>
          </a:p>
          <a:p>
            <a:pPr eaLnBrk="1" hangingPunct="1">
              <a:lnSpc>
                <a:spcPct val="80000"/>
              </a:lnSpc>
              <a:buFontTx/>
              <a:buNone/>
            </a:pPr>
            <a:r>
              <a:rPr lang="en-GB" altLang="en-US" sz="1200"/>
              <a:t> The ends of lines are not generally rhymed which helps to maintain the flow of the speech and carry through the meaning of what the character is saying.</a:t>
            </a:r>
          </a:p>
          <a:p>
            <a:pPr eaLnBrk="1" hangingPunct="1">
              <a:lnSpc>
                <a:spcPct val="80000"/>
              </a:lnSpc>
              <a:buFontTx/>
              <a:buNone/>
            </a:pPr>
            <a:r>
              <a:rPr lang="en-GB" altLang="en-US" sz="1200"/>
              <a:t>Sometimes a character is given an unfinished line to say. This is called a </a:t>
            </a:r>
            <a:r>
              <a:rPr lang="en-GB" altLang="en-US" sz="1200" b="1"/>
              <a:t>half line</a:t>
            </a:r>
            <a:r>
              <a:rPr lang="en-GB" altLang="en-US" sz="1200"/>
              <a:t> (even if it is less or more than half the five beats). It makes us think about why the line is incomplete – for instance, is it a hesitation or an interruption? Two (or more) characters may have a </a:t>
            </a:r>
            <a:r>
              <a:rPr lang="en-GB" altLang="en-US" sz="1200" b="1"/>
              <a:t>shared line</a:t>
            </a:r>
            <a:r>
              <a:rPr lang="en-GB" altLang="en-US" sz="1200"/>
              <a:t> where the five beats are divided up between them. This tends to quicken the pace of the speeches as characters overlap their words. We see this in the use of stichomythia (a technique from Greek drama) in the intense, brief exchanges between Macbeth and Lady Macbeth which heightens the tension for the audience.</a:t>
            </a:r>
          </a:p>
          <a:p>
            <a:pPr eaLnBrk="1" hangingPunct="1">
              <a:lnSpc>
                <a:spcPct val="80000"/>
              </a:lnSpc>
              <a:buFontTx/>
              <a:buNone/>
            </a:pPr>
            <a:r>
              <a:rPr lang="en-GB" altLang="en-US" sz="1200"/>
              <a:t>Eg x / x /</a:t>
            </a:r>
          </a:p>
          <a:p>
            <a:pPr eaLnBrk="1" hangingPunct="1">
              <a:lnSpc>
                <a:spcPct val="80000"/>
              </a:lnSpc>
              <a:buFontTx/>
              <a:buNone/>
            </a:pPr>
            <a:r>
              <a:rPr lang="en-GB" altLang="en-US" sz="1200"/>
              <a:t>LADY MACBETH: Did not you speak?</a:t>
            </a:r>
          </a:p>
          <a:p>
            <a:pPr eaLnBrk="1" hangingPunct="1">
              <a:lnSpc>
                <a:spcPct val="80000"/>
              </a:lnSpc>
              <a:buFontTx/>
              <a:buNone/>
            </a:pPr>
            <a:r>
              <a:rPr lang="en-GB" altLang="en-US" sz="1200"/>
              <a:t>x</a:t>
            </a:r>
          </a:p>
          <a:p>
            <a:pPr eaLnBrk="1" hangingPunct="1">
              <a:lnSpc>
                <a:spcPct val="80000"/>
              </a:lnSpc>
              <a:buFontTx/>
              <a:buNone/>
            </a:pPr>
            <a:r>
              <a:rPr lang="en-GB" altLang="en-US" sz="1200"/>
              <a:t>MACBETH: When?</a:t>
            </a:r>
          </a:p>
          <a:p>
            <a:pPr eaLnBrk="1" hangingPunct="1">
              <a:lnSpc>
                <a:spcPct val="80000"/>
              </a:lnSpc>
              <a:buFontTx/>
              <a:buNone/>
            </a:pPr>
            <a:r>
              <a:rPr lang="en-GB" altLang="en-US" sz="1200"/>
              <a:t>/</a:t>
            </a:r>
          </a:p>
          <a:p>
            <a:pPr eaLnBrk="1" hangingPunct="1">
              <a:lnSpc>
                <a:spcPct val="80000"/>
              </a:lnSpc>
              <a:buFontTx/>
              <a:buNone/>
            </a:pPr>
            <a:r>
              <a:rPr lang="en-GB" altLang="en-US" sz="1200"/>
              <a:t>LADY MACBETH: Now?</a:t>
            </a:r>
          </a:p>
          <a:p>
            <a:pPr eaLnBrk="1" hangingPunct="1">
              <a:lnSpc>
                <a:spcPct val="80000"/>
              </a:lnSpc>
              <a:buFontTx/>
              <a:buNone/>
            </a:pPr>
            <a:r>
              <a:rPr lang="en-GB" altLang="en-US" sz="1200"/>
              <a:t>x / x /</a:t>
            </a:r>
          </a:p>
          <a:p>
            <a:pPr eaLnBrk="1" hangingPunct="1">
              <a:lnSpc>
                <a:spcPct val="80000"/>
              </a:lnSpc>
              <a:buFontTx/>
              <a:buNone/>
            </a:pPr>
            <a:r>
              <a:rPr lang="en-GB" altLang="en-US" sz="1200"/>
              <a:t>As I descended?</a:t>
            </a:r>
            <a:endParaRPr lang="en-GB" altLang="en-US" sz="1200" b="1"/>
          </a:p>
          <a:p>
            <a:pPr eaLnBrk="1" hangingPunct="1">
              <a:lnSpc>
                <a:spcPct val="80000"/>
              </a:lnSpc>
              <a:buFontTx/>
              <a:buNone/>
            </a:pPr>
            <a:r>
              <a:rPr lang="en-GB" altLang="en-US" sz="1200" b="1"/>
              <a:t>Lines with a four-beat rhythm</a:t>
            </a:r>
          </a:p>
          <a:p>
            <a:pPr eaLnBrk="1" hangingPunct="1">
              <a:lnSpc>
                <a:spcPct val="80000"/>
              </a:lnSpc>
              <a:buFontTx/>
              <a:buNone/>
            </a:pPr>
            <a:r>
              <a:rPr lang="en-GB" altLang="en-US" sz="1200"/>
              <a:t>To separate the Witches from other characters, they often speak with a different rhythmic pattern which only has four beats with (this time) a stressed (/) syllable followed by an unstressed (x) syllable:</a:t>
            </a:r>
          </a:p>
          <a:p>
            <a:pPr eaLnBrk="1" hangingPunct="1">
              <a:lnSpc>
                <a:spcPct val="80000"/>
              </a:lnSpc>
              <a:buFontTx/>
              <a:buNone/>
            </a:pPr>
            <a:r>
              <a:rPr lang="en-GB" altLang="en-US" sz="1200"/>
              <a:t>eg</a:t>
            </a:r>
          </a:p>
          <a:p>
            <a:pPr eaLnBrk="1" hangingPunct="1">
              <a:lnSpc>
                <a:spcPct val="80000"/>
              </a:lnSpc>
              <a:buFontTx/>
              <a:buNone/>
            </a:pPr>
            <a:r>
              <a:rPr lang="en-GB" altLang="en-US" sz="1200"/>
              <a:t>/ x / x / x /</a:t>
            </a:r>
          </a:p>
          <a:p>
            <a:pPr eaLnBrk="1" hangingPunct="1">
              <a:lnSpc>
                <a:spcPct val="80000"/>
              </a:lnSpc>
              <a:buFontTx/>
              <a:buNone/>
            </a:pPr>
            <a:r>
              <a:rPr lang="en-GB" altLang="en-US" sz="1200"/>
              <a:t>Fair - is foul - and foul - is fair</a:t>
            </a:r>
          </a:p>
          <a:p>
            <a:pPr eaLnBrk="1" hangingPunct="1">
              <a:lnSpc>
                <a:spcPct val="80000"/>
              </a:lnSpc>
              <a:buFontTx/>
              <a:buNone/>
            </a:pPr>
            <a:r>
              <a:rPr lang="en-GB" altLang="en-US" sz="1200"/>
              <a:t>Again, try saying this aloud while tapping out the rhythm of the four beats to see how it works. Generally this structure tends to speed up the rhythm in which the words are spoken and gives the whole thing a more "sing-song" quality – this is appropriate for the Witches' chanting.</a:t>
            </a:r>
            <a:endParaRPr lang="en-GB" altLang="en-US" sz="1200" b="1"/>
          </a:p>
          <a:p>
            <a:pPr eaLnBrk="1" hangingPunct="1">
              <a:lnSpc>
                <a:spcPct val="80000"/>
              </a:lnSpc>
              <a:buFontTx/>
              <a:buNone/>
            </a:pPr>
            <a:r>
              <a:rPr lang="en-GB" altLang="en-US" sz="1200" b="1"/>
              <a:t>Prose</a:t>
            </a:r>
          </a:p>
          <a:p>
            <a:pPr eaLnBrk="1" hangingPunct="1">
              <a:lnSpc>
                <a:spcPct val="80000"/>
              </a:lnSpc>
              <a:buFontTx/>
              <a:buNone/>
            </a:pPr>
            <a:r>
              <a:rPr lang="en-GB" altLang="en-US" sz="1200"/>
              <a:t>This type of speech is generally reserved for the more common characters (such as the Porter) or to indicate an extreme emotional state. When Lady Macbeth is sleepwalking and she is starting to lose her mind, Shakespeare does not use blank verse as he would normally do for a noble character but uses straightforward prose instead:</a:t>
            </a:r>
          </a:p>
          <a:p>
            <a:pPr eaLnBrk="1" hangingPunct="1">
              <a:lnSpc>
                <a:spcPct val="80000"/>
              </a:lnSpc>
              <a:buFontTx/>
              <a:buNone/>
            </a:pPr>
            <a:r>
              <a:rPr lang="en-GB" altLang="en-US" sz="1200"/>
              <a:t>eg</a:t>
            </a:r>
          </a:p>
          <a:p>
            <a:pPr eaLnBrk="1" hangingPunct="1">
              <a:lnSpc>
                <a:spcPct val="80000"/>
              </a:lnSpc>
              <a:buFontTx/>
              <a:buNone/>
            </a:pPr>
            <a:r>
              <a:rPr lang="en-GB" altLang="en-US" sz="1200"/>
              <a:t>Here’s the smell of the blood still; all the perfumes of Arabia will not sweeten this little hand. O, O, O.</a:t>
            </a:r>
          </a:p>
          <a:p>
            <a:pPr eaLnBrk="1" hangingPunct="1">
              <a:lnSpc>
                <a:spcPct val="80000"/>
              </a:lnSpc>
              <a:buFontTx/>
              <a:buNone/>
            </a:pPr>
            <a:r>
              <a:rPr lang="en-GB" altLang="en-US" sz="1200"/>
              <a:t>This change could also be indicating her change in status and ‘fall from grace.’</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a:extLst>
              <a:ext uri="{FF2B5EF4-FFF2-40B4-BE49-F238E27FC236}">
                <a16:creationId xmlns:a16="http://schemas.microsoft.com/office/drawing/2014/main" id="{ED84223D-9107-4114-8CE9-2E6304618456}"/>
              </a:ext>
            </a:extLst>
          </p:cNvPr>
          <p:cNvSpPr>
            <a:spLocks noGrp="1" noChangeArrowheads="1"/>
          </p:cNvSpPr>
          <p:nvPr>
            <p:ph type="title"/>
          </p:nvPr>
        </p:nvSpPr>
        <p:spPr>
          <a:xfrm>
            <a:off x="381000" y="76200"/>
            <a:ext cx="6134100" cy="228600"/>
          </a:xfrm>
        </p:spPr>
        <p:txBody>
          <a:bodyPr/>
          <a:lstStyle/>
          <a:p>
            <a:r>
              <a:rPr lang="en-GB" altLang="en-US" sz="1600"/>
              <a:t>Reflect and Revise</a:t>
            </a:r>
          </a:p>
        </p:txBody>
      </p:sp>
      <p:sp>
        <p:nvSpPr>
          <p:cNvPr id="8195" name="Rectangle 3">
            <a:extLst>
              <a:ext uri="{FF2B5EF4-FFF2-40B4-BE49-F238E27FC236}">
                <a16:creationId xmlns:a16="http://schemas.microsoft.com/office/drawing/2014/main" id="{F8AFCF05-628B-41C9-AE1D-5537A79756AF}"/>
              </a:ext>
            </a:extLst>
          </p:cNvPr>
          <p:cNvSpPr>
            <a:spLocks noGrp="1" noChangeArrowheads="1"/>
          </p:cNvSpPr>
          <p:nvPr>
            <p:ph type="body" idx="1"/>
          </p:nvPr>
        </p:nvSpPr>
        <p:spPr>
          <a:xfrm>
            <a:off x="0" y="304800"/>
            <a:ext cx="6705600" cy="8839200"/>
          </a:xfrm>
          <a:ln>
            <a:miter lim="800000"/>
            <a:headEnd/>
            <a:tailEnd/>
          </a:ln>
        </p:spPr>
        <p:txBody>
          <a:bodyPr/>
          <a:lstStyle/>
          <a:p>
            <a:pPr>
              <a:buFontTx/>
              <a:buNone/>
              <a:defRPr/>
            </a:pPr>
            <a:r>
              <a:rPr lang="en-GB" altLang="en-US" sz="1200" dirty="0"/>
              <a:t>Use this page to test yourself by writing down what you can remember from the previous few pages. Then go back and see what you missed.</a:t>
            </a:r>
          </a:p>
          <a:p>
            <a:pPr>
              <a:defRPr/>
            </a:pPr>
            <a:endParaRPr lang="en-GB" altLang="en-US" sz="1600" dirty="0"/>
          </a:p>
          <a:p>
            <a:pPr>
              <a:buFont typeface="Wingdings" panose="05000000000000000000" pitchFamily="2" charset="2"/>
              <a:buChar char="ü"/>
              <a:defRPr/>
            </a:pPr>
            <a:r>
              <a:rPr lang="en-GB" altLang="en-US" sz="1200" dirty="0"/>
              <a:t> Key terms?</a:t>
            </a:r>
          </a:p>
          <a:p>
            <a:pPr>
              <a:defRPr/>
            </a:pPr>
            <a:endParaRPr lang="en-GB" altLang="en-US" sz="1200" dirty="0"/>
          </a:p>
          <a:p>
            <a:pPr>
              <a:defRPr/>
            </a:pPr>
            <a:endParaRPr lang="en-GB" altLang="en-US" sz="1200" dirty="0"/>
          </a:p>
          <a:p>
            <a:pPr>
              <a:defRPr/>
            </a:pPr>
            <a:endParaRPr lang="en-GB" altLang="en-US" sz="1200" dirty="0"/>
          </a:p>
          <a:p>
            <a:pPr>
              <a:defRPr/>
            </a:pPr>
            <a:endParaRPr lang="en-GB" altLang="en-US" sz="1200" dirty="0"/>
          </a:p>
          <a:p>
            <a:pPr>
              <a:defRPr/>
            </a:pPr>
            <a:endParaRPr lang="en-GB" altLang="en-US" sz="1200" dirty="0"/>
          </a:p>
          <a:p>
            <a:pPr>
              <a:defRPr/>
            </a:pPr>
            <a:endParaRPr lang="en-GB" altLang="en-US" sz="1200" dirty="0"/>
          </a:p>
          <a:p>
            <a:pPr>
              <a:defRPr/>
            </a:pPr>
            <a:endParaRPr lang="en-GB" altLang="en-US" sz="1200" dirty="0"/>
          </a:p>
          <a:p>
            <a:pPr>
              <a:buFont typeface="Wingdings" panose="05000000000000000000" pitchFamily="2" charset="2"/>
              <a:buChar char="ü"/>
              <a:defRPr/>
            </a:pPr>
            <a:r>
              <a:rPr lang="en-GB" altLang="en-US" sz="1200" dirty="0"/>
              <a:t>Context?</a:t>
            </a:r>
          </a:p>
          <a:p>
            <a:pPr>
              <a:defRPr/>
            </a:pPr>
            <a:endParaRPr lang="en-GB" altLang="en-US" sz="1200" dirty="0"/>
          </a:p>
          <a:p>
            <a:pPr>
              <a:defRPr/>
            </a:pPr>
            <a:endParaRPr lang="en-GB" altLang="en-US" sz="1200" dirty="0"/>
          </a:p>
          <a:p>
            <a:pPr>
              <a:defRPr/>
            </a:pPr>
            <a:endParaRPr lang="en-GB" altLang="en-US" sz="1200" dirty="0"/>
          </a:p>
          <a:p>
            <a:pPr>
              <a:defRPr/>
            </a:pPr>
            <a:endParaRPr lang="en-GB" altLang="en-US" sz="1200" dirty="0"/>
          </a:p>
          <a:p>
            <a:pPr>
              <a:defRPr/>
            </a:pPr>
            <a:endParaRPr lang="en-GB" altLang="en-US" sz="1200" dirty="0"/>
          </a:p>
          <a:p>
            <a:pPr>
              <a:defRPr/>
            </a:pPr>
            <a:endParaRPr lang="en-GB" altLang="en-US" sz="1200" dirty="0"/>
          </a:p>
          <a:p>
            <a:pPr marL="0" indent="0">
              <a:buFontTx/>
              <a:buNone/>
              <a:defRPr/>
            </a:pPr>
            <a:endParaRPr lang="en-GB" altLang="en-US" sz="1200" dirty="0"/>
          </a:p>
          <a:p>
            <a:pPr>
              <a:defRPr/>
            </a:pPr>
            <a:endParaRPr lang="en-GB" altLang="en-US" sz="1200" dirty="0"/>
          </a:p>
          <a:p>
            <a:pPr>
              <a:buFont typeface="Wingdings" panose="05000000000000000000" pitchFamily="2" charset="2"/>
              <a:buChar char="ü"/>
              <a:defRPr/>
            </a:pPr>
            <a:r>
              <a:rPr lang="en-GB" altLang="en-US" sz="1200" dirty="0"/>
              <a:t>Form, structure and conventions of tragedy?</a:t>
            </a:r>
          </a:p>
          <a:p>
            <a:pPr>
              <a:defRPr/>
            </a:pPr>
            <a:endParaRPr lang="en-GB" altLang="en-US" sz="1200" dirty="0"/>
          </a:p>
          <a:p>
            <a:pPr>
              <a:defRPr/>
            </a:pPr>
            <a:endParaRPr lang="en-GB" altLang="en-US" sz="1200" dirty="0"/>
          </a:p>
          <a:p>
            <a:pPr>
              <a:defRPr/>
            </a:pPr>
            <a:endParaRPr lang="en-GB" altLang="en-US" sz="1200" dirty="0"/>
          </a:p>
          <a:p>
            <a:pPr>
              <a:defRPr/>
            </a:pPr>
            <a:endParaRPr lang="en-GB" altLang="en-US" sz="1200" dirty="0"/>
          </a:p>
          <a:p>
            <a:pPr>
              <a:defRPr/>
            </a:pPr>
            <a:endParaRPr lang="en-GB" altLang="en-US" sz="1200" dirty="0"/>
          </a:p>
          <a:p>
            <a:pPr marL="0" indent="0">
              <a:buFontTx/>
              <a:buNone/>
              <a:defRPr/>
            </a:pPr>
            <a:endParaRPr lang="en-GB" altLang="en-US" sz="1200" dirty="0"/>
          </a:p>
          <a:p>
            <a:pPr marL="0" indent="0">
              <a:buFontTx/>
              <a:buNone/>
              <a:defRPr/>
            </a:pPr>
            <a:endParaRPr lang="en-GB" altLang="en-US" sz="1200" dirty="0"/>
          </a:p>
          <a:p>
            <a:pPr>
              <a:defRPr/>
            </a:pPr>
            <a:endParaRPr lang="en-GB" altLang="en-US" sz="1200" dirty="0"/>
          </a:p>
          <a:p>
            <a:pPr>
              <a:defRPr/>
            </a:pPr>
            <a:endParaRPr lang="en-GB" altLang="en-US" sz="1200" dirty="0"/>
          </a:p>
          <a:p>
            <a:pPr>
              <a:buFont typeface="Wingdings" panose="05000000000000000000" pitchFamily="2" charset="2"/>
              <a:buChar char="ü"/>
              <a:defRPr/>
            </a:pPr>
            <a:r>
              <a:rPr lang="en-GB" altLang="en-US" sz="1200" dirty="0"/>
              <a:t>Methods linked to structure and form?</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1" name="Rectangle 3">
            <a:extLst>
              <a:ext uri="{FF2B5EF4-FFF2-40B4-BE49-F238E27FC236}">
                <a16:creationId xmlns:a16="http://schemas.microsoft.com/office/drawing/2014/main" id="{B4F3011B-B975-4DBE-8047-E0362017CC5C}"/>
              </a:ext>
            </a:extLst>
          </p:cNvPr>
          <p:cNvSpPr>
            <a:spLocks noGrp="1" noChangeArrowheads="1"/>
          </p:cNvSpPr>
          <p:nvPr>
            <p:ph type="body" idx="1"/>
          </p:nvPr>
        </p:nvSpPr>
        <p:spPr>
          <a:xfrm>
            <a:off x="0" y="304800"/>
            <a:ext cx="6781800" cy="8839200"/>
          </a:xfrm>
        </p:spPr>
        <p:txBody>
          <a:bodyPr/>
          <a:lstStyle/>
          <a:p>
            <a:pPr>
              <a:spcBef>
                <a:spcPct val="0"/>
              </a:spcBef>
              <a:buFont typeface="Wingdings" pitchFamily="2" charset="2"/>
              <a:buChar char="Ø"/>
              <a:defRPr/>
            </a:pPr>
            <a:r>
              <a:rPr lang="en-GB" altLang="en-US" sz="1100" b="1" dirty="0"/>
              <a:t>‘A desolate place</a:t>
            </a:r>
            <a:r>
              <a:rPr lang="en-US" altLang="en-US" sz="1100" b="1" dirty="0"/>
              <a:t>: thunder and lightning.  / Enter three witches’</a:t>
            </a:r>
          </a:p>
          <a:p>
            <a:pPr>
              <a:spcBef>
                <a:spcPct val="0"/>
              </a:spcBef>
              <a:buFontTx/>
              <a:buNone/>
              <a:defRPr/>
            </a:pPr>
            <a:endParaRPr lang="en-GB" altLang="en-US" sz="1100" b="1" dirty="0"/>
          </a:p>
          <a:p>
            <a:pPr>
              <a:spcBef>
                <a:spcPct val="0"/>
              </a:spcBef>
              <a:buFont typeface="Wingdings" pitchFamily="2" charset="2"/>
              <a:buChar char="Ø"/>
              <a:defRPr/>
            </a:pPr>
            <a:r>
              <a:rPr lang="en-GB" altLang="en-US" sz="1100" b="1" dirty="0"/>
              <a:t>‘Fair is foul and foul is fair’/ ‘So fair and foul a day I have not seen’</a:t>
            </a:r>
          </a:p>
          <a:p>
            <a:pPr marL="0" indent="0">
              <a:spcBef>
                <a:spcPct val="0"/>
              </a:spcBef>
              <a:buFontTx/>
              <a:buNone/>
              <a:defRPr/>
            </a:pPr>
            <a:endParaRPr lang="en-GB" altLang="en-US" sz="1100" b="1" dirty="0"/>
          </a:p>
          <a:p>
            <a:pPr>
              <a:spcBef>
                <a:spcPct val="0"/>
              </a:spcBef>
              <a:buFont typeface="Wingdings" pitchFamily="2" charset="2"/>
              <a:buChar char="Ø"/>
              <a:defRPr/>
            </a:pPr>
            <a:r>
              <a:rPr lang="en-GB" altLang="en-US" sz="1100" b="1" dirty="0"/>
              <a:t>‘valour’s minion’ ‘Bellona’s bridegroom’ ‘as sparrows eagles, or the hare the lion’ ‘bran</a:t>
            </a:r>
            <a:r>
              <a:rPr lang="en-US" altLang="en-US" sz="1100" b="1" dirty="0"/>
              <a:t>dished steel which smoked of bloody execution’</a:t>
            </a:r>
            <a:r>
              <a:rPr lang="en-GB" altLang="en-US" sz="1100" b="1" dirty="0"/>
              <a:t> </a:t>
            </a:r>
          </a:p>
          <a:p>
            <a:pPr>
              <a:spcBef>
                <a:spcPct val="0"/>
              </a:spcBef>
              <a:buFont typeface="Wingdings" pitchFamily="2" charset="2"/>
              <a:buChar char="Ø"/>
              <a:defRPr/>
            </a:pPr>
            <a:endParaRPr lang="en-GB" altLang="en-US" sz="1100" b="1" dirty="0"/>
          </a:p>
          <a:p>
            <a:pPr>
              <a:spcBef>
                <a:spcPct val="0"/>
              </a:spcBef>
              <a:buFont typeface="Wingdings" pitchFamily="2" charset="2"/>
              <a:buChar char="Ø"/>
              <a:defRPr/>
            </a:pPr>
            <a:r>
              <a:rPr lang="en-GB" altLang="en-US" sz="1100" b="1" dirty="0"/>
              <a:t>‘stars hide your fires, let not light see my black and deep desires’</a:t>
            </a:r>
            <a:endParaRPr lang="en-US" altLang="en-US" sz="1100" b="1" dirty="0"/>
          </a:p>
          <a:p>
            <a:pPr marL="0" indent="0">
              <a:spcBef>
                <a:spcPct val="0"/>
              </a:spcBef>
              <a:buFontTx/>
              <a:buNone/>
              <a:defRPr/>
            </a:pPr>
            <a:endParaRPr lang="en-GB" altLang="en-US" sz="1100" b="1" dirty="0"/>
          </a:p>
          <a:p>
            <a:pPr>
              <a:spcBef>
                <a:spcPct val="0"/>
              </a:spcBef>
              <a:buFont typeface="Wingdings" pitchFamily="2" charset="2"/>
              <a:buChar char="Ø"/>
              <a:defRPr/>
            </a:pPr>
            <a:r>
              <a:rPr lang="en-GB" altLang="en-US" sz="1100" b="1" dirty="0"/>
              <a:t>‘too full of the milk of human kindness to catch the nearest way’</a:t>
            </a:r>
          </a:p>
          <a:p>
            <a:pPr marL="0" indent="0">
              <a:spcBef>
                <a:spcPct val="0"/>
              </a:spcBef>
              <a:buFontTx/>
              <a:buNone/>
              <a:defRPr/>
            </a:pPr>
            <a:endParaRPr lang="en-GB" altLang="en-US" sz="1100" b="1" dirty="0"/>
          </a:p>
          <a:p>
            <a:pPr>
              <a:spcBef>
                <a:spcPct val="0"/>
              </a:spcBef>
              <a:buFont typeface="Wingdings" pitchFamily="2" charset="2"/>
              <a:buChar char="Ø"/>
              <a:defRPr/>
            </a:pPr>
            <a:r>
              <a:rPr lang="en-GB" altLang="en-US" sz="1100" b="1" dirty="0"/>
              <a:t>‘Dearest partner in greatness’          ‘come you spirits that tend on mortal thoughts..’</a:t>
            </a:r>
          </a:p>
          <a:p>
            <a:pPr marL="0" indent="0">
              <a:spcBef>
                <a:spcPct val="0"/>
              </a:spcBef>
              <a:buFontTx/>
              <a:buNone/>
              <a:defRPr/>
            </a:pPr>
            <a:endParaRPr lang="en-GB" altLang="en-US" sz="1100" b="1" dirty="0"/>
          </a:p>
          <a:p>
            <a:pPr>
              <a:spcBef>
                <a:spcPct val="0"/>
              </a:spcBef>
              <a:buFont typeface="Wingdings" pitchFamily="2" charset="2"/>
              <a:buChar char="Ø"/>
              <a:defRPr/>
            </a:pPr>
            <a:r>
              <a:rPr lang="en-GB" altLang="en-US" sz="1100" b="1" dirty="0"/>
              <a:t>‘Look like the innocent </a:t>
            </a:r>
            <a:r>
              <a:rPr lang="en-US" altLang="en-US" sz="1100" b="1" dirty="0"/>
              <a:t>flower/ But be the serpent under it’</a:t>
            </a:r>
          </a:p>
          <a:p>
            <a:pPr marL="0" indent="0">
              <a:spcBef>
                <a:spcPct val="0"/>
              </a:spcBef>
              <a:buFontTx/>
              <a:buNone/>
              <a:defRPr/>
            </a:pPr>
            <a:endParaRPr lang="en-US" altLang="en-US" sz="1100" b="1" dirty="0"/>
          </a:p>
          <a:p>
            <a:pPr>
              <a:spcBef>
                <a:spcPct val="0"/>
              </a:spcBef>
              <a:buFont typeface="Wingdings" pitchFamily="2" charset="2"/>
              <a:buChar char="Ø"/>
              <a:defRPr/>
            </a:pPr>
            <a:r>
              <a:rPr lang="en-GB" altLang="en-US" sz="1100" b="1" dirty="0"/>
              <a:t>‘commends the ingredients of the poisoned chalice to our own lips’</a:t>
            </a:r>
          </a:p>
          <a:p>
            <a:pPr marL="0" indent="0">
              <a:spcBef>
                <a:spcPct val="0"/>
              </a:spcBef>
              <a:buFontTx/>
              <a:buNone/>
              <a:defRPr/>
            </a:pPr>
            <a:endParaRPr lang="en-GB" altLang="en-US" sz="1100" b="1" dirty="0"/>
          </a:p>
          <a:p>
            <a:pPr>
              <a:spcBef>
                <a:spcPct val="0"/>
              </a:spcBef>
              <a:buFont typeface="Wingdings" pitchFamily="2" charset="2"/>
              <a:buChar char="Ø"/>
              <a:defRPr/>
            </a:pPr>
            <a:r>
              <a:rPr lang="en-GB" altLang="en-US" sz="1100" b="1" dirty="0"/>
              <a:t>‘his virtues will plead like angels’ </a:t>
            </a:r>
          </a:p>
          <a:p>
            <a:pPr marL="0" indent="0">
              <a:spcBef>
                <a:spcPct val="0"/>
              </a:spcBef>
              <a:buFontTx/>
              <a:buNone/>
              <a:defRPr/>
            </a:pPr>
            <a:endParaRPr lang="en-GB" altLang="en-US" sz="1100" b="1" dirty="0"/>
          </a:p>
          <a:p>
            <a:pPr>
              <a:spcBef>
                <a:spcPct val="0"/>
              </a:spcBef>
              <a:buFont typeface="Wingdings" pitchFamily="2" charset="2"/>
              <a:buChar char="Ø"/>
              <a:defRPr/>
            </a:pPr>
            <a:r>
              <a:rPr lang="en-GB" altLang="en-US" sz="1100" b="1" dirty="0"/>
              <a:t>‘I have no spur to prick the sides of my intent, only vaulting ambition’</a:t>
            </a:r>
          </a:p>
          <a:p>
            <a:pPr marL="0" indent="0">
              <a:spcBef>
                <a:spcPct val="0"/>
              </a:spcBef>
              <a:buFontTx/>
              <a:buNone/>
              <a:defRPr/>
            </a:pPr>
            <a:endParaRPr lang="en-GB" altLang="en-US" sz="1100" b="1" dirty="0"/>
          </a:p>
          <a:p>
            <a:pPr>
              <a:spcBef>
                <a:spcPct val="0"/>
              </a:spcBef>
              <a:buFont typeface="Wingdings" pitchFamily="2" charset="2"/>
              <a:buChar char="Ø"/>
              <a:defRPr/>
            </a:pPr>
            <a:r>
              <a:rPr lang="en-GB" altLang="en-US" sz="1100" b="1" dirty="0"/>
              <a:t>An owl </a:t>
            </a:r>
            <a:r>
              <a:rPr lang="en-GB" altLang="en-US" sz="1100" b="1" dirty="0" err="1"/>
              <a:t>shr</a:t>
            </a:r>
            <a:r>
              <a:rPr lang="en-US" altLang="en-US" sz="1100" b="1" dirty="0" err="1"/>
              <a:t>ieks</a:t>
            </a:r>
            <a:r>
              <a:rPr lang="en-US" altLang="en-US" sz="1100" b="1" dirty="0"/>
              <a:t>/ ‘Hark peace’                Did you not speak?/When?/ Now?/ </a:t>
            </a:r>
          </a:p>
          <a:p>
            <a:pPr marL="0" indent="0">
              <a:spcBef>
                <a:spcPct val="0"/>
              </a:spcBef>
              <a:buFontTx/>
              <a:buNone/>
              <a:defRPr/>
            </a:pPr>
            <a:endParaRPr lang="en-GB" altLang="en-US" sz="1100" b="1" dirty="0"/>
          </a:p>
          <a:p>
            <a:pPr>
              <a:spcBef>
                <a:spcPct val="0"/>
              </a:spcBef>
              <a:buFont typeface="Wingdings" pitchFamily="2" charset="2"/>
              <a:buChar char="Ø"/>
              <a:defRPr/>
            </a:pPr>
            <a:r>
              <a:rPr lang="en-GB" altLang="en-US" sz="1100" b="1" dirty="0"/>
              <a:t>‘Wake Duncan with thy knocking, I </a:t>
            </a:r>
            <a:r>
              <a:rPr lang="en-GB" altLang="en-US" sz="1100" b="1" dirty="0" err="1"/>
              <a:t>would’st</a:t>
            </a:r>
            <a:r>
              <a:rPr lang="en-GB" altLang="en-US" sz="1100" b="1" dirty="0"/>
              <a:t> thou </a:t>
            </a:r>
            <a:r>
              <a:rPr lang="en-GB" altLang="en-US" sz="1100" b="1" dirty="0" err="1"/>
              <a:t>could’st</a:t>
            </a:r>
            <a:r>
              <a:rPr lang="en-GB" altLang="en-US" sz="1100" b="1" dirty="0"/>
              <a:t>’</a:t>
            </a:r>
          </a:p>
          <a:p>
            <a:pPr marL="0" indent="0">
              <a:spcBef>
                <a:spcPct val="0"/>
              </a:spcBef>
              <a:buFontTx/>
              <a:buNone/>
              <a:defRPr/>
            </a:pPr>
            <a:endParaRPr lang="en-GB" altLang="en-US" sz="1100" b="1" dirty="0"/>
          </a:p>
          <a:p>
            <a:pPr>
              <a:spcBef>
                <a:spcPct val="0"/>
              </a:spcBef>
              <a:buFont typeface="Wingdings" pitchFamily="2" charset="2"/>
              <a:buChar char="Ø"/>
              <a:defRPr/>
            </a:pPr>
            <a:r>
              <a:rPr lang="en-GB" altLang="en-US" sz="1100" b="1" dirty="0"/>
              <a:t>‘Macbeth hath murdered sleep’     /     ‘I could not say amen’</a:t>
            </a:r>
          </a:p>
          <a:p>
            <a:pPr marL="0" indent="0">
              <a:spcBef>
                <a:spcPct val="0"/>
              </a:spcBef>
              <a:buFontTx/>
              <a:buNone/>
              <a:defRPr/>
            </a:pPr>
            <a:endParaRPr lang="en-GB" altLang="en-US" sz="1100" b="1" dirty="0"/>
          </a:p>
          <a:p>
            <a:pPr>
              <a:spcBef>
                <a:spcPct val="0"/>
              </a:spcBef>
              <a:buFont typeface="Wingdings" pitchFamily="2" charset="2"/>
              <a:buChar char="Ø"/>
              <a:defRPr/>
            </a:pPr>
            <a:r>
              <a:rPr lang="en-GB" altLang="en-US" sz="1100" b="1" dirty="0"/>
              <a:t>‘A little water clears us of this deed’     ‘will all great Neptune’s ocean wash this blood from my hand’</a:t>
            </a:r>
          </a:p>
          <a:p>
            <a:pPr marL="0" indent="0">
              <a:spcBef>
                <a:spcPct val="0"/>
              </a:spcBef>
              <a:buFontTx/>
              <a:buNone/>
              <a:defRPr/>
            </a:pPr>
            <a:endParaRPr lang="en-GB" altLang="en-US" sz="1100" b="1" dirty="0"/>
          </a:p>
          <a:p>
            <a:pPr>
              <a:spcBef>
                <a:spcPct val="0"/>
              </a:spcBef>
              <a:buFont typeface="Wingdings" pitchFamily="2" charset="2"/>
              <a:buChar char="Ø"/>
              <a:defRPr/>
            </a:pPr>
            <a:r>
              <a:rPr lang="en-GB" altLang="en-US" sz="1100" b="1" dirty="0"/>
              <a:t>‘Lord’s anointed temple’  ‘stolen the life of the building’ ‘</a:t>
            </a:r>
            <a:r>
              <a:rPr lang="en-GB" altLang="en-US" sz="1100" b="1" dirty="0" err="1"/>
              <a:t>sacriligious</a:t>
            </a:r>
            <a:r>
              <a:rPr lang="en-GB" altLang="en-US" sz="1100" b="1" dirty="0"/>
              <a:t>’ / ‘silver skin laced with his golden blood’ ‘My mind is full of scorpions’       ‘Be innocent of the knowledge dearest chuck’</a:t>
            </a:r>
          </a:p>
          <a:p>
            <a:pPr marL="0" indent="0">
              <a:spcBef>
                <a:spcPct val="0"/>
              </a:spcBef>
              <a:buFontTx/>
              <a:buNone/>
              <a:defRPr/>
            </a:pPr>
            <a:endParaRPr lang="en-GB" altLang="en-US" sz="1100" b="1" dirty="0"/>
          </a:p>
          <a:p>
            <a:pPr>
              <a:spcBef>
                <a:spcPct val="0"/>
              </a:spcBef>
              <a:buFont typeface="Wingdings" pitchFamily="2" charset="2"/>
              <a:buChar char="Ø"/>
              <a:defRPr/>
            </a:pPr>
            <a:r>
              <a:rPr lang="en-GB" altLang="en-US" sz="1100" b="1" dirty="0"/>
              <a:t>‘Never shake thy gory locks at me’       ‘I am stepped so far in blood …’</a:t>
            </a:r>
          </a:p>
          <a:p>
            <a:pPr marL="0" indent="0">
              <a:spcBef>
                <a:spcPct val="0"/>
              </a:spcBef>
              <a:buFontTx/>
              <a:buNone/>
              <a:defRPr/>
            </a:pPr>
            <a:endParaRPr lang="en-US" altLang="en-US" sz="1100" b="1" dirty="0"/>
          </a:p>
          <a:p>
            <a:pPr>
              <a:spcBef>
                <a:spcPct val="0"/>
              </a:spcBef>
              <a:buFont typeface="Wingdings" pitchFamily="2" charset="2"/>
              <a:buChar char="Ø"/>
              <a:defRPr/>
            </a:pPr>
            <a:r>
              <a:rPr lang="en-GB" altLang="en-US" sz="1100" b="1" dirty="0"/>
              <a:t>‘Give to the edge of the sword his wife, his babes’ </a:t>
            </a:r>
          </a:p>
          <a:p>
            <a:pPr marL="0" indent="0">
              <a:spcBef>
                <a:spcPct val="0"/>
              </a:spcBef>
              <a:buFontTx/>
              <a:buNone/>
              <a:defRPr/>
            </a:pPr>
            <a:endParaRPr lang="en-GB" altLang="en-US" sz="1100" b="1" dirty="0"/>
          </a:p>
          <a:p>
            <a:pPr>
              <a:spcBef>
                <a:spcPct val="0"/>
              </a:spcBef>
              <a:buFont typeface="Wingdings" pitchFamily="2" charset="2"/>
              <a:buChar char="Ø"/>
              <a:defRPr/>
            </a:pPr>
            <a:r>
              <a:rPr lang="en-US" altLang="en-US" sz="1100" b="1" dirty="0"/>
              <a:t>‘our country sinks beneath the yoke; </a:t>
            </a:r>
            <a:r>
              <a:rPr lang="en-GB" altLang="en-US" sz="1100" b="1" dirty="0"/>
              <a:t>it weeps</a:t>
            </a:r>
            <a:r>
              <a:rPr lang="en-US" altLang="en-US" sz="1100" b="1" dirty="0"/>
              <a:t>, </a:t>
            </a:r>
            <a:r>
              <a:rPr lang="en-US" altLang="en-US" sz="1100" b="1" dirty="0" err="1"/>
              <a:t>i</a:t>
            </a:r>
            <a:r>
              <a:rPr lang="en-GB" altLang="en-US" sz="1100" b="1" dirty="0"/>
              <a:t>t bleeds and each new day a gash ..’ (Scotland under M’s rule)</a:t>
            </a:r>
          </a:p>
          <a:p>
            <a:pPr marL="0" indent="0">
              <a:spcBef>
                <a:spcPct val="0"/>
              </a:spcBef>
              <a:buFontTx/>
              <a:buNone/>
              <a:defRPr/>
            </a:pPr>
            <a:endParaRPr lang="en-GB" altLang="en-US" sz="1100" b="1" dirty="0"/>
          </a:p>
          <a:p>
            <a:pPr>
              <a:spcBef>
                <a:spcPct val="0"/>
              </a:spcBef>
              <a:buFont typeface="Wingdings" pitchFamily="2" charset="2"/>
              <a:buChar char="Ø"/>
              <a:defRPr/>
            </a:pPr>
            <a:r>
              <a:rPr lang="en-GB" altLang="en-US" sz="1100" b="1" dirty="0"/>
              <a:t>‘like a giant’s robes upon a dwarfish thief’</a:t>
            </a:r>
          </a:p>
          <a:p>
            <a:pPr marL="0" indent="0">
              <a:spcBef>
                <a:spcPct val="0"/>
              </a:spcBef>
              <a:buFontTx/>
              <a:buNone/>
              <a:defRPr/>
            </a:pPr>
            <a:endParaRPr lang="en-GB" altLang="en-US" sz="1100" b="1" dirty="0"/>
          </a:p>
          <a:p>
            <a:pPr>
              <a:spcBef>
                <a:spcPct val="0"/>
              </a:spcBef>
              <a:buFont typeface="Wingdings" pitchFamily="2" charset="2"/>
              <a:buChar char="Ø"/>
              <a:defRPr/>
            </a:pPr>
            <a:r>
              <a:rPr lang="en-GB" altLang="en-US" sz="1100" b="1" dirty="0"/>
              <a:t>‘out damned spot, out I say’/     ‘All the perfumes of </a:t>
            </a:r>
            <a:r>
              <a:rPr lang="en-GB" altLang="en-US" sz="1100" b="1" dirty="0" err="1"/>
              <a:t>Arabi</a:t>
            </a:r>
            <a:r>
              <a:rPr lang="en-US" altLang="en-US" sz="1100" b="1" dirty="0"/>
              <a:t>a</a:t>
            </a:r>
            <a:r>
              <a:rPr lang="en-GB" altLang="en-US" sz="1100" b="1" dirty="0"/>
              <a:t>’ </a:t>
            </a:r>
          </a:p>
          <a:p>
            <a:pPr marL="0" indent="0">
              <a:spcBef>
                <a:spcPct val="0"/>
              </a:spcBef>
              <a:buFontTx/>
              <a:buNone/>
              <a:defRPr/>
            </a:pPr>
            <a:endParaRPr lang="en-GB" altLang="en-US" sz="1100" b="1" dirty="0"/>
          </a:p>
          <a:p>
            <a:pPr>
              <a:spcBef>
                <a:spcPct val="0"/>
              </a:spcBef>
              <a:buFont typeface="Wingdings" pitchFamily="2" charset="2"/>
              <a:buChar char="Ø"/>
              <a:defRPr/>
            </a:pPr>
            <a:r>
              <a:rPr lang="en-GB" altLang="en-US" sz="1100" b="1" dirty="0"/>
              <a:t>‘Out, out brief candle, life’s but a walking shadow’</a:t>
            </a:r>
          </a:p>
          <a:p>
            <a:pPr marL="0" indent="0">
              <a:spcBef>
                <a:spcPct val="0"/>
              </a:spcBef>
              <a:buFontTx/>
              <a:buNone/>
              <a:defRPr/>
            </a:pPr>
            <a:endParaRPr lang="en-GB" altLang="en-US" sz="1100" b="1" dirty="0"/>
          </a:p>
          <a:p>
            <a:pPr>
              <a:spcBef>
                <a:spcPct val="0"/>
              </a:spcBef>
              <a:buFont typeface="Wingdings" pitchFamily="2" charset="2"/>
              <a:buChar char="Ø"/>
              <a:defRPr/>
            </a:pPr>
            <a:r>
              <a:rPr lang="en-GB" altLang="en-US" sz="1100" b="1" dirty="0"/>
              <a:t>‘we’ll die with harness on our back’        ‘bear like I must fight the course’</a:t>
            </a:r>
          </a:p>
          <a:p>
            <a:pPr marL="0" indent="0">
              <a:spcBef>
                <a:spcPct val="0"/>
              </a:spcBef>
              <a:buFontTx/>
              <a:buNone/>
              <a:defRPr/>
            </a:pPr>
            <a:endParaRPr lang="en-GB" altLang="en-US" sz="1100" b="1" dirty="0"/>
          </a:p>
          <a:p>
            <a:pPr>
              <a:spcBef>
                <a:spcPct val="0"/>
              </a:spcBef>
              <a:buFont typeface="Wingdings" pitchFamily="2" charset="2"/>
              <a:buChar char="Ø"/>
              <a:defRPr/>
            </a:pPr>
            <a:r>
              <a:rPr lang="en-GB" altLang="en-US" sz="1100" b="1" dirty="0"/>
              <a:t>‘the dead butcher and his fiend like queen’        ‘abhorred tyrant’</a:t>
            </a:r>
          </a:p>
          <a:p>
            <a:pPr marL="0" indent="0">
              <a:spcBef>
                <a:spcPct val="0"/>
              </a:spcBef>
              <a:buFontTx/>
              <a:buNone/>
              <a:defRPr/>
            </a:pPr>
            <a:endParaRPr lang="en-GB" altLang="en-US" sz="1100" b="1" dirty="0"/>
          </a:p>
          <a:p>
            <a:pPr>
              <a:spcBef>
                <a:spcPct val="0"/>
              </a:spcBef>
              <a:buFont typeface="Wingdings" pitchFamily="2" charset="2"/>
              <a:buChar char="Ø"/>
              <a:defRPr/>
            </a:pPr>
            <a:r>
              <a:rPr lang="en-GB" altLang="en-US" sz="1100" b="1" dirty="0"/>
              <a:t>‘By the grace of Grace/ we will perf</a:t>
            </a:r>
            <a:r>
              <a:rPr lang="en-US" altLang="en-US" sz="1100" b="1" dirty="0" err="1"/>
              <a:t>orm</a:t>
            </a:r>
            <a:r>
              <a:rPr lang="en-GB" altLang="en-US" sz="1100" b="1" dirty="0"/>
              <a:t> in measure, time and place’</a:t>
            </a:r>
          </a:p>
          <a:p>
            <a:pPr>
              <a:spcBef>
                <a:spcPct val="0"/>
              </a:spcBef>
              <a:buFont typeface="Wingdings" pitchFamily="2" charset="2"/>
              <a:buChar char="Ø"/>
              <a:defRPr/>
            </a:pPr>
            <a:endParaRPr lang="en-GB" altLang="en-US" sz="1100" b="1" dirty="0"/>
          </a:p>
          <a:p>
            <a:pPr>
              <a:spcBef>
                <a:spcPct val="0"/>
              </a:spcBef>
              <a:buFont typeface="Wingdings" pitchFamily="2" charset="2"/>
              <a:buChar char="Ø"/>
              <a:defRPr/>
            </a:pPr>
            <a:endParaRPr lang="en-GB" altLang="en-US" sz="1100" b="1" dirty="0"/>
          </a:p>
          <a:p>
            <a:pPr marL="0" indent="0">
              <a:spcBef>
                <a:spcPct val="0"/>
              </a:spcBef>
              <a:buFontTx/>
              <a:buNone/>
              <a:defRPr/>
            </a:pPr>
            <a:endParaRPr lang="en-GB" altLang="en-US" sz="1100" b="1" dirty="0"/>
          </a:p>
        </p:txBody>
      </p:sp>
      <p:sp>
        <p:nvSpPr>
          <p:cNvPr id="9219" name="TextBox 2">
            <a:extLst>
              <a:ext uri="{FF2B5EF4-FFF2-40B4-BE49-F238E27FC236}">
                <a16:creationId xmlns:a16="http://schemas.microsoft.com/office/drawing/2014/main" id="{697E0612-7217-4E09-9FFC-4F91014AB6A8}"/>
              </a:ext>
            </a:extLst>
          </p:cNvPr>
          <p:cNvSpPr txBox="1">
            <a:spLocks noChangeArrowheads="1"/>
          </p:cNvSpPr>
          <p:nvPr/>
        </p:nvSpPr>
        <p:spPr bwMode="auto">
          <a:xfrm>
            <a:off x="76200" y="76200"/>
            <a:ext cx="6629400"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1400">
                <a:solidFill>
                  <a:schemeClr val="tx1"/>
                </a:solidFill>
                <a:latin typeface="Arial" panose="020B0604020202020204" pitchFamily="34" charset="0"/>
                <a:cs typeface="Arial" panose="020B0604020202020204" pitchFamily="34" charset="0"/>
              </a:defRPr>
            </a:lvl1pPr>
            <a:lvl2pPr marL="742950" indent="-285750">
              <a:defRPr sz="1400">
                <a:solidFill>
                  <a:schemeClr val="tx1"/>
                </a:solidFill>
                <a:latin typeface="Arial" panose="020B0604020202020204" pitchFamily="34" charset="0"/>
                <a:cs typeface="Arial" panose="020B0604020202020204" pitchFamily="34" charset="0"/>
              </a:defRPr>
            </a:lvl2pPr>
            <a:lvl3pPr marL="1143000" indent="-228600">
              <a:defRPr sz="1400">
                <a:solidFill>
                  <a:schemeClr val="tx1"/>
                </a:solidFill>
                <a:latin typeface="Arial" panose="020B0604020202020204" pitchFamily="34" charset="0"/>
                <a:cs typeface="Arial" panose="020B0604020202020204" pitchFamily="34" charset="0"/>
              </a:defRPr>
            </a:lvl3pPr>
            <a:lvl4pPr marL="1600200" indent="-228600">
              <a:defRPr sz="1400">
                <a:solidFill>
                  <a:schemeClr val="tx1"/>
                </a:solidFill>
                <a:latin typeface="Arial" panose="020B0604020202020204" pitchFamily="34" charset="0"/>
                <a:cs typeface="Arial" panose="020B0604020202020204" pitchFamily="34" charset="0"/>
              </a:defRPr>
            </a:lvl4pPr>
            <a:lvl5pPr marL="2057400" indent="-228600">
              <a:defRPr sz="14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9pPr>
          </a:lstStyle>
          <a:p>
            <a:r>
              <a:rPr lang="en-GB" altLang="en-US" b="1"/>
              <a:t>Key Quotations: Annotate for ideas, methods, wla, context links </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a:extLst>
              <a:ext uri="{FF2B5EF4-FFF2-40B4-BE49-F238E27FC236}">
                <a16:creationId xmlns:a16="http://schemas.microsoft.com/office/drawing/2014/main" id="{84C69ED6-51BE-405C-9C63-62B4B0A7B661}"/>
              </a:ext>
            </a:extLst>
          </p:cNvPr>
          <p:cNvSpPr>
            <a:spLocks noGrp="1"/>
          </p:cNvSpPr>
          <p:nvPr>
            <p:ph type="title"/>
          </p:nvPr>
        </p:nvSpPr>
        <p:spPr>
          <a:xfrm>
            <a:off x="342900" y="0"/>
            <a:ext cx="6172200" cy="304800"/>
          </a:xfrm>
        </p:spPr>
        <p:txBody>
          <a:bodyPr/>
          <a:lstStyle/>
          <a:p>
            <a:r>
              <a:rPr lang="en-GB" altLang="en-US" sz="1400"/>
              <a:t>Key Themes and Motifs </a:t>
            </a:r>
          </a:p>
        </p:txBody>
      </p:sp>
      <p:sp>
        <p:nvSpPr>
          <p:cNvPr id="3" name="Content Placeholder 2">
            <a:extLst>
              <a:ext uri="{FF2B5EF4-FFF2-40B4-BE49-F238E27FC236}">
                <a16:creationId xmlns:a16="http://schemas.microsoft.com/office/drawing/2014/main" id="{DCAC529D-FA2A-4BF5-9E7C-D2CC158F9851}"/>
              </a:ext>
            </a:extLst>
          </p:cNvPr>
          <p:cNvSpPr>
            <a:spLocks noGrp="1"/>
          </p:cNvSpPr>
          <p:nvPr>
            <p:ph idx="1"/>
          </p:nvPr>
        </p:nvSpPr>
        <p:spPr>
          <a:xfrm>
            <a:off x="76200" y="304800"/>
            <a:ext cx="6438900" cy="7862888"/>
          </a:xfrm>
        </p:spPr>
        <p:txBody>
          <a:bodyPr/>
          <a:lstStyle/>
          <a:p>
            <a:pPr marL="0" indent="0">
              <a:buFontTx/>
              <a:buNone/>
              <a:defRPr/>
            </a:pPr>
            <a:r>
              <a:rPr lang="en-GB" sz="1100" b="1" dirty="0"/>
              <a:t>The Supernatural </a:t>
            </a:r>
            <a:r>
              <a:rPr lang="en-GB" sz="1100" dirty="0"/>
              <a:t>( and disturbance in the natural order)</a:t>
            </a:r>
          </a:p>
          <a:p>
            <a:pPr eaLnBrk="1" hangingPunct="1">
              <a:lnSpc>
                <a:spcPct val="80000"/>
              </a:lnSpc>
              <a:buFontTx/>
              <a:buNone/>
              <a:defRPr/>
            </a:pPr>
            <a:r>
              <a:rPr lang="en-GB" sz="1100" dirty="0"/>
              <a:t>            This lies at the heart of the play,  the supernatural influences the characters and creates gripping dramatic tension (look again at the opening stage direction). The Jacobean audience believed in the link between the macrocosm and microcosm. Shakespeare uses the disturbance in nature to symbolise the disruption in the world of men and the specific crime of regicide. </a:t>
            </a:r>
            <a:r>
              <a:rPr lang="en-GB" altLang="en-US" sz="1100" dirty="0"/>
              <a:t>The whole play is about the disorder brought about by Macbeth’s unnatural act of killing the king. In the end he is destroyed when nature itself appears to become unnatural: trees walk and Macbeth has to fight a man not of woman born. Lady Macbeth is also punished for being ‘unnatural’ and rejecting her femininity.</a:t>
            </a:r>
            <a:r>
              <a:rPr lang="en-GB" altLang="en-US" sz="1000" dirty="0"/>
              <a:t> </a:t>
            </a:r>
          </a:p>
          <a:p>
            <a:pPr eaLnBrk="1" hangingPunct="1">
              <a:lnSpc>
                <a:spcPct val="80000"/>
              </a:lnSpc>
              <a:buFontTx/>
              <a:buNone/>
              <a:defRPr/>
            </a:pPr>
            <a:r>
              <a:rPr lang="en-GB" altLang="en-US" sz="1000" b="1" dirty="0">
                <a:solidFill>
                  <a:schemeClr val="tx2"/>
                </a:solidFill>
              </a:rPr>
              <a:t>Sight, Light, Darkness, and Blindness - </a:t>
            </a:r>
            <a:r>
              <a:rPr lang="en-GB" altLang="en-US" sz="1000" dirty="0"/>
              <a:t>Much of </a:t>
            </a:r>
            <a:r>
              <a:rPr lang="en-GB" altLang="en-US" sz="1000" i="1" dirty="0"/>
              <a:t>Macbeth</a:t>
            </a:r>
            <a:r>
              <a:rPr lang="en-GB" altLang="en-US" sz="1000" dirty="0"/>
              <a:t> takes place in the dark, and both Macbeth and Lady Macbeth seem to believe that the dark can hide their crimes, perhaps even from themselves .Remember references to the dark were needed for an era when plays were performed in daylight. The conflict between light and dark creates the gothic, supernatural tone mirroring the fight against good and evil.</a:t>
            </a:r>
          </a:p>
          <a:p>
            <a:pPr eaLnBrk="1" hangingPunct="1">
              <a:lnSpc>
                <a:spcPct val="80000"/>
              </a:lnSpc>
              <a:buFontTx/>
              <a:buNone/>
              <a:defRPr/>
            </a:pPr>
            <a:endParaRPr lang="en-GB" sz="1100" dirty="0"/>
          </a:p>
          <a:p>
            <a:pPr marL="0" indent="0">
              <a:buFontTx/>
              <a:buNone/>
              <a:defRPr/>
            </a:pPr>
            <a:r>
              <a:rPr lang="en-GB" sz="1100" b="1" dirty="0"/>
              <a:t>Fate and Free Will</a:t>
            </a:r>
          </a:p>
          <a:p>
            <a:pPr marL="0" indent="0">
              <a:buFontTx/>
              <a:buNone/>
              <a:defRPr/>
            </a:pPr>
            <a:r>
              <a:rPr lang="en-GB" sz="1100" dirty="0"/>
              <a:t>The presence and power of the witches would have been real for a Jacobean audience therefore their prophecies would have had a great impact. Both Macbeth and Lady Macbeth try to control their own destiny and are punished for this. The Jacobeans believed in predetermination and that fate was ‘written in the stars’ but Shakespeare is also interested in the idea of how people control their own lives. The power of fate is clear – Macbeth fails to change the course of events and the rightful heir takes the throne at the end of the play. Macbeth has the free will to turn from his evil path and the external influences of Lady Macbeth and the witches but his fatal flaw of ambition keeps him on the road to evil and his ultimate downfall. He comments ‘come fate into the list’ as he plots the disposal of </a:t>
            </a:r>
            <a:r>
              <a:rPr lang="en-GB" sz="1100" dirty="0" err="1"/>
              <a:t>Banquo</a:t>
            </a:r>
            <a:r>
              <a:rPr lang="en-GB" sz="1100" dirty="0"/>
              <a:t>, thinking he can challenge or change fate, but this is not the case. The Jacobeans believed in the idea of a ‘wheel of fortune’ which Shakespeare often references in his tragedies. If you were at the top of the wheel things were going well but if it ‘took you down’ this was beyond your control. </a:t>
            </a:r>
          </a:p>
          <a:p>
            <a:pPr marL="0" indent="0">
              <a:buFontTx/>
              <a:buNone/>
              <a:defRPr/>
            </a:pPr>
            <a:r>
              <a:rPr lang="en-GB" sz="1100" b="1" dirty="0"/>
              <a:t>Ambition</a:t>
            </a:r>
          </a:p>
          <a:p>
            <a:pPr marL="0" indent="0">
              <a:buFontTx/>
              <a:buNone/>
              <a:defRPr/>
            </a:pPr>
            <a:r>
              <a:rPr lang="en-GB" sz="1100" dirty="0"/>
              <a:t>The power and dangers of ambition are constantly explored in ‘Macbeth’ as the plot revolves around the decision to kill for power and the consequences of this decision. Shakespeare uses the Greek tragedy convention of a tragic and noble hero who has a fatal flaw (hamartia) which leads to his downfall. Macbeth’s tragic flaw is his ‘vaulting ambition’. The idea of hubris (excessive pride) is also linked to this idea of a fatal flaw. The inability of an individual to accept their given state and be humble to this. Inappropriate ambition and hubris are also evident in Lady Macbeth’s character. The Jacobean audience believed women were natural nurturers, meek and subservient so Lady Macbeth’s desire to ‘unsex herself’ to achieve her desire for power would have been shocking to the original audience. </a:t>
            </a:r>
          </a:p>
          <a:p>
            <a:pPr marL="0" indent="0">
              <a:buFontTx/>
              <a:buNone/>
              <a:defRPr/>
            </a:pPr>
            <a:endParaRPr lang="en-GB" sz="1100" dirty="0"/>
          </a:p>
          <a:p>
            <a:pPr eaLnBrk="1" hangingPunct="1">
              <a:lnSpc>
                <a:spcPct val="80000"/>
              </a:lnSpc>
              <a:buFontTx/>
              <a:buNone/>
              <a:defRPr/>
            </a:pPr>
            <a:r>
              <a:rPr lang="en-GB" sz="1100" b="1" dirty="0"/>
              <a:t>Appearance and Reality</a:t>
            </a:r>
          </a:p>
          <a:p>
            <a:pPr eaLnBrk="1" hangingPunct="1">
              <a:lnSpc>
                <a:spcPct val="80000"/>
              </a:lnSpc>
              <a:buFontTx/>
              <a:buNone/>
              <a:defRPr/>
            </a:pPr>
            <a:r>
              <a:rPr lang="en-GB" altLang="en-US" sz="1100" dirty="0"/>
              <a:t> Deceit lies at the heart of Macbeth. Fair and foul runs as a thread through the play: To the Weird Sisters what is ugly is beautiful, and what is beautiful is </a:t>
            </a:r>
            <a:r>
              <a:rPr lang="en-GB" altLang="en-US" sz="1100" dirty="0" err="1"/>
              <a:t>ugly:Throughout</a:t>
            </a:r>
            <a:r>
              <a:rPr lang="en-GB" altLang="en-US" sz="1100" dirty="0"/>
              <a:t> the play, fair appearances hide foul realities. ‘Make our faces </a:t>
            </a:r>
            <a:r>
              <a:rPr lang="en-GB" altLang="en-US" sz="1100" dirty="0" err="1"/>
              <a:t>vizards</a:t>
            </a:r>
            <a:r>
              <a:rPr lang="en-GB" altLang="en-US" sz="1100" dirty="0"/>
              <a:t> to our hearts’/ ‘false face must hide what the false heart doth know.’ Equivocation is closely related to the "Fair and Foul" theme, because to equivocate is to lie by saying something sounds fair, but which has a hidden, foul meaning. The witches are equivocators so their ‘</a:t>
            </a:r>
            <a:r>
              <a:rPr lang="en-GB" altLang="en-US" sz="1100" dirty="0" err="1"/>
              <a:t>solicitings</a:t>
            </a:r>
            <a:r>
              <a:rPr lang="en-GB" altLang="en-US" sz="1100" dirty="0"/>
              <a:t> cannot be evil cannot be good.’ At the end of the play Macbeth realises they are ‘juggling fiends’ – they have been playing with him, misleading and tricking him.  </a:t>
            </a:r>
            <a:r>
              <a:rPr lang="en-GB" sz="1100" dirty="0"/>
              <a:t>Lady Macbeth is also closely linked to the theme of appearance and reality, appearing as the ‘honoured hostess’’ and ‘innocent flower’ but being the ‘serpent under it.’ The dramatic significance of public and private roles in the play is explored through the pivotal scene of the banquet. The Macbeths falter as they fail to maintain a public façade. After this point it appears Macbeth and Lady Macbeth are stripped of pretence and their true identities are revealed to the audience.</a:t>
            </a:r>
          </a:p>
          <a:p>
            <a:pPr marL="0" indent="0">
              <a:buFontTx/>
              <a:buNone/>
              <a:defRPr/>
            </a:pPr>
            <a:endParaRPr lang="en-GB" sz="1100" dirty="0"/>
          </a:p>
          <a:p>
            <a:pPr>
              <a:defRPr/>
            </a:pPr>
            <a:endParaRPr lang="en-GB" sz="11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7428F54-17E5-4728-80D2-152AECA466B1}"/>
              </a:ext>
            </a:extLst>
          </p:cNvPr>
          <p:cNvSpPr>
            <a:spLocks noGrp="1"/>
          </p:cNvSpPr>
          <p:nvPr>
            <p:ph idx="1"/>
          </p:nvPr>
        </p:nvSpPr>
        <p:spPr>
          <a:xfrm>
            <a:off x="152400" y="228600"/>
            <a:ext cx="6477000" cy="7939088"/>
          </a:xfrm>
        </p:spPr>
        <p:txBody>
          <a:bodyPr/>
          <a:lstStyle/>
          <a:p>
            <a:pPr marL="0" indent="0">
              <a:buFontTx/>
              <a:buNone/>
              <a:defRPr/>
            </a:pPr>
            <a:r>
              <a:rPr lang="en-GB" sz="1100" b="1" dirty="0"/>
              <a:t>Guilt and Betrayal</a:t>
            </a:r>
          </a:p>
          <a:p>
            <a:pPr marL="0" indent="0">
              <a:buFontTx/>
              <a:buNone/>
              <a:defRPr/>
            </a:pPr>
            <a:r>
              <a:rPr lang="en-GB" sz="1100" dirty="0"/>
              <a:t>The theme of guilt and betrayal dominates the play shown through Macbeth’s internal </a:t>
            </a:r>
            <a:r>
              <a:rPr lang="en-GB" sz="1100" dirty="0" err="1"/>
              <a:t>conllict</a:t>
            </a:r>
            <a:r>
              <a:rPr lang="en-GB" sz="1100" dirty="0"/>
              <a:t> in his soliloquies and the blood imagery. The Jacobean audience would have appreciated the significance of this theme in the wake of the Gunpowder Plot. Regicide was seen as an appalling crime as a crime against God, as God anointed the monarch.. The audience would understand the </a:t>
            </a:r>
            <a:r>
              <a:rPr lang="en-GB" sz="1100" dirty="0" err="1"/>
              <a:t>sacriligous</a:t>
            </a:r>
            <a:r>
              <a:rPr lang="en-GB" sz="1100" dirty="0"/>
              <a:t> nature of the crime and the overwhelming </a:t>
            </a:r>
            <a:r>
              <a:rPr lang="en-GB" sz="1100" dirty="0" err="1"/>
              <a:t>guilt.The</a:t>
            </a:r>
            <a:r>
              <a:rPr lang="en-GB" sz="1100" dirty="0"/>
              <a:t> motif of sleep is also used to show guilt  -Duncan is murdered in his sleep, Macbeth comments he will ‘sleep no more’ and this foreshadows  Lady Macbeth’s sleep walking. The use of blood imagery in the metaphor, ‘will all great Neptune’s ocean wash this blood clean from my hand?’ evokes the sense that Duncan’s blood will stain him forever. Similarly Lady Macbeth’s words  in Act 5 ‘all the perfumes of Arabia will not sweeten this little hand’ echoes this sentiment. All the heavy scents of an exotic land will never eradicate the guilt from her senses. Hands are used in the play as a repeated symbol (motif) linked to guilt, as is the object of the dagger and of course, blood. Visions are also used as manifestations of guilt. Macbeth is haunted by </a:t>
            </a:r>
            <a:r>
              <a:rPr lang="en-GB" sz="1100" dirty="0" err="1"/>
              <a:t>Banguo’s</a:t>
            </a:r>
            <a:r>
              <a:rPr lang="en-GB" sz="1100" dirty="0"/>
              <a:t> blood covered ghost, a symptom of his disturbed mind which dwells on the horror of the act. Lady Macbeth is driven mad by the imagined ‘damned spot’ of blood on her hands. Remember how her fragmented and repetitive prose here contrasts with the controlled and calculated blank verse in Act 1.</a:t>
            </a:r>
          </a:p>
          <a:p>
            <a:pPr marL="0" indent="0">
              <a:buFontTx/>
              <a:buNone/>
              <a:defRPr/>
            </a:pPr>
            <a:endParaRPr lang="en-GB" sz="1100" dirty="0"/>
          </a:p>
          <a:p>
            <a:pPr eaLnBrk="1" hangingPunct="1">
              <a:lnSpc>
                <a:spcPct val="80000"/>
              </a:lnSpc>
              <a:buFontTx/>
              <a:buNone/>
              <a:defRPr/>
            </a:pPr>
            <a:r>
              <a:rPr lang="en-GB" sz="1100" b="1" dirty="0"/>
              <a:t>Masculine and Feminine</a:t>
            </a:r>
          </a:p>
          <a:p>
            <a:pPr eaLnBrk="1" hangingPunct="1">
              <a:lnSpc>
                <a:spcPct val="80000"/>
              </a:lnSpc>
              <a:buFontTx/>
              <a:buNone/>
              <a:defRPr/>
            </a:pPr>
            <a:r>
              <a:rPr lang="en-GB" altLang="en-US" sz="1100" dirty="0"/>
              <a:t>         In different ways, the play repeatedly asks what it means to be a man .Bravery, loyalty and honour were qualities particularly valued in Jacobean times. Macbeth is a brave medieval warrior at the start of the play and as such highly valued. The Jacobean era was one of political and social unrest. Military strength was seen as an important part of being a man. Lady Macbeth’s rejection of traditional feminine qualities would have been seen as shockingly unnatural at the time. Her imperative verbs ‘come’ ‘unsex’ show her deliberate decision to reject natural womanhood and embrace evil. Macbeth suggests this in his comment, ‘bring forth men children only’ as her ‘undaunted mettle’ is out of place in the female. Her accusation of his cowardice ‘when you durst do it then you were a man’ is an attack on his masculinity, she taunts him and manipulates him by suggesting his lack of courage. </a:t>
            </a:r>
            <a:r>
              <a:rPr lang="en-GB" altLang="en-US" sz="1100" dirty="0" err="1"/>
              <a:t>Macduff</a:t>
            </a:r>
            <a:r>
              <a:rPr lang="en-GB" altLang="en-US" sz="1100" dirty="0"/>
              <a:t> and Lady </a:t>
            </a:r>
            <a:r>
              <a:rPr lang="en-GB" altLang="en-US" sz="1100" dirty="0" err="1"/>
              <a:t>Macduff</a:t>
            </a:r>
            <a:r>
              <a:rPr lang="en-GB" altLang="en-US" sz="1100" dirty="0"/>
              <a:t> act as foils to the unnaturalness of the Macbeths. Macduff in his loss and grief, ‘must feel it like a man’ – being a man isn’t only physical strength while Lady Macduff represents the  maternal instinct  but dependency of a natural mother and wife  This would have been the expectation in Jacobean times.</a:t>
            </a:r>
          </a:p>
          <a:p>
            <a:pPr marL="0" lvl="1" indent="0">
              <a:buFontTx/>
              <a:buNone/>
              <a:defRPr/>
            </a:pPr>
            <a:r>
              <a:rPr lang="en-GB" altLang="en-US" sz="1100" b="1" dirty="0"/>
              <a:t>Children: </a:t>
            </a:r>
            <a:r>
              <a:rPr lang="en-GB" altLang="en-US" sz="1100" dirty="0"/>
              <a:t>Unusually for Shakespeare there are repeated references to babies and children. Children represent innocence so they give further emphasis to the brutality of the Macbeths and the unnaturalness of their actions.</a:t>
            </a:r>
            <a:endParaRPr lang="en-GB" sz="1100" dirty="0"/>
          </a:p>
          <a:p>
            <a:pPr marL="0" indent="0">
              <a:buFontTx/>
              <a:buNone/>
              <a:defRPr/>
            </a:pPr>
            <a:r>
              <a:rPr lang="en-GB" sz="1100" b="1" dirty="0"/>
              <a:t>Kingship </a:t>
            </a:r>
          </a:p>
          <a:p>
            <a:pPr eaLnBrk="1" hangingPunct="1">
              <a:lnSpc>
                <a:spcPct val="80000"/>
              </a:lnSpc>
              <a:buFontTx/>
              <a:buNone/>
              <a:defRPr/>
            </a:pPr>
            <a:r>
              <a:rPr lang="en-GB" altLang="en-US" sz="1100" dirty="0"/>
              <a:t>          Duncan is a true king, gracious and kindly; Macbeth is a usurping tyrant, false and murderous. Malcolm is restored as the rightful king at the end of the play. The divine right of kings is indicated through the imagery of heavenly grace associated with Duncan ‘ his silver skin laced with his golden blood.’</a:t>
            </a:r>
          </a:p>
          <a:p>
            <a:pPr eaLnBrk="1" hangingPunct="1">
              <a:lnSpc>
                <a:spcPct val="80000"/>
              </a:lnSpc>
              <a:buFontTx/>
              <a:buNone/>
              <a:defRPr/>
            </a:pPr>
            <a:r>
              <a:rPr lang="en-GB" altLang="en-US" sz="1100" dirty="0"/>
              <a:t>         Duncan is strong in his instruction at the start of the play shown through the use of monosyllabic imperatives ‘Go’ and is decisive in his actions - executing the traitor the old Thane of Cawdor. This would have been approved of in such a time of political unrest in Shakespeare’s day. Dramatic irony is used to create tension and suspense through his comment, ‘he was a gentleman on whom I built an absolute trust’ as we know Macbeth described with the superlative ‘worthiest cousin’ will also betray him. The metaphor ‘I have begun to plant thee’ shows that a good king will nurture his loyal subjects and the kingdom will grow and prosper naturally.. This semantic field/ imagery linked to plants, growth and fertility is later used by the usurper Macbeth who bitterly reflects on his ‘barren </a:t>
            </a:r>
            <a:r>
              <a:rPr lang="en-GB" altLang="en-US" sz="1100" dirty="0" err="1"/>
              <a:t>septre</a:t>
            </a:r>
            <a:r>
              <a:rPr lang="en-GB" altLang="en-US" sz="1100" dirty="0"/>
              <a:t>’ and ‘fruitless crown.’ Duncan is presented as saint like, ‘Lord’s anointed temple’ emphasising his divine purity. While in contrast  Macbeth is presented as an ‘abhorred tyrant’ who has brought the country to it’s personified knees ‘it weeps, it bleeds’ and is diseased by his corrupt rule. He rules through fear and by the end of the play is as isolated as a ‘bear tied to the stake’. </a:t>
            </a:r>
          </a:p>
          <a:p>
            <a:pPr eaLnBrk="1" hangingPunct="1">
              <a:lnSpc>
                <a:spcPct val="80000"/>
              </a:lnSpc>
              <a:buFontTx/>
              <a:buNone/>
              <a:defRPr/>
            </a:pPr>
            <a:r>
              <a:rPr lang="en-GB" altLang="en-US" sz="1100" dirty="0">
                <a:solidFill>
                  <a:schemeClr val="tx2"/>
                </a:solidFill>
              </a:rPr>
              <a:t>Religion/ Heaven and Hell </a:t>
            </a:r>
          </a:p>
          <a:p>
            <a:pPr eaLnBrk="1" hangingPunct="1">
              <a:lnSpc>
                <a:spcPct val="80000"/>
              </a:lnSpc>
              <a:buFontTx/>
              <a:buNone/>
              <a:defRPr/>
            </a:pPr>
            <a:r>
              <a:rPr lang="en-GB" altLang="en-US" sz="1100" dirty="0">
                <a:solidFill>
                  <a:schemeClr val="tx2"/>
                </a:solidFill>
              </a:rPr>
              <a:t>Religious beliefs and</a:t>
            </a:r>
            <a:r>
              <a:rPr lang="en-GB" altLang="en-US" sz="1100" dirty="0"/>
              <a:t> the existence of the supernatural were accepted by all in Shakespeare’s time. Imagery of the diabolical is therefore all the more powerful.</a:t>
            </a:r>
          </a:p>
          <a:p>
            <a:pPr marL="0" indent="0">
              <a:buFontTx/>
              <a:buNone/>
              <a:defRPr/>
            </a:pPr>
            <a:endParaRPr lang="en-GB" sz="1100" dirty="0"/>
          </a:p>
        </p:txBody>
      </p:sp>
    </p:spTree>
  </p:cSld>
  <p:clrMapOvr>
    <a:masterClrMapping/>
  </p:clrMapOvr>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342900" marR="0" indent="-342900" algn="l" defTabSz="914400" rtl="0" eaLnBrk="1" fontAlgn="base" latinLnBrk="0" hangingPunct="1">
          <a:lnSpc>
            <a:spcPct val="80000"/>
          </a:lnSpc>
          <a:spcBef>
            <a:spcPct val="20000"/>
          </a:spcBef>
          <a:spcAft>
            <a:spcPct val="0"/>
          </a:spcAft>
          <a:buClrTx/>
          <a:buSzTx/>
          <a:buFontTx/>
          <a:buChar char="•"/>
          <a:tabLst/>
          <a:defRPr kumimoji="0" lang="en-GB" altLang="en-US" sz="1800" b="0" i="0" u="none" strike="noStrike" cap="none" normalizeH="0" baseline="0" smtClean="0">
            <a:ln>
              <a:noFill/>
            </a:ln>
            <a:solidFill>
              <a:schemeClr val="tx1"/>
            </a:solidFill>
            <a:effectLst/>
            <a:latin typeface="Arial" panose="020B0604020202020204" pitchFamily="34" charset="0"/>
            <a:cs typeface="Arial" panose="020B0604020202020204" pitchFamily="34" charset="0"/>
          </a:defRPr>
        </a:defPPr>
      </a:lstStyle>
    </a:spDef>
    <a:ln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342900" marR="0" indent="-342900" algn="l" defTabSz="914400" rtl="0" eaLnBrk="1" fontAlgn="base" latinLnBrk="0" hangingPunct="1">
          <a:lnSpc>
            <a:spcPct val="80000"/>
          </a:lnSpc>
          <a:spcBef>
            <a:spcPct val="20000"/>
          </a:spcBef>
          <a:spcAft>
            <a:spcPct val="0"/>
          </a:spcAft>
          <a:buClrTx/>
          <a:buSzTx/>
          <a:buFontTx/>
          <a:buChar char="•"/>
          <a:tabLst/>
          <a:defRPr kumimoji="0" lang="en-GB" altLang="en-US" sz="1800" b="0" i="0" u="none" strike="noStrike" cap="none" normalizeH="0" baseline="0" smtClean="0">
            <a:ln>
              <a:noFill/>
            </a:ln>
            <a:solidFill>
              <a:schemeClr val="tx1"/>
            </a:solidFill>
            <a:effectLst/>
            <a:latin typeface="Arial" panose="020B0604020202020204" pitchFamily="34" charset="0"/>
            <a:cs typeface="Arial" panose="020B0604020202020204" pitchFamily="34"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LongProperties xmlns="http://schemas.microsoft.com/office/2006/metadata/longProperties"/>
</file>

<file path=customXml/item2.xml><?xml version="1.0" encoding="utf-8"?>
<ct:contentTypeSchema xmlns:ct="http://schemas.microsoft.com/office/2006/metadata/contentType" xmlns:ma="http://schemas.microsoft.com/office/2006/metadata/properties/metaAttributes" ct:_="" ma:_="" ma:contentTypeName="Document" ma:contentTypeID="0x01010002147561AB51DF428788596ACB76AD16" ma:contentTypeVersion="" ma:contentTypeDescription="Create a new document." ma:contentTypeScope="" ma:versionID="fd2bf89815a3d08e1333e865a571437c">
  <xsd:schema xmlns:xsd="http://www.w3.org/2001/XMLSchema" xmlns:xs="http://www.w3.org/2001/XMLSchema" xmlns:p="http://schemas.microsoft.com/office/2006/metadata/properties" xmlns:ns2="82762546-134f-435b-a3d8-01776a5e047b" xmlns:ns3="67fdbd2b-1973-427c-bffa-6d718ee9b636" xmlns:ns4="3c6552ff-e203-492b-9a4a-86c2b1ce869f" targetNamespace="http://schemas.microsoft.com/office/2006/metadata/properties" ma:root="true" ma:fieldsID="00672294dec573198491a2eeb19b4524" ns2:_="" ns3:_="" ns4:_="">
    <xsd:import namespace="82762546-134f-435b-a3d8-01776a5e047b"/>
    <xsd:import namespace="67fdbd2b-1973-427c-bffa-6d718ee9b636"/>
    <xsd:import namespace="3c6552ff-e203-492b-9a4a-86c2b1ce869f"/>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GenerationTime" minOccurs="0"/>
                <xsd:element ref="ns2:MediaServiceEventHashCode" minOccurs="0"/>
                <xsd:element ref="ns2:MediaServiceDateTaken" minOccurs="0"/>
                <xsd:element ref="ns2:MediaServiceOCR" minOccurs="0"/>
                <xsd:element ref="ns2:MediaServiceLocation" minOccurs="0"/>
                <xsd:element ref="ns3:SharedWithUsers" minOccurs="0"/>
                <xsd:element ref="ns3:SharedWithDetails" minOccurs="0"/>
                <xsd:element ref="ns2:MediaServiceAutoKeyPoints" minOccurs="0"/>
                <xsd:element ref="ns2:MediaServiceKeyPoints" minOccurs="0"/>
                <xsd:element ref="ns2:MediaLengthInSeconds" minOccurs="0"/>
                <xsd:element ref="ns2:lcf76f155ced4ddcb4097134ff3c332f" minOccurs="0"/>
                <xsd:element ref="ns4:TaxCatchAll" minOccurs="0"/>
                <xsd:element ref="ns2:MediaServiceObjectDetectorVersions" minOccurs="0"/>
                <xsd:element ref="ns2:MediaServiceSearchProperties"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2762546-134f-435b-a3d8-01776a5e047b"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GenerationTime" ma:index="11" nillable="true" ma:displayName="MediaServiceGenerationTime" ma:hidden="true" ma:internalName="MediaServiceGenerationTime"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DateTaken" ma:index="13" nillable="true" ma:displayName="MediaServiceDateTaken" ma:hidden="true" ma:internalName="MediaServiceDateTaken"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Location" ma:index="15" nillable="true" ma:displayName="Location" ma:internalName="MediaServiceLocation" ma:readOnly="true">
      <xsd:simpleType>
        <xsd:restriction base="dms:Text"/>
      </xsd:simpleType>
    </xsd:element>
    <xsd:element name="MediaServiceAutoKeyPoints" ma:index="18" nillable="true" ma:displayName="MediaServiceAutoKeyPoints" ma:hidden="true" ma:internalName="MediaServiceAutoKeyPoints" ma:readOnly="true">
      <xsd:simpleType>
        <xsd:restriction base="dms:Note"/>
      </xsd:simpleType>
    </xsd:element>
    <xsd:element name="MediaServiceKeyPoints" ma:index="19" nillable="true" ma:displayName="KeyPoints" ma:internalName="MediaServiceKeyPoints" ma:readOnly="true">
      <xsd:simpleType>
        <xsd:restriction base="dms:Note">
          <xsd:maxLength value="255"/>
        </xsd:restriction>
      </xsd:simpleType>
    </xsd:element>
    <xsd:element name="MediaLengthInSeconds" ma:index="20" nillable="true" ma:displayName="Length (seconds)"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1c470fb7-5308-496a-a12b-188b66d4a6eb"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element name="MediaServiceBillingMetadata" ma:index="26"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67fdbd2b-1973-427c-bffa-6d718ee9b636" elementFormDefault="qualified">
    <xsd:import namespace="http://schemas.microsoft.com/office/2006/documentManagement/types"/>
    <xsd:import namespace="http://schemas.microsoft.com/office/infopath/2007/PartnerControls"/>
    <xsd:element name="SharedWithUsers" ma:index="16"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7" nillable="true" ma:displayName="Shared With Details"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3c6552ff-e203-492b-9a4a-86c2b1ce869f" elementFormDefault="qualified">
    <xsd:import namespace="http://schemas.microsoft.com/office/2006/documentManagement/types"/>
    <xsd:import namespace="http://schemas.microsoft.com/office/infopath/2007/PartnerControls"/>
    <xsd:element name="TaxCatchAll" ma:index="23" nillable="true" ma:displayName="Taxonomy Catch All Column" ma:hidden="true" ma:list="{69F64BCF-503F-4F2E-86A0-989497ECA44D}" ma:internalName="TaxCatchAll" ma:showField="CatchAllData" ma:web="{67fdbd2b-1973-427c-bffa-6d718ee9b636}">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4.xml><?xml version="1.0" encoding="utf-8"?>
<p:properties xmlns:p="http://schemas.microsoft.com/office/2006/metadata/properties" xmlns:xsi="http://www.w3.org/2001/XMLSchema-instance" xmlns:pc="http://schemas.microsoft.com/office/infopath/2007/PartnerControls">
  <documentManagement>
    <lcf76f155ced4ddcb4097134ff3c332f xmlns="82762546-134f-435b-a3d8-01776a5e047b">
      <Terms xmlns="http://schemas.microsoft.com/office/infopath/2007/PartnerControls"/>
    </lcf76f155ced4ddcb4097134ff3c332f>
    <TaxCatchAll xmlns="3c6552ff-e203-492b-9a4a-86c2b1ce869f" xsi:nil="true"/>
  </documentManagement>
</p:properties>
</file>

<file path=customXml/itemProps1.xml><?xml version="1.0" encoding="utf-8"?>
<ds:datastoreItem xmlns:ds="http://schemas.openxmlformats.org/officeDocument/2006/customXml" ds:itemID="{37843E73-8EA4-48E3-96A6-C4A954A65700}">
  <ds:schemaRefs>
    <ds:schemaRef ds:uri="http://schemas.microsoft.com/office/2006/metadata/longProperties"/>
  </ds:schemaRefs>
</ds:datastoreItem>
</file>

<file path=customXml/itemProps2.xml><?xml version="1.0" encoding="utf-8"?>
<ds:datastoreItem xmlns:ds="http://schemas.openxmlformats.org/officeDocument/2006/customXml" ds:itemID="{05B7B165-A371-4E12-91B0-5D461A556BDD}"/>
</file>

<file path=customXml/itemProps3.xml><?xml version="1.0" encoding="utf-8"?>
<ds:datastoreItem xmlns:ds="http://schemas.openxmlformats.org/officeDocument/2006/customXml" ds:itemID="{731314A3-4FA4-46F8-91BE-35846C5DA828}">
  <ds:schemaRefs>
    <ds:schemaRef ds:uri="http://schemas.microsoft.com/sharepoint/v3/contenttype/forms"/>
  </ds:schemaRefs>
</ds:datastoreItem>
</file>

<file path=customXml/itemProps4.xml><?xml version="1.0" encoding="utf-8"?>
<ds:datastoreItem xmlns:ds="http://schemas.openxmlformats.org/officeDocument/2006/customXml" ds:itemID="{CFFBBDB8-8882-442A-952C-4D9D501F52D6}"/>
</file>

<file path=docProps/app.xml><?xml version="1.0" encoding="utf-8"?>
<Properties xmlns="http://schemas.openxmlformats.org/officeDocument/2006/extended-properties" xmlns:vt="http://schemas.openxmlformats.org/officeDocument/2006/docPropsVTypes">
  <TotalTime>7160</TotalTime>
  <Words>6402</Words>
  <Application>Microsoft Office PowerPoint</Application>
  <PresentationFormat>On-screen Show (4:3)</PresentationFormat>
  <Paragraphs>539</Paragraphs>
  <Slides>26</Slides>
  <Notes>2</Notes>
  <HiddenSlides>0</HiddenSlides>
  <MMClips>0</MMClips>
  <ScaleCrop>false</ScaleCrop>
  <HeadingPairs>
    <vt:vector size="4" baseType="variant">
      <vt:variant>
        <vt:lpstr>Theme</vt:lpstr>
      </vt:variant>
      <vt:variant>
        <vt:i4>1</vt:i4>
      </vt:variant>
      <vt:variant>
        <vt:lpstr>Slide Titles</vt:lpstr>
      </vt:variant>
      <vt:variant>
        <vt:i4>26</vt:i4>
      </vt:variant>
    </vt:vector>
  </HeadingPairs>
  <TitlesOfParts>
    <vt:vector size="27" baseType="lpstr">
      <vt:lpstr>Default Design</vt:lpstr>
      <vt:lpstr>PowerPoint Presentation</vt:lpstr>
      <vt:lpstr>Assessment Objectives for Literature:</vt:lpstr>
      <vt:lpstr>PowerPoint Presentation</vt:lpstr>
      <vt:lpstr>PowerPoint Presentation</vt:lpstr>
      <vt:lpstr>PowerPoint Presentation</vt:lpstr>
      <vt:lpstr>Reflect and Revise</vt:lpstr>
      <vt:lpstr>PowerPoint Presentation</vt:lpstr>
      <vt:lpstr>Key Themes and Motifs </vt:lpstr>
      <vt:lpstr>PowerPoint Presentation</vt:lpstr>
      <vt:lpstr>Patterns of Imagery </vt:lpstr>
      <vt:lpstr>PowerPoint Presentation</vt:lpstr>
      <vt:lpstr>PowerPoint Presentation</vt:lpstr>
      <vt:lpstr>PowerPoint Presentation</vt:lpstr>
      <vt:lpstr>PowerPoint Presentation</vt:lpstr>
      <vt:lpstr>PowerPoint Presentation</vt:lpstr>
      <vt:lpstr> Other Characters – Relevance and key points</vt:lpstr>
      <vt:lpstr>Reflect and Revise.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Use this page to add any further notes and reminders from your own research and wider reading.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Bitesize Notes</dc:title>
  <dc:creator>Rufus</dc:creator>
  <cp:lastModifiedBy>Emma Hennessy</cp:lastModifiedBy>
  <cp:revision>110</cp:revision>
  <cp:lastPrinted>2017-04-05T13:01:54Z</cp:lastPrinted>
  <dcterms:created xsi:type="dcterms:W3CDTF">2017-03-11T04:05:23Z</dcterms:created>
  <dcterms:modified xsi:type="dcterms:W3CDTF">2020-11-12T16:11:55Z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display_urn:schemas-microsoft-com:office:office#Editor">
    <vt:lpwstr>Hennessy, Emma</vt:lpwstr>
  </property>
  <property fmtid="{D5CDD505-2E9C-101B-9397-08002B2CF9AE}" pid="3" name="ContentTypeId">
    <vt:lpwstr>0x01010002147561AB51DF428788596ACB76AD16</vt:lpwstr>
  </property>
</Properties>
</file>