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7.gif" ContentType="image/png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80" r:id="rId10"/>
    <p:sldId id="279" r:id="rId11"/>
    <p:sldId id="278" r:id="rId12"/>
    <p:sldId id="281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EDA2D5-D76F-4083-8344-5EF04CEEC33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4247A-A685-4220-B61D-9760BCDA0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8F7A3A3-A3C6-4973-AF3D-64AB3D47A55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A9E742-F747-4D39-ADB4-1A5DD92AE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6296B8-5901-4D79-8ECD-2B94D0A3C7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CE4DE-1685-4EC1-936E-5EC8D51C363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363D7-AE5D-4EB8-8E70-49B13B2BBD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8B45B01-6AEB-49EE-9ACE-4D99E1CD89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79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1142B-8B08-4EBD-A72B-4285A4AE8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C320A8-0166-43F8-B0B4-CD6B11170C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977B-F444-4C73-889E-2C373885BA7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72E82A-1530-4F7F-8CD6-A077EF762BDB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CB26C-ABD9-4223-918A-10D93E92D4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A9D6D-FE97-4053-B75F-A589B4C1C8E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D44E2-23F7-446B-A955-AF00420E9929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1CD75B-34E6-447C-90EC-DC292B710C2F}" type="slidenum">
              <a:t>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3424-CE92-45C1-A34D-111D9847339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9043A-3F86-400E-BE3C-28C38A208C3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F3F9-1F98-4A0C-B6FD-CED40A2B7D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57EC7-6C31-4D5F-9372-E9164F860E8C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F4CBA-F82C-4C08-A292-6E45C6E4D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DA6A-3761-4447-BC8A-65CAFCEB5CD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501B0-C36C-4C4D-A8D4-61D0D9FBE7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721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A2C7-458B-4776-A459-5590E55BD1C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E690F-6F16-4F3A-ACDB-2917C4D87D8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1F803-A6CC-491C-A55D-25C496020D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5A563E-04D6-4B3F-9130-1C5CC9A87114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82A6-E31B-435D-AD4F-A057DBAFF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B91CD-0B44-4C24-B61E-8374D63CEE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E14BA8-45F4-43F3-91AD-CF2A5A5E72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4CED5-2E17-4B43-A1C0-47F2B89C301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CCC44B-D9DC-4C5B-9C46-A96D45DD871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70A86-85D9-4698-B9E4-451A396B60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B8C42D-212F-4CAE-A240-FD2BA85826F3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D638C-BB98-482F-A07A-7C28D16B5A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02F82-E3DE-4ED0-8048-69A11D1ECF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756196-F69E-49FE-BD10-BD86480485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9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C48A-98D4-442F-BA7C-EB648D98D69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E3C9-02FF-45CD-BF05-4ECD48CFD3A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AE4C8-6075-4F6D-A2B1-D8B6E80B509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F4611-F092-4D54-9BEA-F50B4B5ACE5F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B42F-BA9D-4335-836F-DB0614D7AF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AEE4B-DEE1-438E-A91D-4CB52BF305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7E23E7-A94E-4E15-BD73-D77E23FE193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27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6C74-E495-4A17-93A8-FDDA1608C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F373-2FC3-4AA1-98A7-304915742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3FE7-B832-4977-88FA-D0E804B1C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688E99-3506-4BB5-9132-5137F1605F4D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D417C-1660-4BA9-BFC6-B2FD91B297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CC37E-3FA0-4C0E-93D7-E59B989319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98B77-0032-40DC-ACE5-55877209CD9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5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9FA2-1C46-4F63-B44F-DFF967650F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2965-1AC5-411D-9B53-44CC2239D7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9D1CF-227C-4424-9F87-99161E930A3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16C49-CF0A-4D94-8E14-7FD5E1D7D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E4A3F9-87C6-41E4-B1A1-A42E332D8E35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FF70A-2ECB-4767-96AA-21F1543F24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3420-4997-4761-A287-E71DF990D0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464B6-785D-4D14-92C6-914A0B66D7D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7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ECC7-46A3-46C5-80A8-4077AD802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9957-3B35-4D3C-B146-9ED23EF7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C8F92-C1F1-4E93-B969-F150198FADE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C5186-B3F9-4351-8FC2-6F9AFC1B356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9318B-F84B-498A-B208-369D135EC7D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AE7D5F-8BE8-41A6-8CFC-5D937FD47F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5C525D-B58E-411D-8949-A5295EDC5A37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597EB-ABB4-4623-A88E-2087665D59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CB8BD-0D00-43CE-A25B-7945AC8435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6890B9-3F3E-4217-BC26-4A6596D505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9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FDD8-C05C-4E51-AE8F-77E7A09EA9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C34F2-452A-4808-B6E0-1CCEB31A6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999DD4-BA87-4988-AC96-CD95B3C76A98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D0CD2-B3E5-4363-8E89-BEA29FFE3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1D11C-2DF0-447A-87F3-C173DEC9DC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9D5AD-5D0F-4E36-9905-40D5264A70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45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355ED4-ACF8-4D48-AC51-83EA2F5846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108042-E1C4-4194-86D1-CC9352D1D591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3D969-E741-4512-B7F2-52AB94D30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DE34A-39F2-46F2-9A86-D70A528F0D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0DE3A-3659-46C9-B2C8-2FAA7F19A8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512E-DDB6-404E-8004-DA3C00CCDC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BEA2-285B-4A07-B780-CB9FD9DA53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A60AA-1DFA-482D-9899-BCCC736F37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656E7-3B44-4DB3-B8A3-62B99BDEFE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90F7A-DF0A-4A59-B582-E628DEDE5ACC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2A3CC-D5CD-4502-A8C9-FD10935937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1D831-07D4-44EB-B8A3-BB50E37C8E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85279-DA2E-4238-B312-B0BAAC0FA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00C7-C40F-43BF-994D-32F3A00C79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A6F8F-7C22-4947-8868-D879D670CD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0EB9-01C3-47D4-8385-908E864422D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E13B4-E47F-4B1B-BF9D-D9AE0BC0CF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EB8FD-B1A9-4750-9386-35C8B1301C18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79060-A77D-43C2-9EFE-20B8135663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CF62A-8D4B-4928-9D51-AE6F62A33E3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D75100-0EBA-41FC-B01D-B56233A222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7CE8D-F2B2-4DF1-99DA-264DECB012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B3C1E-AAD3-48C0-8B60-1759069EFE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BE0DD-1693-4687-B0E0-A2CE7693E48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22070FC-7B06-45CF-AC02-E5FFB928A7C5}" type="datetime1">
              <a:rPr lang="en-GB"/>
              <a:pPr lvl="0"/>
              <a:t>12/02/2020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DE141-04E8-4065-A0FE-E5F344F8B96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1481C-8567-497F-9DA8-407CE4D44E7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81763B7-8AB8-4B43-BD0E-3B99A415C060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43EF354-3E86-48F0-BD95-A1848E192A75}"/>
              </a:ext>
            </a:extLst>
          </p:cNvPr>
          <p:cNvSpPr txBox="1"/>
          <p:nvPr/>
        </p:nvSpPr>
        <p:spPr>
          <a:xfrm>
            <a:off x="1956578" y="963027"/>
            <a:ext cx="8755919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Study of Religion: Paper 1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223C78F-D2D9-4E72-9C2B-6D66F1781BEB}"/>
              </a:ext>
            </a:extLst>
          </p:cNvPr>
          <p:cNvSpPr txBox="1"/>
          <p:nvPr/>
        </p:nvSpPr>
        <p:spPr>
          <a:xfrm>
            <a:off x="2934410" y="2153722"/>
            <a:ext cx="5440908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sng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Christianity Beliefs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B8CD87E-07C5-4FCF-B865-E95A17EF7450}"/>
              </a:ext>
            </a:extLst>
          </p:cNvPr>
          <p:cNvSpPr txBox="1"/>
          <p:nvPr/>
        </p:nvSpPr>
        <p:spPr>
          <a:xfrm>
            <a:off x="4106515" y="3344427"/>
            <a:ext cx="3978975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Revision Cards</a:t>
            </a:r>
          </a:p>
        </p:txBody>
      </p:sp>
      <p:pic>
        <p:nvPicPr>
          <p:cNvPr id="5" name="Picture 7" descr="A cross on top&#10;&#10;Description automatically generated">
            <a:extLst>
              <a:ext uri="{FF2B5EF4-FFF2-40B4-BE49-F238E27FC236}">
                <a16:creationId xmlns:a16="http://schemas.microsoft.com/office/drawing/2014/main" id="{402A0D72-8044-4FEC-9446-BB36BE2A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490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 descr="A cross on top&#10;&#10;Description automatically generated">
            <a:extLst>
              <a:ext uri="{FF2B5EF4-FFF2-40B4-BE49-F238E27FC236}">
                <a16:creationId xmlns:a16="http://schemas.microsoft.com/office/drawing/2014/main" id="{68441687-09FA-43A9-9003-48D90247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9322" y="2395270"/>
            <a:ext cx="4216874" cy="421687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58CC644-2BA2-46F6-8CD1-8ED06666E6D7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afterlife and judgement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CA31224-7007-42C3-BE44-FF48A604C10D}"/>
              </a:ext>
            </a:extLst>
          </p:cNvPr>
          <p:cNvGraphicFramePr>
            <a:graphicFrameLocks noGrp="1"/>
          </p:cNvGraphicFramePr>
          <p:nvPr/>
        </p:nvGraphicFramePr>
        <p:xfrm>
          <a:off x="576456" y="633487"/>
          <a:ext cx="4981056" cy="28956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981056">
                  <a:extLst>
                    <a:ext uri="{9D8B030D-6E8A-4147-A177-3AD203B41FA5}">
                      <a16:colId xmlns:a16="http://schemas.microsoft.com/office/drawing/2014/main" val="1986795083"/>
                    </a:ext>
                  </a:extLst>
                </a:gridCol>
              </a:tblGrid>
              <a:tr h="353342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Afterlife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75056"/>
                  </a:ext>
                </a:extLst>
              </a:tr>
              <a:tr h="244217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believe they will be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resurrected and receive eternal life.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is 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gift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from God and 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dependant upon faith (belief)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in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They will be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judged by God,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sent to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Heaven or Hell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(or purgatory).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believe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judgement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will happen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soon after death.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Others believe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judgement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will occur on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of judgement. 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105087"/>
                  </a:ext>
                </a:extLst>
              </a:tr>
            </a:tbl>
          </a:graphicData>
        </a:graphic>
      </p:graphicFrame>
      <p:pic>
        <p:nvPicPr>
          <p:cNvPr id="4" name="Picture 8" descr="A close up of a book&#10;&#10;Description automatically generated">
            <a:extLst>
              <a:ext uri="{FF2B5EF4-FFF2-40B4-BE49-F238E27FC236}">
                <a16:creationId xmlns:a16="http://schemas.microsoft.com/office/drawing/2014/main" id="{61309079-1CBA-4596-8E2D-051148940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43" y="828044"/>
            <a:ext cx="1703070" cy="22707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peech Bubble: Rectangle with Corners Rounded 9">
            <a:extLst>
              <a:ext uri="{FF2B5EF4-FFF2-40B4-BE49-F238E27FC236}">
                <a16:creationId xmlns:a16="http://schemas.microsoft.com/office/drawing/2014/main" id="{5D46C6F4-4572-4C13-B8CA-4142FDB16111}"/>
              </a:ext>
            </a:extLst>
          </p:cNvPr>
          <p:cNvSpPr/>
          <p:nvPr/>
        </p:nvSpPr>
        <p:spPr>
          <a:xfrm>
            <a:off x="8575042" y="828044"/>
            <a:ext cx="3251204" cy="1244598"/>
          </a:xfrm>
          <a:custGeom>
            <a:avLst>
              <a:gd name="f0" fmla="val -8206"/>
              <a:gd name="f1" fmla="val 753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9DC3E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“Jesus will come against to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judge the living and the dead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… I believe in the resurrection of the body and the life everlasting.”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Apostles Creed</a:t>
            </a:r>
            <a:endParaRPr lang="en-GB" sz="120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9A093DE-E928-42F5-806F-E01FC9A98274}"/>
              </a:ext>
            </a:extLst>
          </p:cNvPr>
          <p:cNvGraphicFramePr>
            <a:graphicFrameLocks noGrp="1"/>
          </p:cNvGraphicFramePr>
          <p:nvPr/>
        </p:nvGraphicFramePr>
        <p:xfrm>
          <a:off x="5699756" y="3701802"/>
          <a:ext cx="6238237" cy="30667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238237">
                  <a:extLst>
                    <a:ext uri="{9D8B030D-6E8A-4147-A177-3AD203B41FA5}">
                      <a16:colId xmlns:a16="http://schemas.microsoft.com/office/drawing/2014/main" val="264264426"/>
                    </a:ext>
                  </a:extLst>
                </a:gridCol>
              </a:tblGrid>
              <a:tr h="373303">
                <a:tc>
                  <a:txBody>
                    <a:bodyPr/>
                    <a:lstStyle/>
                    <a:p>
                      <a:pPr lvl="0" algn="ctr"/>
                      <a:r>
                        <a:rPr lang="en-GB" sz="20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Judgement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14806"/>
                  </a:ext>
                </a:extLst>
              </a:tr>
              <a:tr h="267054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believe that after they die,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will judge them on their actions </a:t>
                      </a: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well as their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faith in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sheep and goats</a:t>
                      </a: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describes how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will judge people.</a:t>
                      </a:r>
                      <a:endParaRPr lang="en-GB" sz="18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parable teaches Christians that in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serving others, they are serving Jesus.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said that having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faith in him and following his teachings </a:t>
                      </a:r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is essential for </a:t>
                      </a:r>
                      <a:r>
                        <a:rPr lang="en-GB" sz="18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able to reach heaven.</a:t>
                      </a:r>
                      <a:endParaRPr lang="en-GB" sz="18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83212"/>
                  </a:ext>
                </a:extLst>
              </a:tr>
            </a:tbl>
          </a:graphicData>
        </a:graphic>
      </p:graphicFrame>
      <p:pic>
        <p:nvPicPr>
          <p:cNvPr id="7" name="Picture 12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86789205-E22B-4927-84D3-40D80F77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242" y="2160900"/>
            <a:ext cx="2326635" cy="13087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Speech Bubble: Rectangle with Corners Rounded 13">
            <a:extLst>
              <a:ext uri="{FF2B5EF4-FFF2-40B4-BE49-F238E27FC236}">
                <a16:creationId xmlns:a16="http://schemas.microsoft.com/office/drawing/2014/main" id="{BCA08FD4-09E6-4EA7-9B62-72373AC5C4BC}"/>
              </a:ext>
            </a:extLst>
          </p:cNvPr>
          <p:cNvSpPr/>
          <p:nvPr/>
        </p:nvSpPr>
        <p:spPr>
          <a:xfrm>
            <a:off x="254002" y="5394960"/>
            <a:ext cx="2540002" cy="1227069"/>
          </a:xfrm>
          <a:custGeom>
            <a:avLst>
              <a:gd name="f0" fmla="val 31087"/>
              <a:gd name="f1" fmla="val 12489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F2C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“I am the way, the truth and the life.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No one comes to the Father except through me.”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John 14:6</a:t>
            </a:r>
            <a:endParaRPr lang="en-GB" sz="110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9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0DD562-4D9E-4EAC-88F3-7C724A944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049" y="5509799"/>
            <a:ext cx="1482983" cy="11122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B1C151-FEBD-40D7-99A9-6F6F86E77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988" y="3701802"/>
            <a:ext cx="1167451" cy="12164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 descr="A picture containing weapon, wheel&#10;&#10;Description automatically generated">
            <a:extLst>
              <a:ext uri="{FF2B5EF4-FFF2-40B4-BE49-F238E27FC236}">
                <a16:creationId xmlns:a16="http://schemas.microsoft.com/office/drawing/2014/main" id="{E922DEC9-BA42-457C-891A-33946C0D89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068" y="3685653"/>
            <a:ext cx="1118155" cy="13130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6E2AC9C-83E8-41F5-B6F3-B462E8319270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Heaven and Hell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B0F38E7-3F86-48DA-94CD-F795F2F9ED27}"/>
              </a:ext>
            </a:extLst>
          </p:cNvPr>
          <p:cNvSpPr txBox="1"/>
          <p:nvPr/>
        </p:nvSpPr>
        <p:spPr>
          <a:xfrm>
            <a:off x="2386648" y="523219"/>
            <a:ext cx="7439028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Judgement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EAA1E1-1E40-41CF-8131-F07DA6F4AC7D}"/>
              </a:ext>
            </a:extLst>
          </p:cNvPr>
          <p:cNvSpPr/>
          <p:nvPr/>
        </p:nvSpPr>
        <p:spPr>
          <a:xfrm>
            <a:off x="476347" y="1402461"/>
            <a:ext cx="3262515" cy="2320024"/>
          </a:xfrm>
          <a:prstGeom prst="rect">
            <a:avLst/>
          </a:prstGeom>
          <a:solidFill>
            <a:srgbClr val="DAE3F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Heaven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Thought to be either a physical or a spiritual place.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Traditional images show God on a throne with Jesus and angels.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 reward for both faith (believing in God) and actions (doing what God has asked.) </a:t>
            </a: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A599297F-4FC7-43AE-80BE-47DF41CF8F1B}"/>
              </a:ext>
            </a:extLst>
          </p:cNvPr>
          <p:cNvCxnSpPr/>
          <p:nvPr/>
        </p:nvCxnSpPr>
        <p:spPr>
          <a:xfrm>
            <a:off x="2240279" y="1013594"/>
            <a:ext cx="0" cy="409184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C62F50CB-3E98-4E53-8109-0541EC810A4A}"/>
              </a:ext>
            </a:extLst>
          </p:cNvPr>
          <p:cNvCxnSpPr/>
          <p:nvPr/>
        </p:nvCxnSpPr>
        <p:spPr>
          <a:xfrm flipH="1">
            <a:off x="2240279" y="1013594"/>
            <a:ext cx="7879084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41E79B3A-E4C7-40AA-BFCA-970D3630E8B8}"/>
              </a:ext>
            </a:extLst>
          </p:cNvPr>
          <p:cNvCxnSpPr/>
          <p:nvPr/>
        </p:nvCxnSpPr>
        <p:spPr>
          <a:xfrm>
            <a:off x="6106162" y="993276"/>
            <a:ext cx="0" cy="4091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1C8B6D66-2276-4E8E-9036-C1EFC840C5CD}"/>
              </a:ext>
            </a:extLst>
          </p:cNvPr>
          <p:cNvCxnSpPr/>
          <p:nvPr/>
        </p:nvCxnSpPr>
        <p:spPr>
          <a:xfrm>
            <a:off x="10119363" y="984881"/>
            <a:ext cx="0" cy="4091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9" name="Rectangle 18">
            <a:extLst>
              <a:ext uri="{FF2B5EF4-FFF2-40B4-BE49-F238E27FC236}">
                <a16:creationId xmlns:a16="http://schemas.microsoft.com/office/drawing/2014/main" id="{9B2A6ACA-A20D-4ED8-8876-6084B0D61D19}"/>
              </a:ext>
            </a:extLst>
          </p:cNvPr>
          <p:cNvSpPr/>
          <p:nvPr/>
        </p:nvSpPr>
        <p:spPr>
          <a:xfrm>
            <a:off x="4328156" y="1402461"/>
            <a:ext cx="3515355" cy="1523993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Purgatory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 in-between state where should are cleansed in order to enter heaven.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Only a belief for Catholic Christians. 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D4207B84-F340-428D-A5D1-DB1F82196058}"/>
              </a:ext>
            </a:extLst>
          </p:cNvPr>
          <p:cNvSpPr/>
          <p:nvPr/>
        </p:nvSpPr>
        <p:spPr>
          <a:xfrm>
            <a:off x="8473452" y="1402461"/>
            <a:ext cx="3262515" cy="2320024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Hell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 state of existence without God.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 place of eternal torment ruled over by Satan (the Devil).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Being cut off from the possibility of God.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Awaits people who did not worship God or follow the teachings of God.</a:t>
            </a:r>
          </a:p>
        </p:txBody>
      </p:sp>
      <p:sp>
        <p:nvSpPr>
          <p:cNvPr id="11" name="TextBox 21">
            <a:extLst>
              <a:ext uri="{FF2B5EF4-FFF2-40B4-BE49-F238E27FC236}">
                <a16:creationId xmlns:a16="http://schemas.microsoft.com/office/drawing/2014/main" id="{F1A24A61-F306-40E3-94F7-D0A70DCE5D21}"/>
              </a:ext>
            </a:extLst>
          </p:cNvPr>
          <p:cNvSpPr txBox="1"/>
          <p:nvPr/>
        </p:nvSpPr>
        <p:spPr>
          <a:xfrm>
            <a:off x="404493" y="3851087"/>
            <a:ext cx="7439028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5B9BD5"/>
                </a:solidFill>
                <a:uFillTx/>
                <a:latin typeface="Comic Sans MS" pitchFamily="66"/>
              </a:rPr>
              <a:t>Teachings about Judgement, Heaven and Hell:</a:t>
            </a:r>
          </a:p>
        </p:txBody>
      </p:sp>
      <p:graphicFrame>
        <p:nvGraphicFramePr>
          <p:cNvPr id="12" name="Table 23">
            <a:extLst>
              <a:ext uri="{FF2B5EF4-FFF2-40B4-BE49-F238E27FC236}">
                <a16:creationId xmlns:a16="http://schemas.microsoft.com/office/drawing/2014/main" id="{1D38EC40-7660-41C7-A98D-A7BE7B74495D}"/>
              </a:ext>
            </a:extLst>
          </p:cNvPr>
          <p:cNvGraphicFramePr>
            <a:graphicFrameLocks noGrp="1"/>
          </p:cNvGraphicFramePr>
          <p:nvPr/>
        </p:nvGraphicFramePr>
        <p:xfrm>
          <a:off x="203197" y="4312749"/>
          <a:ext cx="11846564" cy="24384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872477">
                  <a:extLst>
                    <a:ext uri="{9D8B030D-6E8A-4147-A177-3AD203B41FA5}">
                      <a16:colId xmlns:a16="http://schemas.microsoft.com/office/drawing/2014/main" val="745198648"/>
                    </a:ext>
                  </a:extLst>
                </a:gridCol>
                <a:gridCol w="5974076">
                  <a:extLst>
                    <a:ext uri="{9D8B030D-6E8A-4147-A177-3AD203B41FA5}">
                      <a16:colId xmlns:a16="http://schemas.microsoft.com/office/drawing/2014/main" val="885395393"/>
                    </a:ext>
                  </a:extLst>
                </a:gridCol>
              </a:tblGrid>
              <a:tr h="1214286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Lazarus and the Rich Man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rich man does not help a poor man called Lazarus.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Lazarus goes to heaven whilst the rich man goes to hell.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Once dead the rich man cannot go back to right his wrong.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should follow the teaching of Jesus,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care for other people, in order to get to heaven after death.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Ten Bridesmaids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 a wedding five bridesmaids have brought extra oil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their lamps whilst the other five have forgotten.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Whilst they wait for the groom they begin to run out of oil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up locked out of the party. This teaches Christians that they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should always be prepared for judgement.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188373"/>
                  </a:ext>
                </a:extLst>
              </a:tr>
              <a:tr h="1120734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Fishing net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taught that Judgement Day is like a fishing net that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fishermen put out to the sea which catches all types of fish; the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fishermen then separate the good fish from the bad. This teaches that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good will be separated from the bad.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Parable of the Prodigal Son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man had two sons, one asked for this share of the inheritance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left home leading a foolish life. When he ran out of money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returned to his father, who celebrated his return. God welcomes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anyone who has turned away and wants to return showing sorrow 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asking for forgiveness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136331"/>
                  </a:ext>
                </a:extLst>
              </a:tr>
            </a:tbl>
          </a:graphicData>
        </a:graphic>
      </p:graphicFrame>
      <p:pic>
        <p:nvPicPr>
          <p:cNvPr id="13" name="Picture 25" descr="A green sign with white text&#10;&#10;Description automatically generated">
            <a:extLst>
              <a:ext uri="{FF2B5EF4-FFF2-40B4-BE49-F238E27FC236}">
                <a16:creationId xmlns:a16="http://schemas.microsoft.com/office/drawing/2014/main" id="{A7FBF496-2E75-4648-B660-BCD53FC417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889"/>
          <a:stretch>
            <a:fillRect/>
          </a:stretch>
        </p:blipFill>
        <p:spPr>
          <a:xfrm>
            <a:off x="6502398" y="2994568"/>
            <a:ext cx="1300477" cy="12312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880F3AB-ECF1-4BF7-AE94-4A38E48CCF38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EDA7D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 and Salvation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9AA081-3429-42CE-9485-5A9541E52049}"/>
              </a:ext>
            </a:extLst>
          </p:cNvPr>
          <p:cNvSpPr/>
          <p:nvPr/>
        </p:nvSpPr>
        <p:spPr>
          <a:xfrm>
            <a:off x="731529" y="615455"/>
            <a:ext cx="5364464" cy="1249299"/>
          </a:xfrm>
          <a:prstGeom prst="rect">
            <a:avLst/>
          </a:pr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Thoughts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or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actions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that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separates humans from God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Some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sins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are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illegal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(e.g. murder)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Others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are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legal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but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against the laws of God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(e.g. adultery)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33F424E-C907-44C1-890E-2CDF21C46497}"/>
              </a:ext>
            </a:extLst>
          </p:cNvPr>
          <p:cNvSpPr/>
          <p:nvPr/>
        </p:nvSpPr>
        <p:spPr>
          <a:xfrm>
            <a:off x="6258555" y="615455"/>
            <a:ext cx="5364464" cy="1249299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Original Sin: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belief that we are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born with a built in tendency to sin.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Come from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Adam and Eve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who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committed the first sin.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Caused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separation from God.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CDE913-9FBB-4C05-BE11-C41E7987D904}"/>
              </a:ext>
            </a:extLst>
          </p:cNvPr>
          <p:cNvSpPr/>
          <p:nvPr/>
        </p:nvSpPr>
        <p:spPr>
          <a:xfrm>
            <a:off x="731529" y="1956998"/>
            <a:ext cx="5364464" cy="1249299"/>
          </a:xfrm>
          <a:prstGeom prst="rect">
            <a:avLst/>
          </a:prstGeom>
          <a:solidFill>
            <a:srgbClr val="C5E0B4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Free Will: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Humans should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use freedom to make choices God approves of.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provides guidance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on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how to live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, for example, the Ten Commandments.</a:t>
            </a:r>
            <a:endParaRPr lang="en-GB" sz="1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E7652B3-E6D9-4D4C-A486-94994AB15C2B}"/>
              </a:ext>
            </a:extLst>
          </p:cNvPr>
          <p:cNvSpPr/>
          <p:nvPr/>
        </p:nvSpPr>
        <p:spPr>
          <a:xfrm>
            <a:off x="6258555" y="1956998"/>
            <a:ext cx="5364464" cy="1249299"/>
          </a:xfrm>
          <a:prstGeom prst="rect">
            <a:avLst/>
          </a:pr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Salvation: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To be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saved from sin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its consequences and to be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granted eternal life with God.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Salvation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repairs the damage caused by sin.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1D3E960-A438-4813-9DB2-164F10B93CF5}"/>
              </a:ext>
            </a:extLst>
          </p:cNvPr>
          <p:cNvSpPr txBox="1"/>
          <p:nvPr/>
        </p:nvSpPr>
        <p:spPr>
          <a:xfrm>
            <a:off x="2376489" y="3570421"/>
            <a:ext cx="743902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Salvation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There are two main Christian ideas about how salvation comes about: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5F4619D8-ECC6-4055-9F5D-6BFF375836ED}"/>
              </a:ext>
            </a:extLst>
          </p:cNvPr>
          <p:cNvCxnSpPr/>
          <p:nvPr/>
        </p:nvCxnSpPr>
        <p:spPr>
          <a:xfrm flipH="1">
            <a:off x="2319018" y="4192011"/>
            <a:ext cx="7879084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86AFB76D-4DF0-4596-AC60-B9E204E75D54}"/>
              </a:ext>
            </a:extLst>
          </p:cNvPr>
          <p:cNvCxnSpPr/>
          <p:nvPr/>
        </p:nvCxnSpPr>
        <p:spPr>
          <a:xfrm>
            <a:off x="2316476" y="4192011"/>
            <a:ext cx="0" cy="1758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C2F5651E-CA86-4A9F-AF91-6672DB501516}"/>
              </a:ext>
            </a:extLst>
          </p:cNvPr>
          <p:cNvCxnSpPr/>
          <p:nvPr/>
        </p:nvCxnSpPr>
        <p:spPr>
          <a:xfrm>
            <a:off x="10198102" y="4163308"/>
            <a:ext cx="0" cy="409185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02958E66-B1AA-4DC2-91DC-168339A8821B}"/>
              </a:ext>
            </a:extLst>
          </p:cNvPr>
          <p:cNvGraphicFramePr>
            <a:graphicFrameLocks noGrp="1"/>
          </p:cNvGraphicFramePr>
          <p:nvPr/>
        </p:nvGraphicFramePr>
        <p:xfrm>
          <a:off x="731529" y="4367896"/>
          <a:ext cx="3348340" cy="12938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48340">
                  <a:extLst>
                    <a:ext uri="{9D8B030D-6E8A-4147-A177-3AD203B41FA5}">
                      <a16:colId xmlns:a16="http://schemas.microsoft.com/office/drawing/2014/main" val="809737310"/>
                    </a:ext>
                  </a:extLst>
                </a:gridCol>
              </a:tblGrid>
              <a:tr h="260265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 through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Good work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41640"/>
                  </a:ext>
                </a:extLst>
              </a:tr>
              <a:tr h="98902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Old Testament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makes it clear that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 comes through faith in God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obeying God’s laws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set out in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Bible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25365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B0328BAD-2C7C-4EEF-8E13-8F3E56555EEB}"/>
              </a:ext>
            </a:extLst>
          </p:cNvPr>
          <p:cNvGraphicFramePr>
            <a:graphicFrameLocks noGrp="1"/>
          </p:cNvGraphicFramePr>
          <p:nvPr/>
        </p:nvGraphicFramePr>
        <p:xfrm>
          <a:off x="8523927" y="4346673"/>
          <a:ext cx="3348340" cy="129382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348340">
                  <a:extLst>
                    <a:ext uri="{9D8B030D-6E8A-4147-A177-3AD203B41FA5}">
                      <a16:colId xmlns:a16="http://schemas.microsoft.com/office/drawing/2014/main" val="2448864422"/>
                    </a:ext>
                  </a:extLst>
                </a:gridCol>
              </a:tblGrid>
              <a:tr h="230282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Grace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43806"/>
                  </a:ext>
                </a:extLst>
              </a:tr>
              <a:tr h="989024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Salvation is given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freely by God,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Holy Spirit,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through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faith in Jesus.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It is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not deserved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but is a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free gift of God’s love.</a:t>
                      </a: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033947"/>
                  </a:ext>
                </a:extLst>
              </a:tr>
            </a:tbl>
          </a:graphicData>
        </a:graphic>
      </p:graphicFrame>
      <p:pic>
        <p:nvPicPr>
          <p:cNvPr id="13" name="Picture 20" descr="A book sitting on top of a wooden table&#10;&#10;Description automatically generated">
            <a:extLst>
              <a:ext uri="{FF2B5EF4-FFF2-40B4-BE49-F238E27FC236}">
                <a16:creationId xmlns:a16="http://schemas.microsoft.com/office/drawing/2014/main" id="{7BA8A5E2-48D6-48A2-8146-5EDA417FE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8" y="5745732"/>
            <a:ext cx="1672967" cy="10020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Speech Bubble: Rectangle with Corners Rounded 17">
            <a:extLst>
              <a:ext uri="{FF2B5EF4-FFF2-40B4-BE49-F238E27FC236}">
                <a16:creationId xmlns:a16="http://schemas.microsoft.com/office/drawing/2014/main" id="{74187B08-3475-4D31-A459-D28D3F4EBD72}"/>
              </a:ext>
            </a:extLst>
          </p:cNvPr>
          <p:cNvSpPr/>
          <p:nvPr/>
        </p:nvSpPr>
        <p:spPr>
          <a:xfrm>
            <a:off x="2230751" y="5812859"/>
            <a:ext cx="1849117" cy="688598"/>
          </a:xfrm>
          <a:custGeom>
            <a:avLst>
              <a:gd name="f0" fmla="val -6773"/>
              <a:gd name="f1" fmla="val 1854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FF2C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Faith without action, is dead.”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James 2:17</a:t>
            </a:r>
            <a:endParaRPr lang="en-GB" sz="105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15" name="Picture 22" descr="A red and white sign&#10;&#10;Description automatically generated">
            <a:extLst>
              <a:ext uri="{FF2B5EF4-FFF2-40B4-BE49-F238E27FC236}">
                <a16:creationId xmlns:a16="http://schemas.microsoft.com/office/drawing/2014/main" id="{8C5DBA6D-285D-4B4C-8956-353CB3F7D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267" y="5770412"/>
            <a:ext cx="649214" cy="10104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Speech Bubble: Rectangle with Corners Rounded 18">
            <a:extLst>
              <a:ext uri="{FF2B5EF4-FFF2-40B4-BE49-F238E27FC236}">
                <a16:creationId xmlns:a16="http://schemas.microsoft.com/office/drawing/2014/main" id="{4FA263FB-A705-45EF-BB13-8B878856D125}"/>
              </a:ext>
            </a:extLst>
          </p:cNvPr>
          <p:cNvSpPr/>
          <p:nvPr/>
        </p:nvSpPr>
        <p:spPr>
          <a:xfrm>
            <a:off x="8006084" y="5737311"/>
            <a:ext cx="1777995" cy="1010457"/>
          </a:xfrm>
          <a:custGeom>
            <a:avLst>
              <a:gd name="f0" fmla="val 36323"/>
              <a:gd name="f1" fmla="val 810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DEEBF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“For it is by grace that you have been saved…”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1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Ephesians 2:8</a:t>
            </a:r>
            <a:endParaRPr lang="en-GB" sz="90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17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8AB12E76-387A-445E-90F1-2174512F6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419" y="4580878"/>
            <a:ext cx="2781613" cy="14464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596D7596-E071-496D-AACB-F7250C6AC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1" y="3298533"/>
            <a:ext cx="2657474" cy="7715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30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905FB834-665C-4BBD-A158-4870F3254D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690" t="33906" r="11998" b="28171"/>
          <a:stretch>
            <a:fillRect/>
          </a:stretch>
        </p:blipFill>
        <p:spPr>
          <a:xfrm>
            <a:off x="9784080" y="3432264"/>
            <a:ext cx="1764252" cy="6749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01AB729-8A89-4584-B531-BC9AB60F837A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C5E0B4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Role of Christ in Salvation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127D04E-FE2C-46E0-B1BF-EBDF73C7FC9B}"/>
              </a:ext>
            </a:extLst>
          </p:cNvPr>
          <p:cNvGraphicFramePr>
            <a:graphicFrameLocks noGrp="1"/>
          </p:cNvGraphicFramePr>
          <p:nvPr/>
        </p:nvGraphicFramePr>
        <p:xfrm>
          <a:off x="180219" y="633935"/>
          <a:ext cx="6992736" cy="28956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992736">
                  <a:extLst>
                    <a:ext uri="{9D8B030D-6E8A-4147-A177-3AD203B41FA5}">
                      <a16:colId xmlns:a16="http://schemas.microsoft.com/office/drawing/2014/main" val="692437951"/>
                    </a:ext>
                  </a:extLst>
                </a:gridCol>
              </a:tblGrid>
              <a:tr h="309890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Role of Christ in Salvation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71273"/>
                  </a:ext>
                </a:extLst>
              </a:tr>
              <a:tr h="235000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crucifixion made up for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original sin of Adam and Eve.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death of Jesus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was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necessary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to restore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relationship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between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humanity.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resurrection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shows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goodness of Jesus defeated the evil of sin.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accepted Jesus’ sacrifice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on behalf of humanity.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resurrection means humans can now receive forgiveness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for their sins.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death and resurrection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made it possible for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to receive eternal life.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535254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5900B72D-2E33-420B-A244-47232F5745E4}"/>
              </a:ext>
            </a:extLst>
          </p:cNvPr>
          <p:cNvGraphicFramePr>
            <a:graphicFrameLocks noGrp="1"/>
          </p:cNvGraphicFramePr>
          <p:nvPr/>
        </p:nvGraphicFramePr>
        <p:xfrm>
          <a:off x="6715755" y="4163473"/>
          <a:ext cx="5181603" cy="257869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181603">
                  <a:extLst>
                    <a:ext uri="{9D8B030D-6E8A-4147-A177-3AD203B41FA5}">
                      <a16:colId xmlns:a16="http://schemas.microsoft.com/office/drawing/2014/main" val="3766848178"/>
                    </a:ext>
                  </a:extLst>
                </a:gridCol>
              </a:tblGrid>
              <a:tr h="309332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Atonement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274306"/>
                  </a:ext>
                </a:extLst>
              </a:tr>
              <a:tr h="221293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Atonement removed the effects of sin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allows people to restore their relationship with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his sacrifice,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took the suns of humanity on himself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paid the debt. 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atoned for the sins of humanity.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sacrifice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makes it possible for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all who follow Jesus to receive eternal life.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28357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6">
            <a:extLst>
              <a:ext uri="{FF2B5EF4-FFF2-40B4-BE49-F238E27FC236}">
                <a16:creationId xmlns:a16="http://schemas.microsoft.com/office/drawing/2014/main" id="{D036A594-6EC2-4AAA-845E-C234B2CBCF90}"/>
              </a:ext>
            </a:extLst>
          </p:cNvPr>
          <p:cNvSpPr/>
          <p:nvPr/>
        </p:nvSpPr>
        <p:spPr>
          <a:xfrm>
            <a:off x="7325358" y="633935"/>
            <a:ext cx="2560320" cy="1682541"/>
          </a:xfrm>
          <a:custGeom>
            <a:avLst>
              <a:gd name="f0" fmla="val 26894"/>
              <a:gd name="f1" fmla="val 11910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“For God so love the world that he gave his one and only son that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whoever believe in him shall not die but have eternal life.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”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John 3:16</a:t>
            </a:r>
            <a:endParaRPr lang="en-GB" sz="90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6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214FD6E-B907-40AE-81FA-F5DB0E49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85" y="744760"/>
            <a:ext cx="1482983" cy="11122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C2C6A311-9499-4371-BCF5-8A515363351E}"/>
              </a:ext>
            </a:extLst>
          </p:cNvPr>
          <p:cNvSpPr/>
          <p:nvPr/>
        </p:nvSpPr>
        <p:spPr>
          <a:xfrm>
            <a:off x="508004" y="5384801"/>
            <a:ext cx="2844798" cy="1234988"/>
          </a:xfrm>
          <a:custGeom>
            <a:avLst>
              <a:gd name="f0" fmla="val 32294"/>
              <a:gd name="f1" fmla="val 924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8FAADC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“Jesus is the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atoning sacrifice for our sins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not only for ours but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for the sins of the whole world.”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1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1 John 2:1-2</a:t>
            </a:r>
            <a:endParaRPr lang="en-GB" sz="900" b="0" i="1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8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A99A7BA-65BA-4BD3-909D-1F4A6B024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754" y="5507550"/>
            <a:ext cx="1482983" cy="11122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1" descr="A picture containing game&#10;&#10;Description automatically generated">
            <a:extLst>
              <a:ext uri="{FF2B5EF4-FFF2-40B4-BE49-F238E27FC236}">
                <a16:creationId xmlns:a16="http://schemas.microsoft.com/office/drawing/2014/main" id="{0C5974DD-C9B5-42F5-8B58-508A32CA9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50" y="3701802"/>
            <a:ext cx="1828095" cy="13770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619C0AB-742E-4A3B-BCE8-FF2092039C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47" t="38163" r="4092" b="36325"/>
          <a:stretch>
            <a:fillRect/>
          </a:stretch>
        </p:blipFill>
        <p:spPr>
          <a:xfrm>
            <a:off x="7124821" y="3001115"/>
            <a:ext cx="4886955" cy="9167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B626AA-4B5E-4623-891B-6ACB4F16B426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F2CC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Nature of God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7BB92DC-4063-4822-8746-AD3731C01B19}"/>
              </a:ext>
            </a:extLst>
          </p:cNvPr>
          <p:cNvSpPr txBox="1"/>
          <p:nvPr/>
        </p:nvSpPr>
        <p:spPr>
          <a:xfrm>
            <a:off x="3824907" y="578824"/>
            <a:ext cx="4542190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Christianity</a:t>
            </a:r>
          </a:p>
        </p:txBody>
      </p:sp>
      <p:cxnSp>
        <p:nvCxnSpPr>
          <p:cNvPr id="4" name="Straight Arrow Connector 13">
            <a:extLst>
              <a:ext uri="{FF2B5EF4-FFF2-40B4-BE49-F238E27FC236}">
                <a16:creationId xmlns:a16="http://schemas.microsoft.com/office/drawing/2014/main" id="{13BAF1AC-45C0-4B73-8459-3B24015964C9}"/>
              </a:ext>
            </a:extLst>
          </p:cNvPr>
          <p:cNvCxnSpPr/>
          <p:nvPr/>
        </p:nvCxnSpPr>
        <p:spPr>
          <a:xfrm flipH="1">
            <a:off x="4277060" y="981078"/>
            <a:ext cx="904543" cy="519498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5" name="Straight Arrow Connector 14">
            <a:extLst>
              <a:ext uri="{FF2B5EF4-FFF2-40B4-BE49-F238E27FC236}">
                <a16:creationId xmlns:a16="http://schemas.microsoft.com/office/drawing/2014/main" id="{A6FB60DC-092D-418F-B7B8-F18BE1292390}"/>
              </a:ext>
            </a:extLst>
          </p:cNvPr>
          <p:cNvCxnSpPr/>
          <p:nvPr/>
        </p:nvCxnSpPr>
        <p:spPr>
          <a:xfrm>
            <a:off x="6965405" y="948214"/>
            <a:ext cx="647697" cy="490868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cxnSp>
        <p:nvCxnSpPr>
          <p:cNvPr id="6" name="Straight Arrow Connector 16">
            <a:extLst>
              <a:ext uri="{FF2B5EF4-FFF2-40B4-BE49-F238E27FC236}">
                <a16:creationId xmlns:a16="http://schemas.microsoft.com/office/drawing/2014/main" id="{BE30F963-CA09-4602-A0F4-3DFA7E00EC37}"/>
              </a:ext>
            </a:extLst>
          </p:cNvPr>
          <p:cNvCxnSpPr/>
          <p:nvPr/>
        </p:nvCxnSpPr>
        <p:spPr>
          <a:xfrm>
            <a:off x="6095993" y="1008308"/>
            <a:ext cx="0" cy="590556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7" name="TextBox 18">
            <a:extLst>
              <a:ext uri="{FF2B5EF4-FFF2-40B4-BE49-F238E27FC236}">
                <a16:creationId xmlns:a16="http://schemas.microsoft.com/office/drawing/2014/main" id="{E75CCE68-3346-4930-A334-27382492010A}"/>
              </a:ext>
            </a:extLst>
          </p:cNvPr>
          <p:cNvSpPr txBox="1"/>
          <p:nvPr/>
        </p:nvSpPr>
        <p:spPr>
          <a:xfrm>
            <a:off x="1845560" y="1500576"/>
            <a:ext cx="2587185" cy="892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Catholic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Based in Rome (Vatican City) and led by the Pope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15A56512-94CA-4FC8-BEE9-F0360FACDA13}"/>
              </a:ext>
            </a:extLst>
          </p:cNvPr>
          <p:cNvSpPr txBox="1"/>
          <p:nvPr/>
        </p:nvSpPr>
        <p:spPr>
          <a:xfrm>
            <a:off x="4802410" y="1712058"/>
            <a:ext cx="2587185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70AD47"/>
                </a:solidFill>
                <a:uFillTx/>
                <a:latin typeface="Comic Sans MS" pitchFamily="66"/>
              </a:rPr>
              <a:t>Orthodox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Split from the Catholic Church in the Great Schism (1054). Generally practised in Eastern Europe.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32B99100-C2BB-46EE-82BF-BD7F238BEFBB}"/>
              </a:ext>
            </a:extLst>
          </p:cNvPr>
          <p:cNvSpPr txBox="1"/>
          <p:nvPr/>
        </p:nvSpPr>
        <p:spPr>
          <a:xfrm>
            <a:off x="7879796" y="1303586"/>
            <a:ext cx="2587185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Protestant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Split from the Catholic Church in the 16</a:t>
            </a:r>
            <a:r>
              <a:rPr lang="en-GB" sz="1600" b="0" i="0" u="none" strike="noStrike" kern="1200" cap="none" spc="0" baseline="30000">
                <a:solidFill>
                  <a:srgbClr val="000000"/>
                </a:solidFill>
                <a:uFillTx/>
                <a:latin typeface="Comic Sans MS" pitchFamily="66"/>
              </a:rPr>
              <a:t>th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Century. e.g. Methodist, Baptist, Church of England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A446B644-1F3D-4AF5-9785-1FAAA2042F8E}"/>
              </a:ext>
            </a:extLst>
          </p:cNvPr>
          <p:cNvSpPr/>
          <p:nvPr/>
        </p:nvSpPr>
        <p:spPr>
          <a:xfrm>
            <a:off x="617494" y="4048121"/>
            <a:ext cx="3815251" cy="2231053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Christian beliefs about God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There is only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one God.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the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creator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of all that exists.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People have a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relationship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with God through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prayer.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Neither male nor female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but has qualities of both.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is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(worthy of worship)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</a:t>
            </a: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is the </a:t>
            </a:r>
            <a:r>
              <a:rPr lang="en-GB" sz="1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Son of God.</a:t>
            </a:r>
          </a:p>
        </p:txBody>
      </p:sp>
      <p:pic>
        <p:nvPicPr>
          <p:cNvPr id="11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614EA0-054C-40E7-8E21-5E808B329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04" y="1368015"/>
            <a:ext cx="1019620" cy="18353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5A066522-B635-4CCE-9BD4-FAEF67380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10" y="3429000"/>
            <a:ext cx="892966" cy="1190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2E8E15-D0C8-4CA5-8EF3-2AAF06F19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684" y="1439082"/>
            <a:ext cx="1040642" cy="183531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3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0B5C4139-34AB-41B9-8D7E-D3C3CC67C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391" y="3913677"/>
            <a:ext cx="1958589" cy="26105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Speech Bubble: Rectangle with Corners Rounded 25">
            <a:extLst>
              <a:ext uri="{FF2B5EF4-FFF2-40B4-BE49-F238E27FC236}">
                <a16:creationId xmlns:a16="http://schemas.microsoft.com/office/drawing/2014/main" id="{3C223C1C-AD3D-4154-91B6-7694B34928D3}"/>
              </a:ext>
            </a:extLst>
          </p:cNvPr>
          <p:cNvSpPr/>
          <p:nvPr/>
        </p:nvSpPr>
        <p:spPr>
          <a:xfrm>
            <a:off x="5736671" y="5145941"/>
            <a:ext cx="2219321" cy="790571"/>
          </a:xfrm>
          <a:custGeom>
            <a:avLst>
              <a:gd name="f0" fmla="val 33318"/>
              <a:gd name="f1" fmla="val -953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“We believe in One God.”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Nicene Creed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949CFF-AB67-4F74-9B46-8FADD2BC3E37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as Omnipotent, Loving and Just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AE0883E7-F228-4A64-80B3-017AD8E95CEF}"/>
              </a:ext>
            </a:extLst>
          </p:cNvPr>
          <p:cNvGraphicFramePr>
            <a:graphicFrameLocks noGrp="1"/>
          </p:cNvGraphicFramePr>
          <p:nvPr/>
        </p:nvGraphicFramePr>
        <p:xfrm>
          <a:off x="247646" y="613169"/>
          <a:ext cx="11706221" cy="28353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85105">
                  <a:extLst>
                    <a:ext uri="{9D8B030D-6E8A-4147-A177-3AD203B41FA5}">
                      <a16:colId xmlns:a16="http://schemas.microsoft.com/office/drawing/2014/main" val="56399770"/>
                    </a:ext>
                  </a:extLst>
                </a:gridCol>
                <a:gridCol w="4055620">
                  <a:extLst>
                    <a:ext uri="{9D8B030D-6E8A-4147-A177-3AD203B41FA5}">
                      <a16:colId xmlns:a16="http://schemas.microsoft.com/office/drawing/2014/main" val="3987982967"/>
                    </a:ext>
                  </a:extLst>
                </a:gridCol>
                <a:gridCol w="3965496">
                  <a:extLst>
                    <a:ext uri="{9D8B030D-6E8A-4147-A177-3AD203B41FA5}">
                      <a16:colId xmlns:a16="http://schemas.microsoft.com/office/drawing/2014/main" val="3798849651"/>
                    </a:ext>
                  </a:extLst>
                </a:gridCol>
              </a:tblGrid>
              <a:tr h="32844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Omnipotent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Benevolent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Just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7659"/>
                  </a:ext>
                </a:extLst>
              </a:tr>
              <a:tr h="945571">
                <a:tc>
                  <a:txBody>
                    <a:bodyPr/>
                    <a:lstStyle/>
                    <a:p>
                      <a:pPr lvl="0" algn="ctr"/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35427"/>
                  </a:ext>
                </a:extLst>
              </a:tr>
              <a:tr h="152276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is the </a:t>
                      </a:r>
                      <a:r>
                        <a:rPr lang="en-GB" sz="1200" b="1">
                          <a:latin typeface="Comic Sans MS" pitchFamily="66"/>
                        </a:rPr>
                        <a:t>supreme being </a:t>
                      </a:r>
                      <a:r>
                        <a:rPr lang="en-GB" sz="1200" b="0">
                          <a:latin typeface="Comic Sans MS" pitchFamily="66"/>
                        </a:rPr>
                        <a:t>who is </a:t>
                      </a:r>
                      <a:r>
                        <a:rPr lang="en-GB" sz="1200" b="1">
                          <a:latin typeface="Comic Sans MS" pitchFamily="66"/>
                        </a:rPr>
                        <a:t>all powerful.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has </a:t>
                      </a:r>
                      <a:r>
                        <a:rPr lang="en-GB" sz="1200" b="1">
                          <a:latin typeface="Comic Sans MS" pitchFamily="66"/>
                        </a:rPr>
                        <a:t>unlimited authority.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shows his power when he </a:t>
                      </a:r>
                      <a:r>
                        <a:rPr lang="en-GB" sz="1200" b="1">
                          <a:latin typeface="Comic Sans MS" pitchFamily="66"/>
                        </a:rPr>
                        <a:t>created the world.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1">
                          <a:latin typeface="Comic Sans MS" pitchFamily="66"/>
                        </a:rPr>
                        <a:t>“Anything is possible with God.” </a:t>
                      </a:r>
                      <a:r>
                        <a:rPr lang="en-GB" sz="1200" b="0">
                          <a:latin typeface="Comic Sans MS" pitchFamily="66"/>
                        </a:rPr>
                        <a:t>When the Angel Gabriel told Mary she was pregnant even though she was a virgin.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uses </a:t>
                      </a:r>
                      <a:r>
                        <a:rPr lang="en-GB" sz="1200" b="1">
                          <a:latin typeface="Comic Sans MS" pitchFamily="66"/>
                        </a:rPr>
                        <a:t>his power to do good.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Showed his live by </a:t>
                      </a:r>
                      <a:r>
                        <a:rPr lang="en-GB" sz="1200" b="1">
                          <a:latin typeface="Comic Sans MS" pitchFamily="66"/>
                        </a:rPr>
                        <a:t>creating humans </a:t>
                      </a:r>
                      <a:r>
                        <a:rPr lang="en-GB" sz="1200" b="0">
                          <a:latin typeface="Comic Sans MS" pitchFamily="66"/>
                        </a:rPr>
                        <a:t>and </a:t>
                      </a:r>
                      <a:r>
                        <a:rPr lang="en-GB" sz="1200" b="1">
                          <a:latin typeface="Comic Sans MS" pitchFamily="66"/>
                        </a:rPr>
                        <a:t>caring/ giving his love to them.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Showed his love by </a:t>
                      </a:r>
                      <a:r>
                        <a:rPr lang="en-GB" sz="1200" b="1">
                          <a:latin typeface="Comic Sans MS" pitchFamily="66"/>
                        </a:rPr>
                        <a:t>sending Jesus</a:t>
                      </a:r>
                      <a:r>
                        <a:rPr lang="en-GB" sz="1200" b="0">
                          <a:latin typeface="Comic Sans MS" pitchFamily="66"/>
                        </a:rPr>
                        <a:t>, his son to earth to die so humans could gain </a:t>
                      </a:r>
                      <a:r>
                        <a:rPr lang="en-GB" sz="1200" b="1">
                          <a:latin typeface="Comic Sans MS" pitchFamily="66"/>
                        </a:rPr>
                        <a:t>salvation.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1">
                          <a:latin typeface="Comic Sans MS" pitchFamily="66"/>
                        </a:rPr>
                        <a:t>“God so loved the world that he gave his one and only son.”</a:t>
                      </a: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is a </a:t>
                      </a:r>
                      <a:r>
                        <a:rPr lang="en-GB" sz="1200" b="1">
                          <a:latin typeface="Comic Sans MS" pitchFamily="66"/>
                        </a:rPr>
                        <a:t>just (fair) judge on humanity.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will </a:t>
                      </a:r>
                      <a:r>
                        <a:rPr lang="en-GB" sz="1200" b="1">
                          <a:latin typeface="Comic Sans MS" pitchFamily="66"/>
                        </a:rPr>
                        <a:t>never support injustice or prejudice.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r>
                        <a:rPr lang="en-GB" sz="1200" b="0">
                          <a:latin typeface="Comic Sans MS" pitchFamily="66"/>
                        </a:rPr>
                        <a:t>God will </a:t>
                      </a:r>
                      <a:r>
                        <a:rPr lang="en-GB" sz="1200" b="1">
                          <a:latin typeface="Comic Sans MS" pitchFamily="66"/>
                        </a:rPr>
                        <a:t>judge the living and the dead on judgement day </a:t>
                      </a:r>
                      <a:r>
                        <a:rPr lang="en-GB" sz="1200" b="0">
                          <a:latin typeface="Comic Sans MS" pitchFamily="66"/>
                        </a:rPr>
                        <a:t>(the end of the world) and decide whether people will go to </a:t>
                      </a:r>
                      <a:r>
                        <a:rPr lang="en-GB" sz="1200" b="1">
                          <a:latin typeface="Comic Sans MS" pitchFamily="66"/>
                        </a:rPr>
                        <a:t>heaven or hell.</a:t>
                      </a:r>
                    </a:p>
                    <a:p>
                      <a:pPr marL="285750" lvl="0" indent="-285750">
                        <a:buSzPct val="100000"/>
                        <a:buFont typeface="Arial" pitchFamily="34"/>
                        <a:buChar char="•"/>
                      </a:pPr>
                      <a:endParaRPr lang="en-GB" sz="1200" b="0"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13664"/>
                  </a:ext>
                </a:extLst>
              </a:tr>
            </a:tbl>
          </a:graphicData>
        </a:graphic>
      </p:graphicFrame>
      <p:pic>
        <p:nvPicPr>
          <p:cNvPr id="4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7D92B2-2911-491D-8A6D-8F70BB116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460" y="1051276"/>
            <a:ext cx="823289" cy="817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8" descr="A picture containing bridge&#10;&#10;Description automatically generated">
            <a:extLst>
              <a:ext uri="{FF2B5EF4-FFF2-40B4-BE49-F238E27FC236}">
                <a16:creationId xmlns:a16="http://schemas.microsoft.com/office/drawing/2014/main" id="{2D7836FB-6F3B-4CA6-918A-D2AD3534A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57" y="1051276"/>
            <a:ext cx="909041" cy="8171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0" descr="A picture containing table, yellow, sitting, lit&#10;&#10;Description automatically generated">
            <a:extLst>
              <a:ext uri="{FF2B5EF4-FFF2-40B4-BE49-F238E27FC236}">
                <a16:creationId xmlns:a16="http://schemas.microsoft.com/office/drawing/2014/main" id="{F60B6A98-3D61-4927-8E7F-30BD58C3E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606" y="1011902"/>
            <a:ext cx="1053882" cy="8564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E4B2C4E-E4E0-4B40-AAB3-9F1CF673E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46" y="3600011"/>
            <a:ext cx="3400425" cy="28353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8C1E9A7E-8282-4B4B-81A7-B6D1B04BA87B}"/>
              </a:ext>
            </a:extLst>
          </p:cNvPr>
          <p:cNvSpPr/>
          <p:nvPr/>
        </p:nvSpPr>
        <p:spPr>
          <a:xfrm>
            <a:off x="3752853" y="3600011"/>
            <a:ext cx="3257550" cy="2835334"/>
          </a:xfrm>
          <a:prstGeom prst="rect">
            <a:avLst/>
          </a:prstGeom>
          <a:solidFill>
            <a:srgbClr val="C39BE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Problem of Evil and Suffering: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If God is loving- why does he allow people to suffer?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If God is powerful- why does he not prevent evil and suffering?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If God is just- why does he allow injustices to take place?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9E9C789-4C56-4370-94C3-0E7D34B6E40F}"/>
              </a:ext>
            </a:extLst>
          </p:cNvPr>
          <p:cNvSpPr/>
          <p:nvPr/>
        </p:nvSpPr>
        <p:spPr>
          <a:xfrm>
            <a:off x="7115175" y="3600011"/>
            <a:ext cx="4838703" cy="2835334"/>
          </a:xfrm>
          <a:prstGeom prst="rect">
            <a:avLst/>
          </a:prstGeom>
          <a:solidFill>
            <a:srgbClr val="FFE699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Responses to the Problem of Evil and Suffering: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David Hume’s Triangle- He cannot be both loving and all powerful.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Human’s free will- take responsibility for our own actions.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Devil- Tempts us into going against God and committing sins.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is a test- we need to show God we are worthy of heaven.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08513C7-988F-4AE7-AD4B-750ED1B44034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69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Oneness of God and the Trinity</a:t>
            </a:r>
          </a:p>
        </p:txBody>
      </p:sp>
      <p:pic>
        <p:nvPicPr>
          <p:cNvPr id="3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AFBFD8-9B9C-4318-8B3F-6F3F49BF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856" y="2246497"/>
            <a:ext cx="3472543" cy="30384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4A1E53BE-DDE9-4EB4-8386-6D54FB498075}"/>
              </a:ext>
            </a:extLst>
          </p:cNvPr>
          <p:cNvSpPr txBox="1"/>
          <p:nvPr/>
        </p:nvSpPr>
        <p:spPr>
          <a:xfrm>
            <a:off x="4289871" y="692365"/>
            <a:ext cx="361226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FF0000"/>
                </a:solidFill>
                <a:uFillTx/>
                <a:latin typeface="Comic Sans MS" pitchFamily="66"/>
              </a:rPr>
              <a:t>God the Father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Creator of all life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Father to his children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Omnipotent, omnibenevolent, omniscient and omnipresent.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3393A408-5C63-4619-A712-F5A92F1DABB5}"/>
              </a:ext>
            </a:extLst>
          </p:cNvPr>
          <p:cNvSpPr txBox="1"/>
          <p:nvPr/>
        </p:nvSpPr>
        <p:spPr>
          <a:xfrm>
            <a:off x="677597" y="4933041"/>
            <a:ext cx="361226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God the Son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God incarnate (in flesh form)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Fully human and fully divine (God) at the same time.c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07FF5A1-44C9-42E4-8DEF-7E7F373F76A2}"/>
              </a:ext>
            </a:extLst>
          </p:cNvPr>
          <p:cNvSpPr txBox="1"/>
          <p:nvPr/>
        </p:nvSpPr>
        <p:spPr>
          <a:xfrm>
            <a:off x="7689399" y="4933041"/>
            <a:ext cx="3612264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70AD47"/>
                </a:solidFill>
                <a:uFillTx/>
                <a:latin typeface="Comic Sans MS" pitchFamily="66"/>
              </a:rPr>
              <a:t>God the Holy Spirit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Unseen power of God at work in the world.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Influences, guides and sustains life on earth.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15758F7-4EDF-43CA-8B13-D856EFA865B8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8CBAD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Creation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8C232EA-418F-48F6-8F0B-4DDC9C411288}"/>
              </a:ext>
            </a:extLst>
          </p:cNvPr>
          <p:cNvGraphicFramePr>
            <a:graphicFrameLocks noGrp="1"/>
          </p:cNvGraphicFramePr>
          <p:nvPr/>
        </p:nvGraphicFramePr>
        <p:xfrm>
          <a:off x="401321" y="609173"/>
          <a:ext cx="11388723" cy="19271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626964">
                  <a:extLst>
                    <a:ext uri="{9D8B030D-6E8A-4147-A177-3AD203B41FA5}">
                      <a16:colId xmlns:a16="http://schemas.microsoft.com/office/drawing/2014/main" val="2987837505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3788745717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3462230190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2596336469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3331106646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122729732"/>
                    </a:ext>
                  </a:extLst>
                </a:gridCol>
                <a:gridCol w="1626964">
                  <a:extLst>
                    <a:ext uri="{9D8B030D-6E8A-4147-A177-3AD203B41FA5}">
                      <a16:colId xmlns:a16="http://schemas.microsoft.com/office/drawing/2014/main" val="1721021668"/>
                    </a:ext>
                  </a:extLst>
                </a:gridCol>
              </a:tblGrid>
              <a:tr h="309030">
                <a:tc gridSpan="7"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Genesis account of creation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185562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GB" sz="12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46456"/>
                  </a:ext>
                </a:extLst>
              </a:tr>
              <a:tr h="768882"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1: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and Night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2: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Sky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3: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seas, land and all vegetation and plants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4: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lights in the sky; the sun, moon and stars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5: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Fish of the sea and birds of the sky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6: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Animals of the Land and Humans (Adam and Eve)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Day 7: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rested and said it was good.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61064"/>
                  </a:ext>
                </a:extLst>
              </a:tr>
            </a:tbl>
          </a:graphicData>
        </a:graphic>
      </p:graphicFrame>
      <p:pic>
        <p:nvPicPr>
          <p:cNvPr id="4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6E804CB-1C3F-4BDA-8696-F5A78B8F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3" y="989645"/>
            <a:ext cx="1212530" cy="681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0" descr="A group of clouds in the sky&#10;&#10;Description automatically generated">
            <a:extLst>
              <a:ext uri="{FF2B5EF4-FFF2-40B4-BE49-F238E27FC236}">
                <a16:creationId xmlns:a16="http://schemas.microsoft.com/office/drawing/2014/main" id="{6F6F8526-1D29-4058-8CDD-8CD1C8AC4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091" y="989645"/>
            <a:ext cx="883603" cy="681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 descr="A beach with a palm tree&#10;&#10;Description automatically generated">
            <a:extLst>
              <a:ext uri="{FF2B5EF4-FFF2-40B4-BE49-F238E27FC236}">
                <a16:creationId xmlns:a16="http://schemas.microsoft.com/office/drawing/2014/main" id="{445CFDE9-E5C6-4F66-BB1D-1C52B75FA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598" y="989645"/>
            <a:ext cx="908054" cy="681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5" descr="A star in the sky&#10;&#10;Description automatically generated">
            <a:extLst>
              <a:ext uri="{FF2B5EF4-FFF2-40B4-BE49-F238E27FC236}">
                <a16:creationId xmlns:a16="http://schemas.microsoft.com/office/drawing/2014/main" id="{76850D12-202B-4ED0-A095-40C191AAB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9872" y="989645"/>
            <a:ext cx="851297" cy="681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8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83A1D180-4CDD-4119-AC4D-6575B5563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6889" y="989645"/>
            <a:ext cx="1145029" cy="68103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20" descr="A picture containing outdoor, herd, grass, cow&#10;&#10;Description automatically generated">
            <a:extLst>
              <a:ext uri="{FF2B5EF4-FFF2-40B4-BE49-F238E27FC236}">
                <a16:creationId xmlns:a16="http://schemas.microsoft.com/office/drawing/2014/main" id="{C8478C76-8BB4-456C-831E-878B84AA9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1417" y="930118"/>
            <a:ext cx="1204859" cy="800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764710F-925C-4B2A-835F-7C7D78C84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4161" y="985046"/>
            <a:ext cx="1021558" cy="6810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Speech Bubble: Rectangle with Corners Rounded 25">
            <a:extLst>
              <a:ext uri="{FF2B5EF4-FFF2-40B4-BE49-F238E27FC236}">
                <a16:creationId xmlns:a16="http://schemas.microsoft.com/office/drawing/2014/main" id="{44EA9F3F-3935-4908-84BD-EF75E151F59F}"/>
              </a:ext>
            </a:extLst>
          </p:cNvPr>
          <p:cNvSpPr/>
          <p:nvPr/>
        </p:nvSpPr>
        <p:spPr>
          <a:xfrm>
            <a:off x="338766" y="2850751"/>
            <a:ext cx="1635761" cy="1665387"/>
          </a:xfrm>
          <a:custGeom>
            <a:avLst>
              <a:gd name="f0" fmla="val 8851"/>
              <a:gd name="f1" fmla="val -7747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B4C7E7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“In the beginning, God created the heavens and the earth…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and the spirit of God was hovering over the waters.”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Genesis 1:1-3c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B0A5160F-4FA8-480E-8F71-497CCCD8DFDE}"/>
              </a:ext>
            </a:extLst>
          </p:cNvPr>
          <p:cNvSpPr txBox="1"/>
          <p:nvPr/>
        </p:nvSpPr>
        <p:spPr>
          <a:xfrm>
            <a:off x="200052" y="4707715"/>
            <a:ext cx="1913199" cy="18774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This means…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Although God the Father is seen as ‘creator’,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Holy Spirit was active in creation.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graphicFrame>
        <p:nvGraphicFramePr>
          <p:cNvPr id="13" name="Table 28">
            <a:extLst>
              <a:ext uri="{FF2B5EF4-FFF2-40B4-BE49-F238E27FC236}">
                <a16:creationId xmlns:a16="http://schemas.microsoft.com/office/drawing/2014/main" id="{DDDE3F30-278A-4A76-9C63-E8869AA8394D}"/>
              </a:ext>
            </a:extLst>
          </p:cNvPr>
          <p:cNvGraphicFramePr>
            <a:graphicFrameLocks noGrp="1"/>
          </p:cNvGraphicFramePr>
          <p:nvPr/>
        </p:nvGraphicFramePr>
        <p:xfrm>
          <a:off x="2126162" y="3059344"/>
          <a:ext cx="7651580" cy="347267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12897">
                  <a:extLst>
                    <a:ext uri="{9D8B030D-6E8A-4147-A177-3AD203B41FA5}">
                      <a16:colId xmlns:a16="http://schemas.microsoft.com/office/drawing/2014/main" val="1165645320"/>
                    </a:ext>
                  </a:extLst>
                </a:gridCol>
                <a:gridCol w="1912897">
                  <a:extLst>
                    <a:ext uri="{9D8B030D-6E8A-4147-A177-3AD203B41FA5}">
                      <a16:colId xmlns:a16="http://schemas.microsoft.com/office/drawing/2014/main" val="3983748305"/>
                    </a:ext>
                  </a:extLst>
                </a:gridCol>
                <a:gridCol w="1912897">
                  <a:extLst>
                    <a:ext uri="{9D8B030D-6E8A-4147-A177-3AD203B41FA5}">
                      <a16:colId xmlns:a16="http://schemas.microsoft.com/office/drawing/2014/main" val="2566050605"/>
                    </a:ext>
                  </a:extLst>
                </a:gridCol>
                <a:gridCol w="1912897">
                  <a:extLst>
                    <a:ext uri="{9D8B030D-6E8A-4147-A177-3AD203B41FA5}">
                      <a16:colId xmlns:a16="http://schemas.microsoft.com/office/drawing/2014/main" val="984967528"/>
                    </a:ext>
                  </a:extLst>
                </a:gridCol>
              </a:tblGrid>
              <a:tr h="397855">
                <a:tc>
                  <a:txBody>
                    <a:bodyPr/>
                    <a:lstStyle/>
                    <a:p>
                      <a:pPr lvl="0" algn="ctr"/>
                      <a:r>
                        <a:rPr lang="en-GB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Literal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Linguistic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Mythical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Scientific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065266"/>
                  </a:ext>
                </a:extLst>
              </a:tr>
              <a:tr h="1570573">
                <a:tc>
                  <a:txBody>
                    <a:bodyPr/>
                    <a:lstStyle/>
                    <a:p>
                      <a:pPr lvl="0" algn="ctr"/>
                      <a:endParaRPr lang="en-GB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GB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GB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GB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566215"/>
                  </a:ext>
                </a:extLst>
              </a:tr>
              <a:tr h="1504242"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creation story happened exactly as it is described in the Bible,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 a day is ‘24 hours’.</a:t>
                      </a:r>
                    </a:p>
                    <a:p>
                      <a:pPr lvl="0" algn="ctr"/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Fundamental Christians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There may be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misunderstandings in the language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of the story e.g. ‘day’ in Hebrew doesn’t mean a day in English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is a myth- 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Bible explains that God made the world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why, but </a:t>
                      </a:r>
                      <a:r>
                        <a:rPr lang="en-GB" sz="1200" b="1" i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does not fully explain how.</a:t>
                      </a:r>
                      <a:endParaRPr lang="en-GB" sz="120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Science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can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work in conjunction 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with the 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 creation story</a:t>
                      </a:r>
                      <a:r>
                        <a:rPr lang="en-GB" sz="12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in Genesis.</a:t>
                      </a:r>
                      <a:endParaRPr lang="en-GB" sz="12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599032"/>
                  </a:ext>
                </a:extLst>
              </a:tr>
            </a:tbl>
          </a:graphicData>
        </a:graphic>
      </p:graphicFrame>
      <p:sp>
        <p:nvSpPr>
          <p:cNvPr id="14" name="TextBox 29">
            <a:extLst>
              <a:ext uri="{FF2B5EF4-FFF2-40B4-BE49-F238E27FC236}">
                <a16:creationId xmlns:a16="http://schemas.microsoft.com/office/drawing/2014/main" id="{14024389-99DA-4A44-A45C-C9031F910A79}"/>
              </a:ext>
            </a:extLst>
          </p:cNvPr>
          <p:cNvSpPr txBox="1"/>
          <p:nvPr/>
        </p:nvSpPr>
        <p:spPr>
          <a:xfrm>
            <a:off x="1974527" y="2639571"/>
            <a:ext cx="570074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4472C4"/>
                </a:solidFill>
                <a:uFillTx/>
                <a:latin typeface="Comic Sans MS" pitchFamily="66"/>
              </a:rPr>
              <a:t>Different Christian responses to Genesis:</a:t>
            </a:r>
          </a:p>
        </p:txBody>
      </p:sp>
      <p:pic>
        <p:nvPicPr>
          <p:cNvPr id="15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DC585FAD-3DF7-4755-9168-5282268C43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9804" y="3683440"/>
            <a:ext cx="1482983" cy="11122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35E1C88F-5A3F-467C-9127-2DF5341AC3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47314" y="3615857"/>
            <a:ext cx="1443416" cy="13222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0FD7F8-ED2C-459F-A763-0A9D60CD9B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5549" y="3556933"/>
            <a:ext cx="1212530" cy="14400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69BCAB-5F6D-4A63-9C3A-2F5CE37C0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30955" y="3486808"/>
            <a:ext cx="1580311" cy="15803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Speech Bubble: Rectangle with Corners Rounded 39">
            <a:extLst>
              <a:ext uri="{FF2B5EF4-FFF2-40B4-BE49-F238E27FC236}">
                <a16:creationId xmlns:a16="http://schemas.microsoft.com/office/drawing/2014/main" id="{A7364348-5DB6-4F6F-B262-983BC0EB51B8}"/>
              </a:ext>
            </a:extLst>
          </p:cNvPr>
          <p:cNvSpPr/>
          <p:nvPr/>
        </p:nvSpPr>
        <p:spPr>
          <a:xfrm>
            <a:off x="9996284" y="2724244"/>
            <a:ext cx="1635761" cy="1665387"/>
          </a:xfrm>
          <a:custGeom>
            <a:avLst>
              <a:gd name="f0" fmla="val 9790"/>
              <a:gd name="f1" fmla="val 28622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DBDBDB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“In the beginning was </a:t>
            </a: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Word and the Word was with God and the Word was God.”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John 1:1-3</a:t>
            </a: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DAD3F974-22BA-40CC-BBC5-3AE86D53D5F4}"/>
              </a:ext>
            </a:extLst>
          </p:cNvPr>
          <p:cNvSpPr txBox="1"/>
          <p:nvPr/>
        </p:nvSpPr>
        <p:spPr>
          <a:xfrm>
            <a:off x="9944218" y="4953935"/>
            <a:ext cx="213397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8FAADC"/>
                </a:solidFill>
                <a:uFillTx/>
                <a:latin typeface="Comic Sans MS" pitchFamily="66"/>
              </a:rPr>
              <a:t>This means…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Word means Jesus, the Son of God (the Word of God) Jesus was too involved in creation.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8448112-29ED-422F-B83A-FADDF739C2EC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B4C7E7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incarnation of Jesus, the Son of God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85509B90-7A20-4058-9274-7EADAD2252F3}"/>
              </a:ext>
            </a:extLst>
          </p:cNvPr>
          <p:cNvGraphicFramePr>
            <a:graphicFrameLocks noGrp="1"/>
          </p:cNvGraphicFramePr>
          <p:nvPr/>
        </p:nvGraphicFramePr>
        <p:xfrm>
          <a:off x="238128" y="638360"/>
          <a:ext cx="3480434" cy="23486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0434">
                  <a:extLst>
                    <a:ext uri="{9D8B030D-6E8A-4147-A177-3AD203B41FA5}">
                      <a16:colId xmlns:a16="http://schemas.microsoft.com/office/drawing/2014/main" val="47259228"/>
                    </a:ext>
                  </a:extLst>
                </a:gridCol>
              </a:tblGrid>
              <a:tr h="399428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Incarnation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622888"/>
                  </a:ext>
                </a:extLst>
              </a:tr>
              <a:tr h="1949253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Angel Gabriel appeared to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Mary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to tell her that she was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pregnant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 Mary was a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virgin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had occurred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through the Holy Spirit.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virgin conception is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evidence that Jesus was the Son of God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and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part of the Trinity.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lived for around 30 years.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2111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059263C-498D-4A45-9695-B6B87420D415}"/>
              </a:ext>
            </a:extLst>
          </p:cNvPr>
          <p:cNvGraphicFramePr>
            <a:graphicFrameLocks noGrp="1"/>
          </p:cNvGraphicFramePr>
          <p:nvPr/>
        </p:nvGraphicFramePr>
        <p:xfrm>
          <a:off x="238128" y="3163732"/>
          <a:ext cx="3480434" cy="332171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80434">
                  <a:extLst>
                    <a:ext uri="{9D8B030D-6E8A-4147-A177-3AD203B41FA5}">
                      <a16:colId xmlns:a16="http://schemas.microsoft.com/office/drawing/2014/main" val="751652262"/>
                    </a:ext>
                  </a:extLst>
                </a:gridCol>
              </a:tblGrid>
              <a:tr h="29066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Son of God, Messiah, Christ: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11"/>
                  </a:ext>
                </a:extLst>
              </a:tr>
              <a:tr h="3016916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was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fully human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and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fully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explains his powers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(e.g. miracles)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His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teachings have authority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because they are 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word of God. “ The Word became flesh and is dwelling among us.”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Most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Jews 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expected the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Messiah who was a warrior king</a:t>
                      </a: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; they did not believe this to be Jesus.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accept that Jesus is the Messiah.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3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is often called 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 (‘anointed one’)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820574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449301E6-88D1-41F2-9F3C-8FF4D5ECADC2}"/>
              </a:ext>
            </a:extLst>
          </p:cNvPr>
          <p:cNvGraphicFramePr>
            <a:graphicFrameLocks noGrp="1"/>
          </p:cNvGraphicFramePr>
          <p:nvPr/>
        </p:nvGraphicFramePr>
        <p:xfrm>
          <a:off x="6676070" y="930411"/>
          <a:ext cx="2528882" cy="54271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28882">
                  <a:extLst>
                    <a:ext uri="{9D8B030D-6E8A-4147-A177-3AD203B41FA5}">
                      <a16:colId xmlns:a16="http://schemas.microsoft.com/office/drawing/2014/main" val="70958288"/>
                    </a:ext>
                  </a:extLst>
                </a:gridCol>
              </a:tblGrid>
              <a:tr h="641799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 u="sng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Where else do we see Jesus as the Son of God?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00169"/>
                  </a:ext>
                </a:extLst>
              </a:tr>
              <a:tr h="4704222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Jesus was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baptised a voice from heaven spoke and a dove (the Holy Spirit) appeared.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“This is my Son with Whom is am pleased”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1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also was called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Messiah by his disciples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(although he told them not to say it many times- so he didn’t get arrested until his mission was over) 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endParaRPr lang="en-GB" sz="14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finally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admitted to being the Messiah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the </a:t>
                      </a:r>
                      <a:r>
                        <a:rPr lang="en-GB" sz="14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High Priest </a:t>
                      </a:r>
                      <a:r>
                        <a:rPr lang="en-GB" sz="14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asked on his trial before his death.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8889"/>
                  </a:ext>
                </a:extLst>
              </a:tr>
            </a:tbl>
          </a:graphicData>
        </a:graphic>
      </p:graphicFrame>
      <p:pic>
        <p:nvPicPr>
          <p:cNvPr id="6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E27E2C2-F0F1-4106-89AA-D9F84D267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151" y="714987"/>
            <a:ext cx="2366330" cy="2543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0" descr="A drawing of a person&#10;&#10;Description automatically generated">
            <a:extLst>
              <a:ext uri="{FF2B5EF4-FFF2-40B4-BE49-F238E27FC236}">
                <a16:creationId xmlns:a16="http://schemas.microsoft.com/office/drawing/2014/main" id="{B3984C2D-B55F-4C95-9BE2-591BC59AB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279" y="3813962"/>
            <a:ext cx="1738795" cy="254361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C43DA8E-91BE-403D-8044-C98A2B60E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525" y="2470434"/>
            <a:ext cx="2487350" cy="209140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BEA9028-E85C-4529-B6E6-4B666A721308}"/>
              </a:ext>
            </a:extLst>
          </p:cNvPr>
          <p:cNvSpPr txBox="1"/>
          <p:nvPr/>
        </p:nvSpPr>
        <p:spPr>
          <a:xfrm>
            <a:off x="0" y="0"/>
            <a:ext cx="12191996" cy="523219"/>
          </a:xfrm>
          <a:prstGeom prst="rect">
            <a:avLst/>
          </a:prstGeom>
          <a:solidFill>
            <a:srgbClr val="FFE69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Crucifixion</a:t>
            </a:r>
          </a:p>
        </p:txBody>
      </p:sp>
      <p:pic>
        <p:nvPicPr>
          <p:cNvPr id="3" name="Picture 7" descr="A picture containing map&#10;&#10;Description automatically generated">
            <a:extLst>
              <a:ext uri="{FF2B5EF4-FFF2-40B4-BE49-F238E27FC236}">
                <a16:creationId xmlns:a16="http://schemas.microsoft.com/office/drawing/2014/main" id="{FB8423E0-76E7-4D5D-8A41-B8C3674E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947" y="774469"/>
            <a:ext cx="2682401" cy="254618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6E0AD93F-F845-4ED3-842B-59528BE8F0CE}"/>
              </a:ext>
            </a:extLst>
          </p:cNvPr>
          <p:cNvGraphicFramePr>
            <a:graphicFrameLocks noGrp="1"/>
          </p:cNvGraphicFramePr>
          <p:nvPr/>
        </p:nvGraphicFramePr>
        <p:xfrm>
          <a:off x="7126211" y="749423"/>
          <a:ext cx="4842269" cy="31646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842269">
                  <a:extLst>
                    <a:ext uri="{9D8B030D-6E8A-4147-A177-3AD203B41FA5}">
                      <a16:colId xmlns:a16="http://schemas.microsoft.com/office/drawing/2014/main" val="2747295373"/>
                    </a:ext>
                  </a:extLst>
                </a:gridCol>
              </a:tblGrid>
              <a:tr h="332859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Why is it important?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5067"/>
                  </a:ext>
                </a:extLst>
              </a:tr>
              <a:tr h="2798841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shows that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Christians will be forgiven for their sins 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if they are truly sorry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God understands human suffering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because of the suffering of his son, Jesus.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Suffering is a part of human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life, just as it was part of Jesus’ life.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shows that Jesus was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fully God and fully man.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It teaches Christians that forgiveness is possible- Criminals on the cross.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Teaches Christians that God loves them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433965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B59CBCA-C579-4841-8167-2F4467B8B108}"/>
              </a:ext>
            </a:extLst>
          </p:cNvPr>
          <p:cNvGraphicFramePr>
            <a:graphicFrameLocks noGrp="1"/>
          </p:cNvGraphicFramePr>
          <p:nvPr/>
        </p:nvGraphicFramePr>
        <p:xfrm>
          <a:off x="342781" y="749423"/>
          <a:ext cx="3409312" cy="25712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409312">
                  <a:extLst>
                    <a:ext uri="{9D8B030D-6E8A-4147-A177-3AD203B41FA5}">
                      <a16:colId xmlns:a16="http://schemas.microsoft.com/office/drawing/2014/main" val="4017018059"/>
                    </a:ext>
                  </a:extLst>
                </a:gridCol>
              </a:tblGrid>
              <a:tr h="385959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happened?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610327"/>
                  </a:ext>
                </a:extLst>
              </a:tr>
              <a:tr h="2185269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Being fully God but also fully human,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suffered pain.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centurion accepted that Jesus was the Son of God.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guards made sure Jesus was dead.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body was put in a cave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before the Sabbath day.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100704"/>
                  </a:ext>
                </a:extLst>
              </a:tr>
            </a:tbl>
          </a:graphicData>
        </a:graphic>
      </p:graphicFrame>
      <p:pic>
        <p:nvPicPr>
          <p:cNvPr id="6" name="Picture 13" descr="A picture containing table, sitting, old, boat&#10;&#10;Description automatically generated">
            <a:extLst>
              <a:ext uri="{FF2B5EF4-FFF2-40B4-BE49-F238E27FC236}">
                <a16:creationId xmlns:a16="http://schemas.microsoft.com/office/drawing/2014/main" id="{453F0BF7-830F-493A-B6BB-3E0C0A7FC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253" y="4239771"/>
            <a:ext cx="4053836" cy="22802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5872EFDC-8669-4A1E-B81D-92DB3A4330BC}"/>
              </a:ext>
            </a:extLst>
          </p:cNvPr>
          <p:cNvSpPr/>
          <p:nvPr/>
        </p:nvSpPr>
        <p:spPr>
          <a:xfrm>
            <a:off x="1935675" y="4152802"/>
            <a:ext cx="1635761" cy="1665387"/>
          </a:xfrm>
          <a:custGeom>
            <a:avLst>
              <a:gd name="f0" fmla="val 46013"/>
              <a:gd name="f1" fmla="val 1979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9DC3E6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“Surely this man was the Son of God!”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Mark 15:39</a:t>
            </a:r>
          </a:p>
        </p:txBody>
      </p:sp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F2548D08-962D-49AB-8C89-2D25233AD530}"/>
              </a:ext>
            </a:extLst>
          </p:cNvPr>
          <p:cNvSpPr/>
          <p:nvPr/>
        </p:nvSpPr>
        <p:spPr>
          <a:xfrm>
            <a:off x="9204963" y="4152802"/>
            <a:ext cx="2484315" cy="1665387"/>
          </a:xfrm>
          <a:custGeom>
            <a:avLst>
              <a:gd name="f0" fmla="val -28411"/>
              <a:gd name="f1" fmla="val 9251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4B183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“Jesus called out with a loud voice, ‘Father, into your hands I commit my spirit.’ When he had said this, he breathed his last.”</a:t>
            </a:r>
            <a:r>
              <a:rPr lang="en-GB" sz="1400" b="0" i="1" u="none" strike="noStrike" kern="1200" cap="none" spc="0" baseline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1" u="none" strike="noStrike" kern="1200" cap="none" spc="0" baseline="0">
                <a:solidFill>
                  <a:srgbClr val="000000"/>
                </a:solidFill>
                <a:uFillTx/>
                <a:latin typeface="Comic Sans MS"/>
                <a:cs typeface="Comic Sans MS"/>
              </a:rPr>
              <a:t>Luke 23:46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2E1FE2D-269F-4BAB-938D-0179813769F1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EDA7D9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The Resurrection and Ascension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01B9A68-3838-46E9-84CC-9FA01FDA1FEE}"/>
              </a:ext>
            </a:extLst>
          </p:cNvPr>
          <p:cNvGraphicFramePr>
            <a:graphicFrameLocks noGrp="1"/>
          </p:cNvGraphicFramePr>
          <p:nvPr/>
        </p:nvGraphicFramePr>
        <p:xfrm>
          <a:off x="576456" y="633487"/>
          <a:ext cx="3700896" cy="28787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00896">
                  <a:extLst>
                    <a:ext uri="{9D8B030D-6E8A-4147-A177-3AD203B41FA5}">
                      <a16:colId xmlns:a16="http://schemas.microsoft.com/office/drawing/2014/main" val="1553965171"/>
                    </a:ext>
                  </a:extLst>
                </a:gridCol>
              </a:tblGrid>
              <a:tr h="471857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What happened?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66508"/>
                  </a:ext>
                </a:extLst>
              </a:tr>
              <a:tr h="2406938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On the Sunday morning, some of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female followers visited the tomb.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Jesus’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body was not there.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The women were told by a man that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had risen from the dead.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Over the next few days,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 appeared to several people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as he had prophesised.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56493"/>
                  </a:ext>
                </a:extLst>
              </a:tr>
            </a:tbl>
          </a:graphicData>
        </a:graphic>
      </p:graphicFrame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AC7818EB-B9FA-4579-A362-64AF9F298AE9}"/>
              </a:ext>
            </a:extLst>
          </p:cNvPr>
          <p:cNvSpPr/>
          <p:nvPr/>
        </p:nvSpPr>
        <p:spPr>
          <a:xfrm>
            <a:off x="4462902" y="2089879"/>
            <a:ext cx="7454783" cy="1422404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FDAF5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It is significant because…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Shows the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power of good over evil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and life over death.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Means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sin will be forgiven.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Christians will too be resurrected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if they accept Jesus.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Shows that there is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life after death.</a:t>
            </a:r>
            <a:endParaRPr lang="en-GB" sz="16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</a:endParaRPr>
          </a:p>
        </p:txBody>
      </p:sp>
      <p:pic>
        <p:nvPicPr>
          <p:cNvPr id="5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AF266CE-E0EC-46C5-A787-533F46C96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421" y="619268"/>
            <a:ext cx="2675342" cy="183261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718FC4B-FA73-468A-B800-72181B6CFC1D}"/>
              </a:ext>
            </a:extLst>
          </p:cNvPr>
          <p:cNvGraphicFramePr>
            <a:graphicFrameLocks noGrp="1"/>
          </p:cNvGraphicFramePr>
          <p:nvPr/>
        </p:nvGraphicFramePr>
        <p:xfrm>
          <a:off x="6680469" y="3759811"/>
          <a:ext cx="5237207" cy="289560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237207">
                  <a:extLst>
                    <a:ext uri="{9D8B030D-6E8A-4147-A177-3AD203B41FA5}">
                      <a16:colId xmlns:a16="http://schemas.microsoft.com/office/drawing/2014/main" val="61415469"/>
                    </a:ext>
                  </a:extLst>
                </a:gridCol>
              </a:tblGrid>
              <a:tr h="266575">
                <a:tc>
                  <a:txBody>
                    <a:bodyPr/>
                    <a:lstStyle/>
                    <a:p>
                      <a:pPr lvl="0" algn="ctr"/>
                      <a:r>
                        <a:rPr lang="en-GB" sz="18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Ascension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9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41695"/>
                  </a:ext>
                </a:extLst>
              </a:tr>
              <a:tr h="2397520">
                <a:tc>
                  <a:txBody>
                    <a:bodyPr/>
                    <a:lstStyle/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After meeting with his disciples and asking them to on his work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,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Jesus left them for the last time.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He returned to the Father in Heaven.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was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40 days after the resurrection.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Jesus ascended into Heaven 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Holy spirit came to the disciples.</a:t>
                      </a:r>
                    </a:p>
                    <a:p>
                      <a:pPr marL="285750" lvl="0" indent="-285750" algn="l">
                        <a:buSzPct val="100000"/>
                        <a:buFont typeface="Arial" pitchFamily="34"/>
                        <a:buChar char="•"/>
                      </a:pP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This was known as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Pentecost.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The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Holy Spirit 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gave the disciples the gifts to spread the word for example-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Speaking in tounges.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76574"/>
                  </a:ext>
                </a:extLst>
              </a:tr>
            </a:tbl>
          </a:graphicData>
        </a:graphic>
      </p:graphicFrame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417CAF74-DD9D-4C12-BBB9-70C770309292}"/>
              </a:ext>
            </a:extLst>
          </p:cNvPr>
          <p:cNvSpPr/>
          <p:nvPr/>
        </p:nvSpPr>
        <p:spPr>
          <a:xfrm>
            <a:off x="274320" y="5233010"/>
            <a:ext cx="6258555" cy="1422404"/>
          </a:xfrm>
          <a:custGeom>
            <a:avLst>
              <a:gd name="f0" fmla="val 25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B183"/>
          </a:solidFill>
          <a:ln w="38103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It is significant because…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Shows that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Jesus is with God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 heaven.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Prepare for God to spend the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Holy Spirit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 to provide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comfort </a:t>
            </a:r>
            <a:r>
              <a:rPr lang="en-GB" sz="16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and </a:t>
            </a:r>
            <a:r>
              <a:rPr lang="en-GB" sz="1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guidance. </a:t>
            </a:r>
          </a:p>
        </p:txBody>
      </p:sp>
      <p:pic>
        <p:nvPicPr>
          <p:cNvPr id="8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48FD635-AF1C-4EA3-8541-0E7BBD31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893" y="3576328"/>
            <a:ext cx="1285417" cy="15926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C01E956-36D2-468B-84BC-D27982F5D092}"/>
              </a:ext>
            </a:extLst>
          </p:cNvPr>
          <p:cNvSpPr txBox="1"/>
          <p:nvPr/>
        </p:nvSpPr>
        <p:spPr>
          <a:xfrm>
            <a:off x="0" y="0"/>
            <a:ext cx="12191996" cy="461662"/>
          </a:xfrm>
          <a:prstGeom prst="rect">
            <a:avLst/>
          </a:prstGeom>
          <a:solidFill>
            <a:srgbClr val="C5E0B4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sng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Resurrection and Life after Death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2FA374E-E9DF-46F1-9B67-6A58EC4DB794}"/>
              </a:ext>
            </a:extLst>
          </p:cNvPr>
          <p:cNvGraphicFramePr>
            <a:graphicFrameLocks noGrp="1"/>
          </p:cNvGraphicFramePr>
          <p:nvPr/>
        </p:nvGraphicFramePr>
        <p:xfrm>
          <a:off x="381003" y="728347"/>
          <a:ext cx="4668524" cy="17170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34262">
                  <a:extLst>
                    <a:ext uri="{9D8B030D-6E8A-4147-A177-3AD203B41FA5}">
                      <a16:colId xmlns:a16="http://schemas.microsoft.com/office/drawing/2014/main" val="2977981432"/>
                    </a:ext>
                  </a:extLst>
                </a:gridCol>
                <a:gridCol w="2334262">
                  <a:extLst>
                    <a:ext uri="{9D8B030D-6E8A-4147-A177-3AD203B41FA5}">
                      <a16:colId xmlns:a16="http://schemas.microsoft.com/office/drawing/2014/main" val="885154427"/>
                    </a:ext>
                  </a:extLst>
                </a:gridCol>
              </a:tblGrid>
              <a:tr h="358792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When will resurrection happen?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90061"/>
                  </a:ext>
                </a:extLst>
              </a:tr>
              <a:tr h="135126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Some Christians believe a person’s soul is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resurrected soon after death.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Christians believe the dead will be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resurrected on the Day of Judgement.</a:t>
                      </a:r>
                      <a:endParaRPr lang="en-GB" sz="1600" b="0">
                        <a:solidFill>
                          <a:srgbClr val="000000"/>
                        </a:solidFill>
                        <a:latin typeface="Comic Sans MS" pitchFamily="66"/>
                      </a:endParaRP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692867"/>
                  </a:ext>
                </a:extLst>
              </a:tr>
            </a:tbl>
          </a:graphicData>
        </a:graphic>
      </p:graphicFrame>
      <p:pic>
        <p:nvPicPr>
          <p:cNvPr id="4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474B4C5-E1DF-4BE9-B440-A78A7CF55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30" y="2606049"/>
            <a:ext cx="2827910" cy="171702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604C2AD-1CDB-4A30-9947-76CAD9B36491}"/>
              </a:ext>
            </a:extLst>
          </p:cNvPr>
          <p:cNvGraphicFramePr>
            <a:graphicFrameLocks noGrp="1"/>
          </p:cNvGraphicFramePr>
          <p:nvPr/>
        </p:nvGraphicFramePr>
        <p:xfrm>
          <a:off x="5648962" y="2570488"/>
          <a:ext cx="6014722" cy="171702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007361">
                  <a:extLst>
                    <a:ext uri="{9D8B030D-6E8A-4147-A177-3AD203B41FA5}">
                      <a16:colId xmlns:a16="http://schemas.microsoft.com/office/drawing/2014/main" val="1611223574"/>
                    </a:ext>
                  </a:extLst>
                </a:gridCol>
                <a:gridCol w="3007361">
                  <a:extLst>
                    <a:ext uri="{9D8B030D-6E8A-4147-A177-3AD203B41FA5}">
                      <a16:colId xmlns:a16="http://schemas.microsoft.com/office/drawing/2014/main" val="2134712576"/>
                    </a:ext>
                  </a:extLst>
                </a:gridCol>
              </a:tblGrid>
              <a:tr h="358792">
                <a:tc gridSpan="2">
                  <a:txBody>
                    <a:bodyPr/>
                    <a:lstStyle/>
                    <a:p>
                      <a:pPr lvl="0" algn="ctr"/>
                      <a:r>
                        <a:rPr lang="en-GB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How will the resurrection happen?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93762"/>
                  </a:ext>
                </a:extLst>
              </a:tr>
              <a:tr h="1351263"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Catholic and Orthodox Christians believe in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physical (bodily) resurrection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– this will be a transformed body. (The best version of itself)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Other Christians believe that </a:t>
                      </a:r>
                      <a:r>
                        <a:rPr lang="en-GB" sz="1600" b="1">
                          <a:solidFill>
                            <a:srgbClr val="000000"/>
                          </a:solidFill>
                          <a:latin typeface="Comic Sans MS" pitchFamily="66"/>
                        </a:rPr>
                        <a:t>resurrection will just be spiritual</a:t>
                      </a:r>
                      <a:r>
                        <a:rPr lang="en-GB" sz="1600" b="0">
                          <a:solidFill>
                            <a:srgbClr val="000000"/>
                          </a:solidFill>
                          <a:latin typeface="Comic Sans MS" pitchFamily="66"/>
                        </a:rPr>
                        <a:t> (resurrection of the soul) rather than physical.</a:t>
                      </a:r>
                    </a:p>
                  </a:txBody>
                  <a:tcPr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95917"/>
                  </a:ext>
                </a:extLst>
              </a:tr>
            </a:tbl>
          </a:graphicData>
        </a:graphic>
      </p:graphicFrame>
      <p:pic>
        <p:nvPicPr>
          <p:cNvPr id="6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E82E37B-F99A-4644-BCBF-E6DD6B123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149" y="728347"/>
            <a:ext cx="2622298" cy="16389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A3EAD249-0F8D-47EB-A5B8-C066FA893B13}"/>
              </a:ext>
            </a:extLst>
          </p:cNvPr>
          <p:cNvSpPr/>
          <p:nvPr/>
        </p:nvSpPr>
        <p:spPr>
          <a:xfrm>
            <a:off x="4682596" y="5720056"/>
            <a:ext cx="1841875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FFFFFF"/>
                </a:solidFill>
                <a:uFillTx/>
                <a:latin typeface="Comic Sans MS" pitchFamily="66"/>
              </a:rPr>
              <a:t>A belief in the resurrection</a:t>
            </a:r>
          </a:p>
        </p:txBody>
      </p:sp>
      <p:sp>
        <p:nvSpPr>
          <p:cNvPr id="8" name="Rectangle: Rounded Corners 12">
            <a:extLst>
              <a:ext uri="{FF2B5EF4-FFF2-40B4-BE49-F238E27FC236}">
                <a16:creationId xmlns:a16="http://schemas.microsoft.com/office/drawing/2014/main" id="{A505B9CA-E1CF-4C4D-B84C-0392BF65F527}"/>
              </a:ext>
            </a:extLst>
          </p:cNvPr>
          <p:cNvSpPr/>
          <p:nvPr/>
        </p:nvSpPr>
        <p:spPr>
          <a:xfrm>
            <a:off x="2178750" y="5980742"/>
            <a:ext cx="1776505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7030A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Means life after death is real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FD92D450-CB05-451E-B9F3-536354B00CA4}"/>
              </a:ext>
            </a:extLst>
          </p:cNvPr>
          <p:cNvSpPr/>
          <p:nvPr/>
        </p:nvSpPr>
        <p:spPr>
          <a:xfrm>
            <a:off x="2480401" y="4742691"/>
            <a:ext cx="1751030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Gives hope of a future life with Jesus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610B1CA4-A2A9-4E78-91A3-19BF5441D38C}"/>
              </a:ext>
            </a:extLst>
          </p:cNvPr>
          <p:cNvSpPr/>
          <p:nvPr/>
        </p:nvSpPr>
        <p:spPr>
          <a:xfrm>
            <a:off x="7085594" y="4742691"/>
            <a:ext cx="1751030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B05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Inspires Christians to live their life as God expects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A50A1468-FAEB-41C1-939C-BD251AF06669}"/>
              </a:ext>
            </a:extLst>
          </p:cNvPr>
          <p:cNvSpPr/>
          <p:nvPr/>
        </p:nvSpPr>
        <p:spPr>
          <a:xfrm>
            <a:off x="7251822" y="5958394"/>
            <a:ext cx="1751030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0070C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Shows Christians how much God loves them.</a:t>
            </a:r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246BB300-70D9-4C44-A191-BA6067792CE6}"/>
              </a:ext>
            </a:extLst>
          </p:cNvPr>
          <p:cNvSpPr/>
          <p:nvPr/>
        </p:nvSpPr>
        <p:spPr>
          <a:xfrm>
            <a:off x="4753106" y="4626123"/>
            <a:ext cx="1751030" cy="6762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8103" cap="flat">
            <a:solidFill>
              <a:srgbClr val="FFFF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</a:rPr>
              <a:t>Gives confidence in the face of death</a:t>
            </a:r>
          </a:p>
        </p:txBody>
      </p:sp>
      <p:cxnSp>
        <p:nvCxnSpPr>
          <p:cNvPr id="13" name="Straight Connector 18">
            <a:extLst>
              <a:ext uri="{FF2B5EF4-FFF2-40B4-BE49-F238E27FC236}">
                <a16:creationId xmlns:a16="http://schemas.microsoft.com/office/drawing/2014/main" id="{2730AFA8-8544-4C86-963D-048A19D6F055}"/>
              </a:ext>
            </a:extLst>
          </p:cNvPr>
          <p:cNvCxnSpPr>
            <a:stCxn id="7" idx="0"/>
            <a:endCxn id="12" idx="2"/>
          </p:cNvCxnSpPr>
          <p:nvPr/>
        </p:nvCxnSpPr>
        <p:spPr>
          <a:xfrm flipV="1">
            <a:off x="5603534" y="5302394"/>
            <a:ext cx="25087" cy="417662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4" name="Straight Connector 21">
            <a:extLst>
              <a:ext uri="{FF2B5EF4-FFF2-40B4-BE49-F238E27FC236}">
                <a16:creationId xmlns:a16="http://schemas.microsoft.com/office/drawing/2014/main" id="{D6E2F19B-30DA-4108-B6DE-B3822885CE7B}"/>
              </a:ext>
            </a:extLst>
          </p:cNvPr>
          <p:cNvCxnSpPr/>
          <p:nvPr/>
        </p:nvCxnSpPr>
        <p:spPr>
          <a:xfrm flipV="1">
            <a:off x="6509531" y="5400428"/>
            <a:ext cx="591004" cy="415302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5" name="Straight Connector 23">
            <a:extLst>
              <a:ext uri="{FF2B5EF4-FFF2-40B4-BE49-F238E27FC236}">
                <a16:creationId xmlns:a16="http://schemas.microsoft.com/office/drawing/2014/main" id="{48EC65F3-E328-4B4A-B107-23971F22E579}"/>
              </a:ext>
            </a:extLst>
          </p:cNvPr>
          <p:cNvCxnSpPr>
            <a:endCxn id="11" idx="3"/>
          </p:cNvCxnSpPr>
          <p:nvPr/>
        </p:nvCxnSpPr>
        <p:spPr>
          <a:xfrm>
            <a:off x="6509531" y="6295040"/>
            <a:ext cx="742291" cy="149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id="{EA3493A7-8FAE-49D1-9FD3-16B47AC6B648}"/>
              </a:ext>
            </a:extLst>
          </p:cNvPr>
          <p:cNvCxnSpPr/>
          <p:nvPr/>
        </p:nvCxnSpPr>
        <p:spPr>
          <a:xfrm>
            <a:off x="3959333" y="6295040"/>
            <a:ext cx="742283" cy="149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id="{A5D209AD-8031-4536-9B8A-6F49694B49F9}"/>
              </a:ext>
            </a:extLst>
          </p:cNvPr>
          <p:cNvCxnSpPr/>
          <p:nvPr/>
        </p:nvCxnSpPr>
        <p:spPr>
          <a:xfrm>
            <a:off x="4197379" y="5384224"/>
            <a:ext cx="574902" cy="393567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147561AB51DF428788596ACB76AD16" ma:contentTypeVersion="" ma:contentTypeDescription="Create a new document." ma:contentTypeScope="" ma:versionID="fd2bf89815a3d08e1333e865a571437c">
  <xsd:schema xmlns:xsd="http://www.w3.org/2001/XMLSchema" xmlns:xs="http://www.w3.org/2001/XMLSchema" xmlns:p="http://schemas.microsoft.com/office/2006/metadata/properties" xmlns:ns2="82762546-134f-435b-a3d8-01776a5e047b" xmlns:ns3="67fdbd2b-1973-427c-bffa-6d718ee9b636" xmlns:ns4="3c6552ff-e203-492b-9a4a-86c2b1ce869f" targetNamespace="http://schemas.microsoft.com/office/2006/metadata/properties" ma:root="true" ma:fieldsID="00672294dec573198491a2eeb19b4524" ns2:_="" ns3:_="" ns4:_="">
    <xsd:import namespace="82762546-134f-435b-a3d8-01776a5e047b"/>
    <xsd:import namespace="67fdbd2b-1973-427c-bffa-6d718ee9b636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62546-134f-435b-a3d8-01776a5e0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fdbd2b-1973-427c-bffa-6d718ee9b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9F64BCF-503F-4F2E-86A0-989497ECA44D}" ma:internalName="TaxCatchAll" ma:showField="CatchAllData" ma:web="{67fdbd2b-1973-427c-bffa-6d718ee9b636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762546-134f-435b-a3d8-01776a5e047b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8A13C3DA-B1E6-49CA-A7B2-09D0C23614B7}"/>
</file>

<file path=customXml/itemProps2.xml><?xml version="1.0" encoding="utf-8"?>
<ds:datastoreItem xmlns:ds="http://schemas.openxmlformats.org/officeDocument/2006/customXml" ds:itemID="{E6829EB7-4F10-4E4F-BAF7-6B2DAC5B345B}"/>
</file>

<file path=customXml/itemProps3.xml><?xml version="1.0" encoding="utf-8"?>
<ds:datastoreItem xmlns:ds="http://schemas.openxmlformats.org/officeDocument/2006/customXml" ds:itemID="{D12E1591-CD64-4138-B5DC-D5DA75AB05A6}"/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2467</Words>
  <Application>Microsoft Office PowerPoint</Application>
  <PresentationFormat>Widescreen</PresentationFormat>
  <Paragraphs>258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Ms R</dc:creator>
  <cp:lastModifiedBy>Leary O</cp:lastModifiedBy>
  <cp:revision>49</cp:revision>
  <dcterms:created xsi:type="dcterms:W3CDTF">2019-11-22T20:25:21Z</dcterms:created>
  <dcterms:modified xsi:type="dcterms:W3CDTF">2020-02-12T13:35:36Z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0x01010002147561AB51DF428788596ACB76AD16</vt:lpwstr>
  </property>
</Properties>
</file>