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A9D0B-EF12-47CB-9E1B-AD26D663447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1B3494-079E-4608-B26F-C4C9774DF49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AC8DE-785F-4930-A6B9-4B4CED0C516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E8D2CF-776C-40D2-9B88-478E5519EC42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1C474-5E62-483D-AC31-52DFC469BBD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4F60E-A5E8-4864-9706-36E0697BCA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6EFB45-B5E1-47F5-8683-0393AD02172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84936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CEDCE-28D3-408D-98F8-69212208A82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1411D5-2AEA-4D3D-A173-2FB571CE256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CE934-78DD-49CF-A808-7428C869FF1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26C7BB-33C8-4F60-90FE-C5A1B8E88570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D0BA6-1BFF-4AA0-B629-B50D803CD0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20165-FB77-44B8-92F1-890B973CC9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2CE31B-66F7-462C-86EF-C7E74F3D7EF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88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F7DA28-4C89-4DF1-8E0B-895FD1C6F73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804D16-E725-4788-852C-5C170D3ADD1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8DFEF-C1A0-4C65-AD1E-4C28E35FFF7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44672B-127D-49AC-B132-3316DD649E45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AA210-C065-4D74-97D5-ECC90FD16E7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DCD9D-4CE6-4793-AE0E-6A57035A56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536194-3930-4791-AF2B-74F4C6CF569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53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BDB5E-FE15-46DE-94FE-272919209F4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03B8F-C33B-4346-9F66-3CB38637647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A819F-0F73-4A4B-A38D-7D2A6776DE2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8B489C-4D6E-439F-ABB4-76647C468E0A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F6BF5-077A-47A2-8002-4181F286C2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6F442-BDE3-4CE9-BFB5-7D2012EBE9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A40350-E39C-4DF8-B5F0-61DB5D48789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47746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E3870-FFDF-465B-B2D5-3B627E2681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C4B52-47C8-4AA3-96A1-19EBDFD9BF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FE553-DD4D-45D5-A43F-FF6C6657178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CBDBC7-97C9-4156-89A3-79D7EAFB5373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DA4D8-2B83-4918-A7C8-9DC266971B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F51B4-7571-4EAB-BC66-61F39F6993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348882-81A8-48E8-A6E7-952166A8211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3017-56DE-49DC-8CF0-0F9669363A6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D2076-83C6-43FF-8E6A-62DD6AB40B7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4AFB4D-3FC1-4BBA-A141-38A13EACF0C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A8C1C-A45D-417D-9A6D-5E2FAE7630B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5CEB40-236E-4C63-9DEE-A9617AF3BC4F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1B930-6AB9-4C17-8FE6-8607F33191D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99304-EAE8-4283-A706-F5962A8165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205F61-C441-454C-8DDD-D96DC5AE502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64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B07CD-8980-44DB-8697-F5821B8B27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192F5-1F72-4F46-AC79-3A1C4168F6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1DC938-B5BD-4D5C-9E62-D77F86AB867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B6F090-EADD-47A1-8A8D-5F5672D077D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4F6909-B229-40B4-B066-B7CCE6392E0A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82182C-1986-4B85-9633-A6AF1F3E6EB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093372-C801-4CFE-B031-F063BAE4A494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E4A818-192F-4951-97C2-31890C1EE2B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213F0E-5D2A-4772-BCEC-ADA1E2DAC6A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EAEB66-B894-45FA-8051-942D03016D0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41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6808B-3672-4A15-B292-FC8C0478585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F829C0-41E0-41F6-A955-AEBE0AAB50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76A154-03B3-4B40-AE3C-B0B2F9A918ED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C79D5C-22E6-4D34-A56F-0C9A15E3BFF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AD74C-8E05-4405-9314-BC7E6F17DE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B49A4C-D091-46FF-B917-4CCBAEE38EA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97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6B0E6-4FA7-4369-B828-D047D86C171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6B680A-3662-49A0-B806-723B0A92C842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A4F670-349D-4415-A00E-A57795B53E0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DADA6-AB61-4AC2-9B94-128AC503E9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3D7866-914B-4199-B984-5C58A55C073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720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19CEE-DB53-4E2E-AB54-E124E3471B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290D5-A428-4A5F-BCE1-E0C1E469B80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4DFAA-DDB6-4DA5-8011-A50D404597C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4A369-55D3-4534-B128-0F6985854BC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F8A088-BB3F-4CB9-BE79-3A0563F5CF1E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0352A-2729-415C-8DA3-EBDF15F912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A22A8-1B00-44E1-8C12-793EE9CCF65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4A98CC-CFF8-4767-B90B-9A24F872CCB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60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C4907-509D-4501-8D3B-ADBAF07DE0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9A58D7-D189-4D05-99CE-095FAA3C2F5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EA06B-DD1E-4BC2-B2AB-86911AC7908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300BA-41E6-4193-BD26-34D7905058E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12B728-BCCB-4245-9BB8-E6146C058224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E442A-F9D3-48E8-95F8-7C7D1B817AB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97880-9427-47E4-8514-0615AE4982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F1E752-3561-4FE2-85FF-52D43C4D34A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63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534630-7A89-4BE9-B565-5928A8587C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72CF0-2D53-4E06-8F75-9824D06353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9451D-B26D-4214-8FD5-D5CFE849209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7D772E6-85C3-4240-8909-D153D8EE95D7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6EE66-A3F0-4427-BFAC-735E2B3AB18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D9B1B-F687-4ECF-8123-40F507A7614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CD4DF92-9CBF-4FFE-9720-F5FA2F06C235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sacerdotus.com/2013/04/my-thoughts-on-holy-week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A9F7B081-C72F-49A5-AFE5-DC1025D0ECC6}"/>
              </a:ext>
            </a:extLst>
          </p:cNvPr>
          <p:cNvSpPr txBox="1"/>
          <p:nvPr/>
        </p:nvSpPr>
        <p:spPr>
          <a:xfrm>
            <a:off x="1956578" y="963027"/>
            <a:ext cx="8755919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Study of Religion: Paper 1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E12CCDA3-27F3-4323-A44D-C415EBF944C6}"/>
              </a:ext>
            </a:extLst>
          </p:cNvPr>
          <p:cNvSpPr txBox="1"/>
          <p:nvPr/>
        </p:nvSpPr>
        <p:spPr>
          <a:xfrm>
            <a:off x="2934410" y="2153722"/>
            <a:ext cx="6061274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sng" strike="noStrike" kern="1200" cap="none" spc="0" baseline="0">
                <a:solidFill>
                  <a:srgbClr val="FF0000"/>
                </a:solidFill>
                <a:uFillTx/>
                <a:latin typeface="Comic Sans MS" pitchFamily="66"/>
              </a:rPr>
              <a:t>Christianity Practices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2D981038-08EC-4FA2-86E7-CDF924A83CF2}"/>
              </a:ext>
            </a:extLst>
          </p:cNvPr>
          <p:cNvSpPr txBox="1"/>
          <p:nvPr/>
        </p:nvSpPr>
        <p:spPr>
          <a:xfrm>
            <a:off x="4106515" y="3344427"/>
            <a:ext cx="3978975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0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Revision Cards</a:t>
            </a:r>
          </a:p>
        </p:txBody>
      </p:sp>
      <p:pic>
        <p:nvPicPr>
          <p:cNvPr id="5" name="Picture 7" descr="A cross on top&#10;&#10;Description automatically generated">
            <a:extLst>
              <a:ext uri="{FF2B5EF4-FFF2-40B4-BE49-F238E27FC236}">
                <a16:creationId xmlns:a16="http://schemas.microsoft.com/office/drawing/2014/main" id="{98CCFE89-0D07-41EC-882B-102290134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490" y="2395270"/>
            <a:ext cx="4216874" cy="42168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8" descr="A cross on top&#10;&#10;Description automatically generated">
            <a:extLst>
              <a:ext uri="{FF2B5EF4-FFF2-40B4-BE49-F238E27FC236}">
                <a16:creationId xmlns:a16="http://schemas.microsoft.com/office/drawing/2014/main" id="{7C08479C-66D2-405B-B809-8C69F03F6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9322" y="2395270"/>
            <a:ext cx="4216874" cy="421687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DDF239E9-D24E-42B0-953A-140A5F270F87}"/>
              </a:ext>
            </a:extLst>
          </p:cNvPr>
          <p:cNvSpPr txBox="1"/>
          <p:nvPr/>
        </p:nvSpPr>
        <p:spPr>
          <a:xfrm>
            <a:off x="0" y="0"/>
            <a:ext cx="12191996" cy="461662"/>
          </a:xfrm>
          <a:prstGeom prst="rect">
            <a:avLst/>
          </a:prstGeom>
          <a:solidFill>
            <a:srgbClr val="EDA7D9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role of the Church in the local community: Street Pastors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7E1701A7-BDE1-444B-986E-90F5E1D12D1F}"/>
              </a:ext>
            </a:extLst>
          </p:cNvPr>
          <p:cNvSpPr txBox="1"/>
          <p:nvPr/>
        </p:nvSpPr>
        <p:spPr>
          <a:xfrm>
            <a:off x="1876421" y="547945"/>
            <a:ext cx="8572500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FF0000"/>
                </a:solidFill>
                <a:uFillTx/>
                <a:latin typeface="Comic Sans MS" pitchFamily="66"/>
              </a:rPr>
              <a:t>The importance of Helping in the Local Community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Jesus taught that Christians should help others by showing agape love towards them.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Jesus teaches Christians that they should give practical help to people in need.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14BEC46C-6267-4F22-94C5-E59308841E97}"/>
              </a:ext>
            </a:extLst>
          </p:cNvPr>
          <p:cNvGraphicFramePr>
            <a:graphicFrameLocks noGrp="1"/>
          </p:cNvGraphicFramePr>
          <p:nvPr/>
        </p:nvGraphicFramePr>
        <p:xfrm>
          <a:off x="325434" y="1349645"/>
          <a:ext cx="11541117" cy="224127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885279">
                  <a:extLst>
                    <a:ext uri="{9D8B030D-6E8A-4147-A177-3AD203B41FA5}">
                      <a16:colId xmlns:a16="http://schemas.microsoft.com/office/drawing/2014/main" val="680583530"/>
                    </a:ext>
                  </a:extLst>
                </a:gridCol>
                <a:gridCol w="2885279">
                  <a:extLst>
                    <a:ext uri="{9D8B030D-6E8A-4147-A177-3AD203B41FA5}">
                      <a16:colId xmlns:a16="http://schemas.microsoft.com/office/drawing/2014/main" val="2709399507"/>
                    </a:ext>
                  </a:extLst>
                </a:gridCol>
                <a:gridCol w="2885279">
                  <a:extLst>
                    <a:ext uri="{9D8B030D-6E8A-4147-A177-3AD203B41FA5}">
                      <a16:colId xmlns:a16="http://schemas.microsoft.com/office/drawing/2014/main" val="3493398476"/>
                    </a:ext>
                  </a:extLst>
                </a:gridCol>
                <a:gridCol w="2885279">
                  <a:extLst>
                    <a:ext uri="{9D8B030D-6E8A-4147-A177-3AD203B41FA5}">
                      <a16:colId xmlns:a16="http://schemas.microsoft.com/office/drawing/2014/main" val="1569587133"/>
                    </a:ext>
                  </a:extLst>
                </a:gridCol>
              </a:tblGrid>
              <a:tr h="1246638">
                <a:tc>
                  <a:txBody>
                    <a:bodyPr/>
                    <a:lstStyle/>
                    <a:p>
                      <a:pPr lvl="0"/>
                      <a:endParaRPr lang="en-GB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GB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GB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GB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178191"/>
                  </a:ext>
                </a:extLst>
              </a:tr>
              <a:tr h="994638">
                <a:tc>
                  <a:txBody>
                    <a:bodyPr/>
                    <a:lstStyle/>
                    <a:p>
                      <a:pPr lvl="0" algn="ctr"/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Golden Rule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teaches that you should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treat others in the way that you expect to be treated.</a:t>
                      </a:r>
                      <a:endParaRPr lang="en-GB" sz="120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book of James teaches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“Faith without actions is dead”. 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important to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put the teachings of Jesus into practical action.</a:t>
                      </a:r>
                      <a:endParaRPr lang="en-GB" sz="120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Parable of the Good Samaritan 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shows that you should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help all people in need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whether friend or enemy.</a:t>
                      </a:r>
                      <a:endParaRPr lang="en-GB" sz="120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Parable of the Sheep and Goats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shows that it is important to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treat all people as through they are Jesus.</a:t>
                      </a:r>
                      <a:endParaRPr lang="en-GB" sz="120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502338"/>
                  </a:ext>
                </a:extLst>
              </a:tr>
            </a:tbl>
          </a:graphicData>
        </a:graphic>
      </p:graphicFrame>
      <p:pic>
        <p:nvPicPr>
          <p:cNvPr id="5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D5CB7BC-6ADC-468E-980A-2BC5F4209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88" y="1441588"/>
            <a:ext cx="1321189" cy="10668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0" descr="A white sign with black text&#10;&#10;Description automatically generated">
            <a:extLst>
              <a:ext uri="{FF2B5EF4-FFF2-40B4-BE49-F238E27FC236}">
                <a16:creationId xmlns:a16="http://schemas.microsoft.com/office/drawing/2014/main" id="{D8C393E3-B3AC-4590-84FE-14F97F34B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845" y="1441588"/>
            <a:ext cx="1321189" cy="10076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FC450576-F902-4989-B0BE-AA19615CA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884" y="1441588"/>
            <a:ext cx="969840" cy="10692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5" descr="A close up of a sheep&#10;&#10;Description automatically generated">
            <a:extLst>
              <a:ext uri="{FF2B5EF4-FFF2-40B4-BE49-F238E27FC236}">
                <a16:creationId xmlns:a16="http://schemas.microsoft.com/office/drawing/2014/main" id="{0D68991D-2840-4953-BA68-C4899F108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3302" y="1441588"/>
            <a:ext cx="2191789" cy="1066803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A81D6D0E-BE41-49DF-BE4E-5417F7FFEAFC}"/>
              </a:ext>
            </a:extLst>
          </p:cNvPr>
          <p:cNvGraphicFramePr>
            <a:graphicFrameLocks noGrp="1"/>
          </p:cNvGraphicFramePr>
          <p:nvPr/>
        </p:nvGraphicFramePr>
        <p:xfrm>
          <a:off x="325434" y="3692383"/>
          <a:ext cx="6704015" cy="298704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704015">
                  <a:extLst>
                    <a:ext uri="{9D8B030D-6E8A-4147-A177-3AD203B41FA5}">
                      <a16:colId xmlns:a16="http://schemas.microsoft.com/office/drawing/2014/main" val="3764053658"/>
                    </a:ext>
                  </a:extLst>
                </a:gridCol>
              </a:tblGrid>
              <a:tr h="205319"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Street Pastors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D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993725"/>
                  </a:ext>
                </a:extLst>
              </a:tr>
              <a:tr h="2538438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Started in London in 2003.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Volunteers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are trained to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patrol streets in towns and cities.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main aim originally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was to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challenge gang culture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knife crime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in London.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focus was widened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to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respond to drunkenness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anti-social behaviour.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They work closely with the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police and councils.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They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listen to people’s problems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and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advice ion where they might get help.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They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provide water, food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clothing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(including flipflops).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School Pastors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were set up in 2011 to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discourage illegal drug use, bullying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and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anti-social behaviour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in schools.</a:t>
                      </a:r>
                      <a:endParaRPr lang="en-GB" sz="1400" b="1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635713"/>
                  </a:ext>
                </a:extLst>
              </a:tr>
            </a:tbl>
          </a:graphicData>
        </a:graphic>
      </p:graphicFrame>
      <p:pic>
        <p:nvPicPr>
          <p:cNvPr id="10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13D466-7B94-4B9F-A642-FC31859DA6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6203" y="3897886"/>
            <a:ext cx="3797439" cy="269618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E64DF0A7-95FD-47C8-B8A2-2B065CB074E6}"/>
              </a:ext>
            </a:extLst>
          </p:cNvPr>
          <p:cNvSpPr txBox="1"/>
          <p:nvPr/>
        </p:nvSpPr>
        <p:spPr>
          <a:xfrm>
            <a:off x="0" y="0"/>
            <a:ext cx="12191996" cy="461662"/>
          </a:xfrm>
          <a:prstGeom prst="rect">
            <a:avLst/>
          </a:prstGeom>
          <a:solidFill>
            <a:srgbClr val="9FDAF5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Place of Mission and Evangelism</a:t>
            </a:r>
          </a:p>
        </p:txBody>
      </p:sp>
      <p:pic>
        <p:nvPicPr>
          <p:cNvPr id="3" name="Picture 5" descr="A drawing of a person&#10;&#10;Description automatically generated">
            <a:extLst>
              <a:ext uri="{FF2B5EF4-FFF2-40B4-BE49-F238E27FC236}">
                <a16:creationId xmlns:a16="http://schemas.microsoft.com/office/drawing/2014/main" id="{BED08C13-3677-4DA4-A6B1-277CAD616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46" y="629244"/>
            <a:ext cx="2400300" cy="12001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8" descr="A drawing of a person&#10;&#10;Description automatically generated">
            <a:extLst>
              <a:ext uri="{FF2B5EF4-FFF2-40B4-BE49-F238E27FC236}">
                <a16:creationId xmlns:a16="http://schemas.microsoft.com/office/drawing/2014/main" id="{FDF055C4-C84D-4078-B5EF-7970497A5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4" y="1981980"/>
            <a:ext cx="982659" cy="143749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Speech Bubble: Rectangle with Corners Rounded 6">
            <a:extLst>
              <a:ext uri="{FF2B5EF4-FFF2-40B4-BE49-F238E27FC236}">
                <a16:creationId xmlns:a16="http://schemas.microsoft.com/office/drawing/2014/main" id="{08F21296-FB68-4B8B-85E2-9339C5E89438}"/>
              </a:ext>
            </a:extLst>
          </p:cNvPr>
          <p:cNvSpPr/>
          <p:nvPr/>
        </p:nvSpPr>
        <p:spPr>
          <a:xfrm>
            <a:off x="286545" y="2481882"/>
            <a:ext cx="1904996" cy="1409401"/>
          </a:xfrm>
          <a:custGeom>
            <a:avLst>
              <a:gd name="f0" fmla="val 27673"/>
              <a:gd name="f1" fmla="val -203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val f8"/>
              <a:gd name="f21" fmla="val f9"/>
              <a:gd name="f22" fmla="+- 0 0 f12"/>
              <a:gd name="f23" fmla="+- 3590 0 f8"/>
              <a:gd name="f24" fmla="+- 0 0 f3"/>
              <a:gd name="f25" fmla="+- 21600 0 f15"/>
              <a:gd name="f26" fmla="+- 18010 0 f9"/>
              <a:gd name="f27" fmla="pin -2147483647 f0 2147483647"/>
              <a:gd name="f28" fmla="pin -2147483647 f1 2147483647"/>
              <a:gd name="f29" fmla="*/ f17 f2 1"/>
              <a:gd name="f30" fmla="+- f21 0 f20"/>
              <a:gd name="f31" fmla="val f27"/>
              <a:gd name="f32" fmla="val f28"/>
              <a:gd name="f33" fmla="abs f22"/>
              <a:gd name="f34" fmla="abs f23"/>
              <a:gd name="f35" fmla="?: f22 f24 f3"/>
              <a:gd name="f36" fmla="?: f22 f3 f24"/>
              <a:gd name="f37" fmla="?: f22 f4 f3"/>
              <a:gd name="f38" fmla="?: f22 f3 f4"/>
              <a:gd name="f39" fmla="abs f25"/>
              <a:gd name="f40" fmla="?: f23 f24 f3"/>
              <a:gd name="f41" fmla="?: f23 f3 f24"/>
              <a:gd name="f42" fmla="?: f25 0 f2"/>
              <a:gd name="f43" fmla="?: f25 f2 0"/>
              <a:gd name="f44" fmla="abs f26"/>
              <a:gd name="f45" fmla="?: f25 f24 f3"/>
              <a:gd name="f46" fmla="?: f25 f3 f24"/>
              <a:gd name="f47" fmla="?: f25 f4 f3"/>
              <a:gd name="f48" fmla="?: f25 f3 f4"/>
              <a:gd name="f49" fmla="?: f26 f24 f3"/>
              <a:gd name="f50" fmla="?: f26 f3 f24"/>
              <a:gd name="f51" fmla="?: f22 0 f2"/>
              <a:gd name="f52" fmla="?: f22 f2 0"/>
              <a:gd name="f53" fmla="*/ f27 f18 1"/>
              <a:gd name="f54" fmla="*/ f28 f19 1"/>
              <a:gd name="f55" fmla="*/ f29 1 f5"/>
              <a:gd name="f56" fmla="*/ f30 1 21600"/>
              <a:gd name="f57" fmla="+- f31 0 10800"/>
              <a:gd name="f58" fmla="+- f32 0 10800"/>
              <a:gd name="f59" fmla="+- f32 0 21600"/>
              <a:gd name="f60" fmla="+- f31 0 21600"/>
              <a:gd name="f61" fmla="?: f22 f38 f37"/>
              <a:gd name="f62" fmla="?: f22 f37 f38"/>
              <a:gd name="f63" fmla="?: f23 f36 f35"/>
              <a:gd name="f64" fmla="?: f23 f43 f42"/>
              <a:gd name="f65" fmla="?: f23 f42 f43"/>
              <a:gd name="f66" fmla="?: f25 f40 f41"/>
              <a:gd name="f67" fmla="?: f25 f48 f47"/>
              <a:gd name="f68" fmla="?: f25 f47 f48"/>
              <a:gd name="f69" fmla="?: f26 f46 f45"/>
              <a:gd name="f70" fmla="?: f26 f52 f51"/>
              <a:gd name="f71" fmla="?: f26 f51 f52"/>
              <a:gd name="f72" fmla="?: f22 f49 f50"/>
              <a:gd name="f73" fmla="*/ f31 f18 1"/>
              <a:gd name="f74" fmla="*/ f32 f19 1"/>
              <a:gd name="f75" fmla="+- f55 0 f3"/>
              <a:gd name="f76" fmla="*/ 800 f56 1"/>
              <a:gd name="f77" fmla="*/ 20800 f56 1"/>
              <a:gd name="f78" fmla="abs f57"/>
              <a:gd name="f79" fmla="abs f58"/>
              <a:gd name="f80" fmla="?: f23 f62 f61"/>
              <a:gd name="f81" fmla="?: f25 f64 f65"/>
              <a:gd name="f82" fmla="?: f26 f68 f67"/>
              <a:gd name="f83" fmla="?: f22 f70 f71"/>
              <a:gd name="f84" fmla="+- f78 0 f79"/>
              <a:gd name="f85" fmla="+- f79 0 f78"/>
              <a:gd name="f86" fmla="*/ f76 1 f56"/>
              <a:gd name="f87" fmla="*/ f77 1 f56"/>
              <a:gd name="f88" fmla="?: f58 f10 f84"/>
              <a:gd name="f89" fmla="?: f58 f84 f10"/>
              <a:gd name="f90" fmla="?: f57 f10 f85"/>
              <a:gd name="f91" fmla="?: f57 f85 f10"/>
              <a:gd name="f92" fmla="*/ f86 f18 1"/>
              <a:gd name="f93" fmla="*/ f87 f18 1"/>
              <a:gd name="f94" fmla="*/ f87 f19 1"/>
              <a:gd name="f95" fmla="*/ f86 f19 1"/>
              <a:gd name="f96" fmla="?: f31 f10 f88"/>
              <a:gd name="f97" fmla="?: f31 f10 f89"/>
              <a:gd name="f98" fmla="?: f59 f90 f10"/>
              <a:gd name="f99" fmla="?: f59 f91 f10"/>
              <a:gd name="f100" fmla="?: f60 f89 f10"/>
              <a:gd name="f101" fmla="?: f60 f88 f10"/>
              <a:gd name="f102" fmla="?: f32 f10 f91"/>
              <a:gd name="f103" fmla="?: f32 f10 f90"/>
              <a:gd name="f104" fmla="?: f96 f31 0"/>
              <a:gd name="f105" fmla="?: f96 f32 6280"/>
              <a:gd name="f106" fmla="?: f97 f31 0"/>
              <a:gd name="f107" fmla="?: f97 f32 15320"/>
              <a:gd name="f108" fmla="?: f98 f31 6280"/>
              <a:gd name="f109" fmla="?: f98 f32 21600"/>
              <a:gd name="f110" fmla="?: f99 f31 15320"/>
              <a:gd name="f111" fmla="?: f99 f32 21600"/>
              <a:gd name="f112" fmla="?: f100 f31 21600"/>
              <a:gd name="f113" fmla="?: f100 f32 15320"/>
              <a:gd name="f114" fmla="?: f101 f31 21600"/>
              <a:gd name="f115" fmla="?: f101 f32 6280"/>
              <a:gd name="f116" fmla="?: f102 f31 15320"/>
              <a:gd name="f117" fmla="?: f102 f32 0"/>
              <a:gd name="f118" fmla="?: f103 f31 6280"/>
              <a:gd name="f119" fmla="?: f103 f32 0"/>
            </a:gdLst>
            <a:ahLst>
              <a:ahXY gdRefX="f0" minX="f16" maxX="f11" gdRefY="f1" minY="f16" maxY="f11">
                <a:pos x="f53" y="f5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92" t="f95" r="f93" b="f94"/>
            <a:pathLst>
              <a:path w="21600" h="21600">
                <a:moveTo>
                  <a:pt x="f12" y="f8"/>
                </a:moveTo>
                <a:arcTo wR="f33" hR="f34" stAng="f80" swAng="f63"/>
                <a:lnTo>
                  <a:pt x="f104" y="f105"/>
                </a:lnTo>
                <a:lnTo>
                  <a:pt x="f8" y="f13"/>
                </a:lnTo>
                <a:lnTo>
                  <a:pt x="f8" y="f14"/>
                </a:lnTo>
                <a:lnTo>
                  <a:pt x="f106" y="f107"/>
                </a:lnTo>
                <a:lnTo>
                  <a:pt x="f8" y="f15"/>
                </a:lnTo>
                <a:arcTo wR="f34" hR="f39" stAng="f81" swAng="f66"/>
                <a:lnTo>
                  <a:pt x="f108" y="f109"/>
                </a:lnTo>
                <a:lnTo>
                  <a:pt x="f13" y="f9"/>
                </a:lnTo>
                <a:lnTo>
                  <a:pt x="f14" y="f9"/>
                </a:lnTo>
                <a:lnTo>
                  <a:pt x="f110" y="f111"/>
                </a:lnTo>
                <a:lnTo>
                  <a:pt x="f15" y="f9"/>
                </a:lnTo>
                <a:arcTo wR="f39" hR="f44" stAng="f82" swAng="f69"/>
                <a:lnTo>
                  <a:pt x="f112" y="f113"/>
                </a:lnTo>
                <a:lnTo>
                  <a:pt x="f9" y="f14"/>
                </a:lnTo>
                <a:lnTo>
                  <a:pt x="f9" y="f13"/>
                </a:lnTo>
                <a:lnTo>
                  <a:pt x="f114" y="f115"/>
                </a:lnTo>
                <a:lnTo>
                  <a:pt x="f9" y="f12"/>
                </a:lnTo>
                <a:arcTo wR="f44" hR="f33" stAng="f83" swAng="f72"/>
                <a:lnTo>
                  <a:pt x="f116" y="f117"/>
                </a:lnTo>
                <a:lnTo>
                  <a:pt x="f14" y="f8"/>
                </a:lnTo>
                <a:lnTo>
                  <a:pt x="f13" y="f8"/>
                </a:lnTo>
                <a:lnTo>
                  <a:pt x="f118" y="f119"/>
                </a:lnTo>
                <a:close/>
              </a:path>
            </a:pathLst>
          </a:custGeom>
          <a:solidFill>
            <a:srgbClr val="B4C7E7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“Therefore </a:t>
            </a:r>
            <a:r>
              <a:rPr lang="en-GB" sz="1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go and make disciples of all nations, baptising them in the name of the Father, and the Son and of the Holy Spirit.”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94FB5667-551F-4E3A-8541-480F4AD1B59F}"/>
              </a:ext>
            </a:extLst>
          </p:cNvPr>
          <p:cNvSpPr txBox="1"/>
          <p:nvPr/>
        </p:nvSpPr>
        <p:spPr>
          <a:xfrm>
            <a:off x="4114543" y="3308125"/>
            <a:ext cx="2210049" cy="8617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Evangelism: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Spreading the Christian gospel by public peaching or personal witness.</a:t>
            </a: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22309CD-01D1-4175-B35D-B578F8FEF6CE}"/>
              </a:ext>
            </a:extLst>
          </p:cNvPr>
          <p:cNvGraphicFramePr>
            <a:graphicFrameLocks noGrp="1"/>
          </p:cNvGraphicFramePr>
          <p:nvPr/>
        </p:nvGraphicFramePr>
        <p:xfrm>
          <a:off x="3754434" y="915076"/>
          <a:ext cx="7999408" cy="217702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999408">
                  <a:extLst>
                    <a:ext uri="{9D8B030D-6E8A-4147-A177-3AD203B41FA5}">
                      <a16:colId xmlns:a16="http://schemas.microsoft.com/office/drawing/2014/main" val="3070501462"/>
                    </a:ext>
                  </a:extLst>
                </a:gridCol>
              </a:tblGrid>
              <a:tr h="291190"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Great Commission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331828"/>
                  </a:ext>
                </a:extLst>
              </a:tr>
              <a:tr h="1841738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Great Commission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is the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instruction from Jesus to his disciples to spread the gospel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(good news) and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make disciples of all nations through baptism.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The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Holy Spirit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at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Pentecost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gave the disciples the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gifts and courage needed to carry out the Great Commission.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All Christians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have a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duty to spread the gospel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and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tell others of their faith.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Some Christians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become missionaries or evangelists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(people who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promote Christianity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, for example by going to foreign countries to preach or do charitable work.)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They aim to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persuade people to accept Jesus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as their saviour.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15100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D4D5FDE-9FA3-429D-AA70-7405CB4D857C}"/>
              </a:ext>
            </a:extLst>
          </p:cNvPr>
          <p:cNvGraphicFramePr>
            <a:graphicFrameLocks noGrp="1"/>
          </p:cNvGraphicFramePr>
          <p:nvPr/>
        </p:nvGraphicFramePr>
        <p:xfrm>
          <a:off x="285750" y="4362794"/>
          <a:ext cx="7229475" cy="234696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29475">
                  <a:extLst>
                    <a:ext uri="{9D8B030D-6E8A-4147-A177-3AD203B41FA5}">
                      <a16:colId xmlns:a16="http://schemas.microsoft.com/office/drawing/2014/main" val="2616152007"/>
                    </a:ext>
                  </a:extLst>
                </a:gridCol>
              </a:tblGrid>
              <a:tr h="291190"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Alpha Course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7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96594"/>
                  </a:ext>
                </a:extLst>
              </a:tr>
              <a:tr h="1841738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Alpha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is an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example of evangelism in Britain.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started with the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aim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of helping church members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understand the basics of the Christian faith.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course is now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used as an introduction for those interested in learning about Christianity.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described as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“an opportunity to explore the meaning of life”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through discussions.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Courses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are held in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homes, workplaces, universities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prisons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as well as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churches.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521809"/>
                  </a:ext>
                </a:extLst>
              </a:tr>
            </a:tbl>
          </a:graphicData>
        </a:graphic>
      </p:graphicFrame>
      <p:pic>
        <p:nvPicPr>
          <p:cNvPr id="9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73C185-9D09-4786-9FD7-11F537ED6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604" y="3308125"/>
            <a:ext cx="3068890" cy="309678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82F2E6ED-EB4A-467A-B626-59C8EB30F3A2}"/>
              </a:ext>
            </a:extLst>
          </p:cNvPr>
          <p:cNvSpPr txBox="1"/>
          <p:nvPr/>
        </p:nvSpPr>
        <p:spPr>
          <a:xfrm>
            <a:off x="0" y="0"/>
            <a:ext cx="12191996" cy="461662"/>
          </a:xfrm>
          <a:prstGeom prst="rect">
            <a:avLst/>
          </a:prstGeom>
          <a:solidFill>
            <a:srgbClr val="92D05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Church Growth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9425E8C-0C14-43AF-A84F-11EFA0F6057A}"/>
              </a:ext>
            </a:extLst>
          </p:cNvPr>
          <p:cNvGraphicFramePr>
            <a:graphicFrameLocks noGrp="1"/>
          </p:cNvGraphicFramePr>
          <p:nvPr/>
        </p:nvGraphicFramePr>
        <p:xfrm>
          <a:off x="295278" y="587373"/>
          <a:ext cx="7839078" cy="236537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839078">
                  <a:extLst>
                    <a:ext uri="{9D8B030D-6E8A-4147-A177-3AD203B41FA5}">
                      <a16:colId xmlns:a16="http://schemas.microsoft.com/office/drawing/2014/main" val="1916857223"/>
                    </a:ext>
                  </a:extLst>
                </a:gridCol>
              </a:tblGrid>
              <a:tr h="345112"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Growth of the Church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441745"/>
                  </a:ext>
                </a:extLst>
              </a:tr>
              <a:tr h="2020266"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The Church is </a:t>
                      </a:r>
                      <a:r>
                        <a:rPr lang="en-GB" sz="1400" b="1">
                          <a:latin typeface="Comic Sans MS" pitchFamily="66"/>
                        </a:rPr>
                        <a:t>growing rapidly </a:t>
                      </a:r>
                      <a:r>
                        <a:rPr lang="en-GB" sz="1400" b="0">
                          <a:latin typeface="Comic Sans MS" pitchFamily="66"/>
                        </a:rPr>
                        <a:t>in </a:t>
                      </a:r>
                      <a:r>
                        <a:rPr lang="en-GB" sz="1400" b="1">
                          <a:latin typeface="Comic Sans MS" pitchFamily="66"/>
                        </a:rPr>
                        <a:t>South America, Africa and Asia</a:t>
                      </a:r>
                      <a:r>
                        <a:rPr lang="en-GB" sz="1400" b="0">
                          <a:latin typeface="Comic Sans MS" pitchFamily="66"/>
                        </a:rPr>
                        <a:t> but not in the </a:t>
                      </a:r>
                      <a:r>
                        <a:rPr lang="en-GB" sz="1400" b="1" u="none">
                          <a:latin typeface="Comic Sans MS" pitchFamily="66"/>
                        </a:rPr>
                        <a:t>USA, Europe and the Middle East.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u="none">
                          <a:latin typeface="Comic Sans MS" pitchFamily="66"/>
                        </a:rPr>
                        <a:t>Worldwide, </a:t>
                      </a:r>
                      <a:r>
                        <a:rPr lang="en-GB" sz="1400" b="1" u="none">
                          <a:latin typeface="Comic Sans MS" pitchFamily="66"/>
                        </a:rPr>
                        <a:t>80,000 people become Christians each day</a:t>
                      </a:r>
                      <a:r>
                        <a:rPr lang="en-GB" sz="1400" b="0" u="none">
                          <a:latin typeface="Comic Sans MS" pitchFamily="66"/>
                        </a:rPr>
                        <a:t> and over </a:t>
                      </a:r>
                      <a:r>
                        <a:rPr lang="en-GB" sz="1400" b="1" u="none">
                          <a:latin typeface="Comic Sans MS" pitchFamily="66"/>
                        </a:rPr>
                        <a:t>500 new churches begin.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u="none">
                          <a:latin typeface="Comic Sans MS" pitchFamily="66"/>
                        </a:rPr>
                        <a:t>The </a:t>
                      </a:r>
                      <a:r>
                        <a:rPr lang="en-GB" sz="1400" b="1" u="none">
                          <a:latin typeface="Comic Sans MS" pitchFamily="66"/>
                        </a:rPr>
                        <a:t>Church’s mission </a:t>
                      </a:r>
                      <a:r>
                        <a:rPr lang="en-GB" sz="1400" b="0" u="none">
                          <a:latin typeface="Comic Sans MS" pitchFamily="66"/>
                        </a:rPr>
                        <a:t>is to </a:t>
                      </a:r>
                      <a:r>
                        <a:rPr lang="en-GB" sz="1400" b="1" u="none">
                          <a:latin typeface="Comic Sans MS" pitchFamily="66"/>
                        </a:rPr>
                        <a:t>make new disciples,</a:t>
                      </a:r>
                      <a:r>
                        <a:rPr lang="en-GB" sz="1400" b="0" u="none">
                          <a:latin typeface="Comic Sans MS" pitchFamily="66"/>
                        </a:rPr>
                        <a:t> not just new believers. </a:t>
                      </a:r>
                      <a:r>
                        <a:rPr lang="en-GB" sz="1400" b="1" u="none">
                          <a:latin typeface="Comic Sans MS" pitchFamily="66"/>
                        </a:rPr>
                        <a:t>Everyone should spread the faith of Christianity.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Evangelism</a:t>
                      </a:r>
                      <a:r>
                        <a:rPr lang="en-GB" sz="1400" b="0">
                          <a:latin typeface="Comic Sans MS" pitchFamily="66"/>
                        </a:rPr>
                        <a:t> should be </a:t>
                      </a:r>
                      <a:r>
                        <a:rPr lang="en-GB" sz="1400" b="1">
                          <a:latin typeface="Comic Sans MS" pitchFamily="66"/>
                        </a:rPr>
                        <a:t>followed by training new coverts</a:t>
                      </a:r>
                      <a:r>
                        <a:rPr lang="en-GB" sz="1400" b="0">
                          <a:latin typeface="Comic Sans MS" pitchFamily="66"/>
                        </a:rPr>
                        <a:t> (people who have converted to become Christians) in the </a:t>
                      </a:r>
                      <a:r>
                        <a:rPr lang="en-GB" sz="1400" b="1">
                          <a:latin typeface="Comic Sans MS" pitchFamily="66"/>
                        </a:rPr>
                        <a:t>way of following Jesus and spreading the faith.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Every Christian</a:t>
                      </a:r>
                      <a:r>
                        <a:rPr lang="en-GB" sz="1400" b="0">
                          <a:latin typeface="Comic Sans MS" pitchFamily="66"/>
                        </a:rPr>
                        <a:t> has a </a:t>
                      </a:r>
                      <a:r>
                        <a:rPr lang="en-GB" sz="1400" b="1">
                          <a:latin typeface="Comic Sans MS" pitchFamily="66"/>
                        </a:rPr>
                        <a:t>role in encouraging fellow believers.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755309"/>
                  </a:ext>
                </a:extLst>
              </a:tr>
            </a:tbl>
          </a:graphicData>
        </a:graphic>
      </p:graphicFrame>
      <p:pic>
        <p:nvPicPr>
          <p:cNvPr id="4" name="Picture 6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9D47A9EC-F803-43E1-81CB-2EC47AAAA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945" y="587373"/>
            <a:ext cx="2466054" cy="24463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65E10433-258A-443A-AD2F-EB596A84AE38}"/>
              </a:ext>
            </a:extLst>
          </p:cNvPr>
          <p:cNvSpPr/>
          <p:nvPr/>
        </p:nvSpPr>
        <p:spPr>
          <a:xfrm>
            <a:off x="2743200" y="4400641"/>
            <a:ext cx="2190746" cy="72073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FFFFFF"/>
                </a:solidFill>
                <a:uFillTx/>
                <a:latin typeface="Comic Sans MS" pitchFamily="66"/>
              </a:rPr>
              <a:t>Ways Christians spread the faith:</a:t>
            </a:r>
          </a:p>
        </p:txBody>
      </p:sp>
      <p:sp>
        <p:nvSpPr>
          <p:cNvPr id="6" name="Rectangle: Rounded Corners 8">
            <a:extLst>
              <a:ext uri="{FF2B5EF4-FFF2-40B4-BE49-F238E27FC236}">
                <a16:creationId xmlns:a16="http://schemas.microsoft.com/office/drawing/2014/main" id="{2594D10E-DEF9-444E-B0B1-D6BD88CDA5BB}"/>
              </a:ext>
            </a:extLst>
          </p:cNvPr>
          <p:cNvSpPr/>
          <p:nvPr/>
        </p:nvSpPr>
        <p:spPr>
          <a:xfrm>
            <a:off x="1371600" y="3513975"/>
            <a:ext cx="2190746" cy="72073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57150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Advertising using social media (twitter/ facebook)</a:t>
            </a:r>
          </a:p>
        </p:txBody>
      </p:sp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2D4B7DB6-ED41-46B4-BF9B-6FDE35EF40BE}"/>
              </a:ext>
            </a:extLst>
          </p:cNvPr>
          <p:cNvSpPr/>
          <p:nvPr/>
        </p:nvSpPr>
        <p:spPr>
          <a:xfrm>
            <a:off x="428625" y="4386715"/>
            <a:ext cx="2190746" cy="72073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57150" cap="flat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Media such as God TV and Christian Radio</a:t>
            </a:r>
          </a:p>
        </p:txBody>
      </p:sp>
      <p:sp>
        <p:nvSpPr>
          <p:cNvPr id="8" name="Rectangle: Rounded Corners 10">
            <a:extLst>
              <a:ext uri="{FF2B5EF4-FFF2-40B4-BE49-F238E27FC236}">
                <a16:creationId xmlns:a16="http://schemas.microsoft.com/office/drawing/2014/main" id="{03B00AF8-6E8D-4641-8B81-7CA378D08237}"/>
              </a:ext>
            </a:extLst>
          </p:cNvPr>
          <p:cNvSpPr/>
          <p:nvPr/>
        </p:nvSpPr>
        <p:spPr>
          <a:xfrm>
            <a:off x="3838578" y="3513975"/>
            <a:ext cx="2190746" cy="72073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57150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Talking about what God has done in their life</a:t>
            </a:r>
          </a:p>
        </p:txBody>
      </p:sp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18EA74C0-7173-4C6E-BA48-433D19D7E025}"/>
              </a:ext>
            </a:extLst>
          </p:cNvPr>
          <p:cNvSpPr/>
          <p:nvPr/>
        </p:nvSpPr>
        <p:spPr>
          <a:xfrm>
            <a:off x="2276938" y="6160056"/>
            <a:ext cx="3123279" cy="52649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57150" cap="flat">
            <a:solidFill>
              <a:srgbClr val="EDA7D9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Telling friends and family about their beliefs.</a:t>
            </a:r>
          </a:p>
        </p:txBody>
      </p:sp>
      <p:sp>
        <p:nvSpPr>
          <p:cNvPr id="10" name="Rectangle: Rounded Corners 12">
            <a:extLst>
              <a:ext uri="{FF2B5EF4-FFF2-40B4-BE49-F238E27FC236}">
                <a16:creationId xmlns:a16="http://schemas.microsoft.com/office/drawing/2014/main" id="{A9DB134B-0EC2-45AC-8C13-0CB953100230}"/>
              </a:ext>
            </a:extLst>
          </p:cNvPr>
          <p:cNvSpPr/>
          <p:nvPr/>
        </p:nvSpPr>
        <p:spPr>
          <a:xfrm>
            <a:off x="1371600" y="5273390"/>
            <a:ext cx="2190746" cy="72073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57150" cap="flat">
            <a:solidFill>
              <a:srgbClr val="7030A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Praying for others to accept God in their lives.</a:t>
            </a:r>
          </a:p>
        </p:txBody>
      </p:sp>
      <p:sp>
        <p:nvSpPr>
          <p:cNvPr id="11" name="Rectangle: Rounded Corners 13">
            <a:extLst>
              <a:ext uri="{FF2B5EF4-FFF2-40B4-BE49-F238E27FC236}">
                <a16:creationId xmlns:a16="http://schemas.microsoft.com/office/drawing/2014/main" id="{4D683F93-B650-4F51-8572-E9B368906A7B}"/>
              </a:ext>
            </a:extLst>
          </p:cNvPr>
          <p:cNvSpPr/>
          <p:nvPr/>
        </p:nvSpPr>
        <p:spPr>
          <a:xfrm>
            <a:off x="3838578" y="5273390"/>
            <a:ext cx="2190746" cy="72073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57150" cap="flat">
            <a:solidFill>
              <a:srgbClr val="B4C7E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Inviting friends to different ways of ‘doing’ church</a:t>
            </a:r>
          </a:p>
        </p:txBody>
      </p:sp>
      <p:sp>
        <p:nvSpPr>
          <p:cNvPr id="12" name="Rectangle: Rounded Corners 14">
            <a:extLst>
              <a:ext uri="{FF2B5EF4-FFF2-40B4-BE49-F238E27FC236}">
                <a16:creationId xmlns:a16="http://schemas.microsoft.com/office/drawing/2014/main" id="{9C5742FB-41A6-40CC-8FF4-1F38D578C18D}"/>
              </a:ext>
            </a:extLst>
          </p:cNvPr>
          <p:cNvSpPr/>
          <p:nvPr/>
        </p:nvSpPr>
        <p:spPr>
          <a:xfrm>
            <a:off x="5106320" y="4386715"/>
            <a:ext cx="2190746" cy="72073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57150" cap="flat">
            <a:solidFill>
              <a:srgbClr val="F4B18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Inviting people to other events of church</a:t>
            </a:r>
          </a:p>
        </p:txBody>
      </p:sp>
      <p:pic>
        <p:nvPicPr>
          <p:cNvPr id="13" name="Picture 18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9D133317-4B3B-4026-8255-F988B629B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650" y="3664403"/>
            <a:ext cx="2867174" cy="288607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685C0715-1CF1-414C-B25A-9A70D56FDB5E}"/>
              </a:ext>
            </a:extLst>
          </p:cNvPr>
          <p:cNvSpPr txBox="1"/>
          <p:nvPr/>
        </p:nvSpPr>
        <p:spPr>
          <a:xfrm>
            <a:off x="0" y="0"/>
            <a:ext cx="12191996" cy="461662"/>
          </a:xfrm>
          <a:prstGeom prst="rect">
            <a:avLst/>
          </a:prstGeom>
          <a:solidFill>
            <a:srgbClr val="B4C7E7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Importance of the Worldwide Church</a:t>
            </a:r>
          </a:p>
        </p:txBody>
      </p:sp>
      <p:pic>
        <p:nvPicPr>
          <p:cNvPr id="3" name="Picture 5" descr="A wooden statue in front of a building&#10;&#10;Description automatically generated">
            <a:extLst>
              <a:ext uri="{FF2B5EF4-FFF2-40B4-BE49-F238E27FC236}">
                <a16:creationId xmlns:a16="http://schemas.microsoft.com/office/drawing/2014/main" id="{B5398DB7-518B-4B9E-A573-75BF3C57E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3" y="600075"/>
            <a:ext cx="1511302" cy="11334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id="{64C116A9-8503-4F21-A8FA-8829A9A33C0A}"/>
              </a:ext>
            </a:extLst>
          </p:cNvPr>
          <p:cNvSpPr/>
          <p:nvPr/>
        </p:nvSpPr>
        <p:spPr>
          <a:xfrm>
            <a:off x="2114549" y="732672"/>
            <a:ext cx="4171949" cy="72073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C5E0B4"/>
          </a:solidFill>
          <a:ln w="57150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Reconciliation is the restoring of harmony after relationships have broken down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1FA07098-1433-4193-AF9E-52299F0D9B41}"/>
              </a:ext>
            </a:extLst>
          </p:cNvPr>
          <p:cNvGraphicFramePr>
            <a:graphicFrameLocks noGrp="1"/>
          </p:cNvGraphicFramePr>
          <p:nvPr/>
        </p:nvGraphicFramePr>
        <p:xfrm>
          <a:off x="6505571" y="676271"/>
          <a:ext cx="5410203" cy="258127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10203">
                  <a:extLst>
                    <a:ext uri="{9D8B030D-6E8A-4147-A177-3AD203B41FA5}">
                      <a16:colId xmlns:a16="http://schemas.microsoft.com/office/drawing/2014/main" val="1177677130"/>
                    </a:ext>
                  </a:extLst>
                </a:gridCol>
              </a:tblGrid>
              <a:tr h="354073"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Working for Reconciliation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58899"/>
                  </a:ext>
                </a:extLst>
              </a:tr>
              <a:tr h="2227204"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Christians</a:t>
                      </a:r>
                      <a:r>
                        <a:rPr lang="en-GB" sz="1400" b="0">
                          <a:latin typeface="Comic Sans MS" pitchFamily="66"/>
                        </a:rPr>
                        <a:t> believe </a:t>
                      </a:r>
                      <a:r>
                        <a:rPr lang="en-GB" sz="1400" b="1">
                          <a:latin typeface="Comic Sans MS" pitchFamily="66"/>
                        </a:rPr>
                        <a:t>humans were reconciled to God through Jesus’ death and resurrection.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This helped </a:t>
                      </a:r>
                      <a:r>
                        <a:rPr lang="en-GB" sz="1400" b="1">
                          <a:latin typeface="Comic Sans MS" pitchFamily="66"/>
                        </a:rPr>
                        <a:t>restore the relationship between God and humanity</a:t>
                      </a:r>
                      <a:r>
                        <a:rPr lang="en-GB" sz="1400" b="0">
                          <a:latin typeface="Comic Sans MS" pitchFamily="66"/>
                        </a:rPr>
                        <a:t> which has been </a:t>
                      </a:r>
                      <a:r>
                        <a:rPr lang="en-GB" sz="1400" b="1">
                          <a:latin typeface="Comic Sans MS" pitchFamily="66"/>
                        </a:rPr>
                        <a:t>broken through sin.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The Gospel of Matthew (New Testament) teaches that </a:t>
                      </a:r>
                      <a:r>
                        <a:rPr lang="en-GB" sz="1400" b="1">
                          <a:latin typeface="Comic Sans MS" pitchFamily="66"/>
                        </a:rPr>
                        <a:t>Christians should be reconciled to each other.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Reconciliation is therefore an </a:t>
                      </a:r>
                      <a:r>
                        <a:rPr lang="en-GB" sz="1400" b="1">
                          <a:latin typeface="Comic Sans MS" pitchFamily="66"/>
                        </a:rPr>
                        <a:t>important port of the Church’s work. </a:t>
                      </a:r>
                      <a:r>
                        <a:rPr lang="en-GB" sz="1400" b="0">
                          <a:latin typeface="Comic Sans MS" pitchFamily="66"/>
                        </a:rPr>
                        <a:t>This might involve anything from </a:t>
                      </a:r>
                      <a:r>
                        <a:rPr lang="en-GB" sz="1400" b="1">
                          <a:latin typeface="Comic Sans MS" pitchFamily="66"/>
                        </a:rPr>
                        <a:t>trying to restore relationships between people, </a:t>
                      </a:r>
                      <a:r>
                        <a:rPr lang="en-GB" sz="1400" b="0">
                          <a:latin typeface="Comic Sans MS" pitchFamily="66"/>
                        </a:rPr>
                        <a:t>to </a:t>
                      </a:r>
                      <a:r>
                        <a:rPr lang="en-GB" sz="1400" b="1">
                          <a:latin typeface="Comic Sans MS" pitchFamily="66"/>
                        </a:rPr>
                        <a:t>work for peace between different groups or nations.</a:t>
                      </a:r>
                      <a:endParaRPr lang="en-GB" sz="1400" b="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097404"/>
                  </a:ext>
                </a:extLst>
              </a:tr>
            </a:tbl>
          </a:graphicData>
        </a:graphic>
      </p:graphicFrame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02B7FDCD-45CB-4F73-9DE3-AAEFE4B4D108}"/>
              </a:ext>
            </a:extLst>
          </p:cNvPr>
          <p:cNvGraphicFramePr>
            <a:graphicFrameLocks noGrp="1"/>
          </p:cNvGraphicFramePr>
          <p:nvPr/>
        </p:nvGraphicFramePr>
        <p:xfrm>
          <a:off x="352428" y="2565038"/>
          <a:ext cx="5781678" cy="149351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781678">
                  <a:extLst>
                    <a:ext uri="{9D8B030D-6E8A-4147-A177-3AD203B41FA5}">
                      <a16:colId xmlns:a16="http://schemas.microsoft.com/office/drawing/2014/main" val="987408898"/>
                    </a:ext>
                  </a:extLst>
                </a:gridCol>
              </a:tblGrid>
              <a:tr h="281580"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Corrymeela Community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875211"/>
                  </a:ext>
                </a:extLst>
              </a:tr>
              <a:tr h="1151933"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Brings together people from different backgrounds</a:t>
                      </a:r>
                      <a:r>
                        <a:rPr lang="en-GB" sz="1400" b="0">
                          <a:latin typeface="Comic Sans MS" pitchFamily="66"/>
                        </a:rPr>
                        <a:t>, include people of different faiths and politics.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Meet at a </a:t>
                      </a:r>
                      <a:r>
                        <a:rPr lang="en-GB" sz="1400" b="1">
                          <a:latin typeface="Comic Sans MS" pitchFamily="66"/>
                        </a:rPr>
                        <a:t>centre in Northern Ireland </a:t>
                      </a:r>
                      <a:r>
                        <a:rPr lang="en-GB" sz="1400" b="0">
                          <a:latin typeface="Comic Sans MS" pitchFamily="66"/>
                        </a:rPr>
                        <a:t>to </a:t>
                      </a:r>
                      <a:r>
                        <a:rPr lang="en-GB" sz="1400" b="1">
                          <a:latin typeface="Comic Sans MS" pitchFamily="66"/>
                        </a:rPr>
                        <a:t>build trust and explore ways of moving away from violence</a:t>
                      </a:r>
                      <a:r>
                        <a:rPr lang="en-GB" sz="1400" b="0">
                          <a:latin typeface="Comic Sans MS" pitchFamily="66"/>
                        </a:rPr>
                        <a:t> so they can work together.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600480"/>
                  </a:ext>
                </a:extLst>
              </a:tr>
            </a:tbl>
          </a:graphicData>
        </a:graphic>
      </p:graphicFrame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3465591A-B6FA-41DA-849F-CBF8D7DCBFD2}"/>
              </a:ext>
            </a:extLst>
          </p:cNvPr>
          <p:cNvGraphicFramePr>
            <a:graphicFrameLocks noGrp="1"/>
          </p:cNvGraphicFramePr>
          <p:nvPr/>
        </p:nvGraphicFramePr>
        <p:xfrm>
          <a:off x="381003" y="5007720"/>
          <a:ext cx="5781678" cy="148721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781678">
                  <a:extLst>
                    <a:ext uri="{9D8B030D-6E8A-4147-A177-3AD203B41FA5}">
                      <a16:colId xmlns:a16="http://schemas.microsoft.com/office/drawing/2014/main" val="54702663"/>
                    </a:ext>
                  </a:extLst>
                </a:gridCol>
              </a:tblGrid>
              <a:tr h="281580"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Irish Church Peace Project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350104"/>
                  </a:ext>
                </a:extLst>
              </a:tr>
              <a:tr h="1151933"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Brings </a:t>
                      </a:r>
                      <a:r>
                        <a:rPr lang="en-GB" sz="1400" b="1">
                          <a:latin typeface="Comic Sans MS" pitchFamily="66"/>
                        </a:rPr>
                        <a:t>Catholics and Protestants together in Northern Ireland.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Aims to </a:t>
                      </a:r>
                      <a:r>
                        <a:rPr lang="en-GB" sz="1400" b="1">
                          <a:latin typeface="Comic Sans MS" pitchFamily="66"/>
                        </a:rPr>
                        <a:t>develop peace and understanding</a:t>
                      </a:r>
                      <a:r>
                        <a:rPr lang="en-GB" sz="1400" b="0">
                          <a:latin typeface="Comic Sans MS" pitchFamily="66"/>
                        </a:rPr>
                        <a:t> between the two denominations.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08821"/>
                  </a:ext>
                </a:extLst>
              </a:tr>
            </a:tbl>
          </a:graphicData>
        </a:graphic>
      </p:graphicFrame>
      <p:graphicFrame>
        <p:nvGraphicFramePr>
          <p:cNvPr id="8" name="Table 11">
            <a:extLst>
              <a:ext uri="{FF2B5EF4-FFF2-40B4-BE49-F238E27FC236}">
                <a16:creationId xmlns:a16="http://schemas.microsoft.com/office/drawing/2014/main" id="{C03FC3EE-B72B-4484-8769-B0D8F5062AD3}"/>
              </a:ext>
            </a:extLst>
          </p:cNvPr>
          <p:cNvGraphicFramePr>
            <a:graphicFrameLocks noGrp="1"/>
          </p:cNvGraphicFramePr>
          <p:nvPr/>
        </p:nvGraphicFramePr>
        <p:xfrm>
          <a:off x="6505571" y="3603924"/>
          <a:ext cx="2914650" cy="280759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914650">
                  <a:extLst>
                    <a:ext uri="{9D8B030D-6E8A-4147-A177-3AD203B41FA5}">
                      <a16:colId xmlns:a16="http://schemas.microsoft.com/office/drawing/2014/main" val="145300338"/>
                    </a:ext>
                  </a:extLst>
                </a:gridCol>
              </a:tblGrid>
              <a:tr h="369189"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Desmond Tutu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D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159880"/>
                  </a:ext>
                </a:extLst>
              </a:tr>
              <a:tr h="2434123"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Former </a:t>
                      </a:r>
                      <a:r>
                        <a:rPr lang="en-GB" sz="1400" b="1">
                          <a:latin typeface="Comic Sans MS" pitchFamily="66"/>
                        </a:rPr>
                        <a:t>Archbishop</a:t>
                      </a:r>
                      <a:r>
                        <a:rPr lang="en-GB" sz="1400" b="0">
                          <a:latin typeface="Comic Sans MS" pitchFamily="66"/>
                        </a:rPr>
                        <a:t> of Cape Town in </a:t>
                      </a:r>
                      <a:r>
                        <a:rPr lang="en-GB" sz="1400" b="1">
                          <a:latin typeface="Comic Sans MS" pitchFamily="66"/>
                        </a:rPr>
                        <a:t>South Africa.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Companied against the apartheid </a:t>
                      </a:r>
                      <a:r>
                        <a:rPr lang="en-GB" sz="1400" b="0">
                          <a:latin typeface="Comic Sans MS" pitchFamily="66"/>
                        </a:rPr>
                        <a:t>(segregation) in South Africa.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He </a:t>
                      </a:r>
                      <a:r>
                        <a:rPr lang="en-GB" sz="1400" b="1">
                          <a:latin typeface="Comic Sans MS" pitchFamily="66"/>
                        </a:rPr>
                        <a:t>campaigned for justice</a:t>
                      </a:r>
                      <a:r>
                        <a:rPr lang="en-GB" sz="1400" b="0">
                          <a:latin typeface="Comic Sans MS" pitchFamily="66"/>
                        </a:rPr>
                        <a:t> but did </a:t>
                      </a:r>
                      <a:r>
                        <a:rPr lang="en-GB" sz="1400" b="1">
                          <a:latin typeface="Comic Sans MS" pitchFamily="66"/>
                        </a:rPr>
                        <a:t> not allow the use of violence.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 He </a:t>
                      </a:r>
                      <a:r>
                        <a:rPr lang="en-GB" sz="1400" b="1">
                          <a:latin typeface="Comic Sans MS" pitchFamily="66"/>
                        </a:rPr>
                        <a:t>led meetings of reconciliation </a:t>
                      </a:r>
                      <a:r>
                        <a:rPr lang="en-GB" sz="1400" b="0">
                          <a:latin typeface="Comic Sans MS" pitchFamily="66"/>
                        </a:rPr>
                        <a:t>between victims and preparations.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873074"/>
                  </a:ext>
                </a:extLst>
              </a:tr>
            </a:tbl>
          </a:graphicData>
        </a:graphic>
      </p:graphicFrame>
      <p:pic>
        <p:nvPicPr>
          <p:cNvPr id="9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7F3FD2-4940-4726-8333-0604E9D9D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797" y="1559326"/>
            <a:ext cx="2372145" cy="9469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1D27DF-8454-4036-BF04-231CE386F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832" y="4087130"/>
            <a:ext cx="1505797" cy="8963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8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E2B25230-2183-40EB-8FF4-E8D575433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0846" y="4058555"/>
            <a:ext cx="2430182" cy="184694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DC0DA468-EF92-42AA-8985-13B65B6D4A7F}"/>
              </a:ext>
            </a:extLst>
          </p:cNvPr>
          <p:cNvSpPr txBox="1"/>
          <p:nvPr/>
        </p:nvSpPr>
        <p:spPr>
          <a:xfrm>
            <a:off x="0" y="0"/>
            <a:ext cx="12191996" cy="461662"/>
          </a:xfrm>
          <a:prstGeom prst="rect">
            <a:avLst/>
          </a:prstGeom>
          <a:solidFill>
            <a:srgbClr val="FFD966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Christian Persecution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A2DAEF3-66FA-4B1E-B051-D13A560F9D77}"/>
              </a:ext>
            </a:extLst>
          </p:cNvPr>
          <p:cNvGraphicFramePr>
            <a:graphicFrameLocks noGrp="1"/>
          </p:cNvGraphicFramePr>
          <p:nvPr/>
        </p:nvGraphicFramePr>
        <p:xfrm>
          <a:off x="334615" y="676281"/>
          <a:ext cx="4608859" cy="20002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608859">
                  <a:extLst>
                    <a:ext uri="{9D8B030D-6E8A-4147-A177-3AD203B41FA5}">
                      <a16:colId xmlns:a16="http://schemas.microsoft.com/office/drawing/2014/main" val="1421549261"/>
                    </a:ext>
                  </a:extLst>
                </a:gridCol>
              </a:tblGrid>
              <a:tr h="356478"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What is Persecution?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084842"/>
                  </a:ext>
                </a:extLst>
              </a:tr>
              <a:tr h="1643762"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Religious </a:t>
                      </a:r>
                      <a:r>
                        <a:rPr lang="en-GB" sz="1400" b="1">
                          <a:latin typeface="Comic Sans MS" pitchFamily="66"/>
                        </a:rPr>
                        <a:t>persecution </a:t>
                      </a:r>
                      <a:r>
                        <a:rPr lang="en-GB" sz="1400" b="0">
                          <a:latin typeface="Comic Sans MS" pitchFamily="66"/>
                        </a:rPr>
                        <a:t>is </a:t>
                      </a:r>
                      <a:r>
                        <a:rPr lang="en-GB" sz="1400" b="1">
                          <a:latin typeface="Comic Sans MS" pitchFamily="66"/>
                        </a:rPr>
                        <a:t>hostility, ill-treatment</a:t>
                      </a:r>
                      <a:r>
                        <a:rPr lang="en-GB" sz="1400" b="0">
                          <a:latin typeface="Comic Sans MS" pitchFamily="66"/>
                        </a:rPr>
                        <a:t> or </a:t>
                      </a:r>
                      <a:r>
                        <a:rPr lang="en-GB" sz="1400" b="1">
                          <a:latin typeface="Comic Sans MS" pitchFamily="66"/>
                        </a:rPr>
                        <a:t>discrimination because of a person’s religion.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It is estimated that </a:t>
                      </a:r>
                      <a:r>
                        <a:rPr lang="en-GB" sz="1400" b="1">
                          <a:latin typeface="Comic Sans MS" pitchFamily="66"/>
                        </a:rPr>
                        <a:t>80% of all acts of religious discrimination</a:t>
                      </a:r>
                      <a:r>
                        <a:rPr lang="en-GB" sz="1400" b="0">
                          <a:latin typeface="Comic Sans MS" pitchFamily="66"/>
                        </a:rPr>
                        <a:t> today is aimed at </a:t>
                      </a:r>
                      <a:r>
                        <a:rPr lang="en-GB" sz="1400" b="1">
                          <a:latin typeface="Comic Sans MS" pitchFamily="66"/>
                        </a:rPr>
                        <a:t>Christians.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This persecution happens around the world but </a:t>
                      </a:r>
                      <a:r>
                        <a:rPr lang="en-GB" sz="1400" b="1">
                          <a:latin typeface="Comic Sans MS" pitchFamily="66"/>
                        </a:rPr>
                        <a:t>particularly in North Korea, Somalia, Iraq and Syria</a:t>
                      </a:r>
                      <a:endParaRPr lang="en-GB" sz="1400" b="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368261"/>
                  </a:ext>
                </a:extLst>
              </a:tr>
            </a:tbl>
          </a:graphicData>
        </a:graphic>
      </p:graphicFrame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38BAE581-4ABB-49B5-9065-9CFFA40648CD}"/>
              </a:ext>
            </a:extLst>
          </p:cNvPr>
          <p:cNvGraphicFramePr>
            <a:graphicFrameLocks noGrp="1"/>
          </p:cNvGraphicFramePr>
          <p:nvPr/>
        </p:nvGraphicFramePr>
        <p:xfrm>
          <a:off x="5114925" y="676281"/>
          <a:ext cx="3486149" cy="201077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486149">
                  <a:extLst>
                    <a:ext uri="{9D8B030D-6E8A-4147-A177-3AD203B41FA5}">
                      <a16:colId xmlns:a16="http://schemas.microsoft.com/office/drawing/2014/main" val="1330551886"/>
                    </a:ext>
                  </a:extLst>
                </a:gridCol>
              </a:tblGrid>
              <a:tr h="324758"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Examples of Persecution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D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940569"/>
                  </a:ext>
                </a:extLst>
              </a:tr>
              <a:tr h="1675491"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Being </a:t>
                      </a:r>
                      <a:r>
                        <a:rPr lang="en-GB" sz="1400" b="1">
                          <a:latin typeface="Comic Sans MS" pitchFamily="66"/>
                        </a:rPr>
                        <a:t>forced to pay extra taxes</a:t>
                      </a:r>
                      <a:r>
                        <a:rPr lang="en-GB" sz="1400" b="0">
                          <a:latin typeface="Comic Sans MS" pitchFamily="66"/>
                        </a:rPr>
                        <a:t> to government.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Job discrimination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Being </a:t>
                      </a:r>
                      <a:r>
                        <a:rPr lang="en-GB" sz="1400" b="1">
                          <a:latin typeface="Comic Sans MS" pitchFamily="66"/>
                        </a:rPr>
                        <a:t>forbidden from building churches.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Attacks </a:t>
                      </a:r>
                      <a:r>
                        <a:rPr lang="en-GB" sz="1400" b="0">
                          <a:latin typeface="Comic Sans MS" pitchFamily="66"/>
                        </a:rPr>
                        <a:t>on </a:t>
                      </a:r>
                      <a:r>
                        <a:rPr lang="en-GB" sz="1400" b="1">
                          <a:latin typeface="Comic Sans MS" pitchFamily="66"/>
                        </a:rPr>
                        <a:t>homes, churches</a:t>
                      </a:r>
                      <a:r>
                        <a:rPr lang="en-GB" sz="1400" b="0">
                          <a:latin typeface="Comic Sans MS" pitchFamily="66"/>
                        </a:rPr>
                        <a:t> and </a:t>
                      </a:r>
                      <a:r>
                        <a:rPr lang="en-GB" sz="1400" b="1">
                          <a:latin typeface="Comic Sans MS" pitchFamily="66"/>
                        </a:rPr>
                        <a:t>family, </a:t>
                      </a:r>
                      <a:r>
                        <a:rPr lang="en-GB" sz="1400" b="0">
                          <a:latin typeface="Comic Sans MS" pitchFamily="66"/>
                        </a:rPr>
                        <a:t>including murder and rape.</a:t>
                      </a:r>
                      <a:endParaRPr lang="en-GB" sz="1400" b="1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51347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45DCA2AA-CB9D-494A-983D-5E46601CFB54}"/>
              </a:ext>
            </a:extLst>
          </p:cNvPr>
          <p:cNvGraphicFramePr>
            <a:graphicFrameLocks noGrp="1"/>
          </p:cNvGraphicFramePr>
          <p:nvPr/>
        </p:nvGraphicFramePr>
        <p:xfrm>
          <a:off x="334615" y="2901665"/>
          <a:ext cx="11704987" cy="106680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780184">
                  <a:extLst>
                    <a:ext uri="{9D8B030D-6E8A-4147-A177-3AD203B41FA5}">
                      <a16:colId xmlns:a16="http://schemas.microsoft.com/office/drawing/2014/main" val="536279440"/>
                    </a:ext>
                  </a:extLst>
                </a:gridCol>
                <a:gridCol w="4143375">
                  <a:extLst>
                    <a:ext uri="{9D8B030D-6E8A-4147-A177-3AD203B41FA5}">
                      <a16:colId xmlns:a16="http://schemas.microsoft.com/office/drawing/2014/main" val="3843700094"/>
                    </a:ext>
                  </a:extLst>
                </a:gridCol>
                <a:gridCol w="3781428">
                  <a:extLst>
                    <a:ext uri="{9D8B030D-6E8A-4147-A177-3AD203B41FA5}">
                      <a16:colId xmlns:a16="http://schemas.microsoft.com/office/drawing/2014/main" val="325309948"/>
                    </a:ext>
                  </a:extLst>
                </a:gridCol>
              </a:tblGrid>
              <a:tr h="299904">
                <a:tc gridSpan="3">
                  <a:txBody>
                    <a:bodyPr/>
                    <a:lstStyle/>
                    <a:p>
                      <a:pPr lvl="0" algn="ctr"/>
                      <a:r>
                        <a:rPr lang="en-GB" sz="16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Some Christian responses to Persecution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7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316545"/>
                  </a:ext>
                </a:extLst>
              </a:tr>
              <a:tr h="574115"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Persecution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might have a positive effect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- it strengthens faith and allows them to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share in the suffering of Jesus.</a:t>
                      </a:r>
                      <a:endParaRPr lang="en-GB" sz="140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Church believe it is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important to act against persecution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by supporting persecuted Christians.</a:t>
                      </a:r>
                      <a:endParaRPr lang="en-GB" sz="140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Christians are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encouraged to show love and forgiveness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towards their persecutors.</a:t>
                      </a:r>
                      <a:endParaRPr lang="en-GB" sz="140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615084"/>
                  </a:ext>
                </a:extLst>
              </a:tr>
            </a:tbl>
          </a:graphicData>
        </a:graphic>
      </p:graphicFrame>
      <p:pic>
        <p:nvPicPr>
          <p:cNvPr id="6" name="Picture 8" descr="A person holding a sign&#10;&#10;Description automatically generated">
            <a:extLst>
              <a:ext uri="{FF2B5EF4-FFF2-40B4-BE49-F238E27FC236}">
                <a16:creationId xmlns:a16="http://schemas.microsoft.com/office/drawing/2014/main" id="{3FC2A96A-ACCE-4898-BEAB-BAD242689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471" y="779864"/>
            <a:ext cx="2390771" cy="17930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BA8F29A-415A-4707-BB41-8133149F6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96" y="4194791"/>
            <a:ext cx="2438403" cy="12191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Speech Bubble: Rectangle with Corners Rounded 12">
            <a:extLst>
              <a:ext uri="{FF2B5EF4-FFF2-40B4-BE49-F238E27FC236}">
                <a16:creationId xmlns:a16="http://schemas.microsoft.com/office/drawing/2014/main" id="{E5035EE7-9531-4335-9722-3D6979C68805}"/>
              </a:ext>
            </a:extLst>
          </p:cNvPr>
          <p:cNvSpPr/>
          <p:nvPr/>
        </p:nvSpPr>
        <p:spPr>
          <a:xfrm>
            <a:off x="1229520" y="4183078"/>
            <a:ext cx="2818601" cy="750877"/>
          </a:xfrm>
          <a:custGeom>
            <a:avLst>
              <a:gd name="f0" fmla="val 29922"/>
              <a:gd name="f1" fmla="val 14111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val f8"/>
              <a:gd name="f21" fmla="val f9"/>
              <a:gd name="f22" fmla="+- 0 0 f12"/>
              <a:gd name="f23" fmla="+- 3590 0 f8"/>
              <a:gd name="f24" fmla="+- 0 0 f3"/>
              <a:gd name="f25" fmla="+- 21600 0 f15"/>
              <a:gd name="f26" fmla="+- 18010 0 f9"/>
              <a:gd name="f27" fmla="pin -2147483647 f0 2147483647"/>
              <a:gd name="f28" fmla="pin -2147483647 f1 2147483647"/>
              <a:gd name="f29" fmla="*/ f17 f2 1"/>
              <a:gd name="f30" fmla="+- f21 0 f20"/>
              <a:gd name="f31" fmla="val f27"/>
              <a:gd name="f32" fmla="val f28"/>
              <a:gd name="f33" fmla="abs f22"/>
              <a:gd name="f34" fmla="abs f23"/>
              <a:gd name="f35" fmla="?: f22 f24 f3"/>
              <a:gd name="f36" fmla="?: f22 f3 f24"/>
              <a:gd name="f37" fmla="?: f22 f4 f3"/>
              <a:gd name="f38" fmla="?: f22 f3 f4"/>
              <a:gd name="f39" fmla="abs f25"/>
              <a:gd name="f40" fmla="?: f23 f24 f3"/>
              <a:gd name="f41" fmla="?: f23 f3 f24"/>
              <a:gd name="f42" fmla="?: f25 0 f2"/>
              <a:gd name="f43" fmla="?: f25 f2 0"/>
              <a:gd name="f44" fmla="abs f26"/>
              <a:gd name="f45" fmla="?: f25 f24 f3"/>
              <a:gd name="f46" fmla="?: f25 f3 f24"/>
              <a:gd name="f47" fmla="?: f25 f4 f3"/>
              <a:gd name="f48" fmla="?: f25 f3 f4"/>
              <a:gd name="f49" fmla="?: f26 f24 f3"/>
              <a:gd name="f50" fmla="?: f26 f3 f24"/>
              <a:gd name="f51" fmla="?: f22 0 f2"/>
              <a:gd name="f52" fmla="?: f22 f2 0"/>
              <a:gd name="f53" fmla="*/ f27 f18 1"/>
              <a:gd name="f54" fmla="*/ f28 f19 1"/>
              <a:gd name="f55" fmla="*/ f29 1 f5"/>
              <a:gd name="f56" fmla="*/ f30 1 21600"/>
              <a:gd name="f57" fmla="+- f31 0 10800"/>
              <a:gd name="f58" fmla="+- f32 0 10800"/>
              <a:gd name="f59" fmla="+- f32 0 21600"/>
              <a:gd name="f60" fmla="+- f31 0 21600"/>
              <a:gd name="f61" fmla="?: f22 f38 f37"/>
              <a:gd name="f62" fmla="?: f22 f37 f38"/>
              <a:gd name="f63" fmla="?: f23 f36 f35"/>
              <a:gd name="f64" fmla="?: f23 f43 f42"/>
              <a:gd name="f65" fmla="?: f23 f42 f43"/>
              <a:gd name="f66" fmla="?: f25 f40 f41"/>
              <a:gd name="f67" fmla="?: f25 f48 f47"/>
              <a:gd name="f68" fmla="?: f25 f47 f48"/>
              <a:gd name="f69" fmla="?: f26 f46 f45"/>
              <a:gd name="f70" fmla="?: f26 f52 f51"/>
              <a:gd name="f71" fmla="?: f26 f51 f52"/>
              <a:gd name="f72" fmla="?: f22 f49 f50"/>
              <a:gd name="f73" fmla="*/ f31 f18 1"/>
              <a:gd name="f74" fmla="*/ f32 f19 1"/>
              <a:gd name="f75" fmla="+- f55 0 f3"/>
              <a:gd name="f76" fmla="*/ 800 f56 1"/>
              <a:gd name="f77" fmla="*/ 20800 f56 1"/>
              <a:gd name="f78" fmla="abs f57"/>
              <a:gd name="f79" fmla="abs f58"/>
              <a:gd name="f80" fmla="?: f23 f62 f61"/>
              <a:gd name="f81" fmla="?: f25 f64 f65"/>
              <a:gd name="f82" fmla="?: f26 f68 f67"/>
              <a:gd name="f83" fmla="?: f22 f70 f71"/>
              <a:gd name="f84" fmla="+- f78 0 f79"/>
              <a:gd name="f85" fmla="+- f79 0 f78"/>
              <a:gd name="f86" fmla="*/ f76 1 f56"/>
              <a:gd name="f87" fmla="*/ f77 1 f56"/>
              <a:gd name="f88" fmla="?: f58 f10 f84"/>
              <a:gd name="f89" fmla="?: f58 f84 f10"/>
              <a:gd name="f90" fmla="?: f57 f10 f85"/>
              <a:gd name="f91" fmla="?: f57 f85 f10"/>
              <a:gd name="f92" fmla="*/ f86 f18 1"/>
              <a:gd name="f93" fmla="*/ f87 f18 1"/>
              <a:gd name="f94" fmla="*/ f87 f19 1"/>
              <a:gd name="f95" fmla="*/ f86 f19 1"/>
              <a:gd name="f96" fmla="?: f31 f10 f88"/>
              <a:gd name="f97" fmla="?: f31 f10 f89"/>
              <a:gd name="f98" fmla="?: f59 f90 f10"/>
              <a:gd name="f99" fmla="?: f59 f91 f10"/>
              <a:gd name="f100" fmla="?: f60 f89 f10"/>
              <a:gd name="f101" fmla="?: f60 f88 f10"/>
              <a:gd name="f102" fmla="?: f32 f10 f91"/>
              <a:gd name="f103" fmla="?: f32 f10 f90"/>
              <a:gd name="f104" fmla="?: f96 f31 0"/>
              <a:gd name="f105" fmla="?: f96 f32 6280"/>
              <a:gd name="f106" fmla="?: f97 f31 0"/>
              <a:gd name="f107" fmla="?: f97 f32 15320"/>
              <a:gd name="f108" fmla="?: f98 f31 6280"/>
              <a:gd name="f109" fmla="?: f98 f32 21600"/>
              <a:gd name="f110" fmla="?: f99 f31 15320"/>
              <a:gd name="f111" fmla="?: f99 f32 21600"/>
              <a:gd name="f112" fmla="?: f100 f31 21600"/>
              <a:gd name="f113" fmla="?: f100 f32 15320"/>
              <a:gd name="f114" fmla="?: f101 f31 21600"/>
              <a:gd name="f115" fmla="?: f101 f32 6280"/>
              <a:gd name="f116" fmla="?: f102 f31 15320"/>
              <a:gd name="f117" fmla="?: f102 f32 0"/>
              <a:gd name="f118" fmla="?: f103 f31 6280"/>
              <a:gd name="f119" fmla="?: f103 f32 0"/>
            </a:gdLst>
            <a:ahLst>
              <a:ahXY gdRefX="f0" minX="f16" maxX="f11" gdRefY="f1" minY="f16" maxY="f11">
                <a:pos x="f53" y="f5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92" t="f95" r="f93" b="f94"/>
            <a:pathLst>
              <a:path w="21600" h="21600">
                <a:moveTo>
                  <a:pt x="f12" y="f8"/>
                </a:moveTo>
                <a:arcTo wR="f33" hR="f34" stAng="f80" swAng="f63"/>
                <a:lnTo>
                  <a:pt x="f104" y="f105"/>
                </a:lnTo>
                <a:lnTo>
                  <a:pt x="f8" y="f13"/>
                </a:lnTo>
                <a:lnTo>
                  <a:pt x="f8" y="f14"/>
                </a:lnTo>
                <a:lnTo>
                  <a:pt x="f106" y="f107"/>
                </a:lnTo>
                <a:lnTo>
                  <a:pt x="f8" y="f15"/>
                </a:lnTo>
                <a:arcTo wR="f34" hR="f39" stAng="f81" swAng="f66"/>
                <a:lnTo>
                  <a:pt x="f108" y="f109"/>
                </a:lnTo>
                <a:lnTo>
                  <a:pt x="f13" y="f9"/>
                </a:lnTo>
                <a:lnTo>
                  <a:pt x="f14" y="f9"/>
                </a:lnTo>
                <a:lnTo>
                  <a:pt x="f110" y="f111"/>
                </a:lnTo>
                <a:lnTo>
                  <a:pt x="f15" y="f9"/>
                </a:lnTo>
                <a:arcTo wR="f39" hR="f44" stAng="f82" swAng="f69"/>
                <a:lnTo>
                  <a:pt x="f112" y="f113"/>
                </a:lnTo>
                <a:lnTo>
                  <a:pt x="f9" y="f14"/>
                </a:lnTo>
                <a:lnTo>
                  <a:pt x="f9" y="f13"/>
                </a:lnTo>
                <a:lnTo>
                  <a:pt x="f114" y="f115"/>
                </a:lnTo>
                <a:lnTo>
                  <a:pt x="f9" y="f12"/>
                </a:lnTo>
                <a:arcTo wR="f44" hR="f33" stAng="f83" swAng="f72"/>
                <a:lnTo>
                  <a:pt x="f116" y="f117"/>
                </a:lnTo>
                <a:lnTo>
                  <a:pt x="f14" y="f8"/>
                </a:lnTo>
                <a:lnTo>
                  <a:pt x="f13" y="f8"/>
                </a:lnTo>
                <a:lnTo>
                  <a:pt x="f118" y="f119"/>
                </a:lnTo>
                <a:close/>
              </a:path>
            </a:pathLst>
          </a:custGeom>
          <a:solidFill>
            <a:srgbClr val="B4C7E7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1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“I want to know Christ- yes to know the power of his resurrection and participation in his suffering.”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Philippians 3:10</a:t>
            </a:r>
            <a:endParaRPr lang="en-GB" sz="12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sp>
        <p:nvSpPr>
          <p:cNvPr id="9" name="Speech Bubble: Rectangle with Corners Rounded 13">
            <a:extLst>
              <a:ext uri="{FF2B5EF4-FFF2-40B4-BE49-F238E27FC236}">
                <a16:creationId xmlns:a16="http://schemas.microsoft.com/office/drawing/2014/main" id="{11284296-7066-4370-A8C9-6B62D7CEB402}"/>
              </a:ext>
            </a:extLst>
          </p:cNvPr>
          <p:cNvSpPr/>
          <p:nvPr/>
        </p:nvSpPr>
        <p:spPr>
          <a:xfrm>
            <a:off x="7916070" y="4193602"/>
            <a:ext cx="2818601" cy="750877"/>
          </a:xfrm>
          <a:custGeom>
            <a:avLst>
              <a:gd name="f0" fmla="val -5845"/>
              <a:gd name="f1" fmla="val 11371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val f8"/>
              <a:gd name="f21" fmla="val f9"/>
              <a:gd name="f22" fmla="+- 0 0 f12"/>
              <a:gd name="f23" fmla="+- 3590 0 f8"/>
              <a:gd name="f24" fmla="+- 0 0 f3"/>
              <a:gd name="f25" fmla="+- 21600 0 f15"/>
              <a:gd name="f26" fmla="+- 18010 0 f9"/>
              <a:gd name="f27" fmla="pin -2147483647 f0 2147483647"/>
              <a:gd name="f28" fmla="pin -2147483647 f1 2147483647"/>
              <a:gd name="f29" fmla="*/ f17 f2 1"/>
              <a:gd name="f30" fmla="+- f21 0 f20"/>
              <a:gd name="f31" fmla="val f27"/>
              <a:gd name="f32" fmla="val f28"/>
              <a:gd name="f33" fmla="abs f22"/>
              <a:gd name="f34" fmla="abs f23"/>
              <a:gd name="f35" fmla="?: f22 f24 f3"/>
              <a:gd name="f36" fmla="?: f22 f3 f24"/>
              <a:gd name="f37" fmla="?: f22 f4 f3"/>
              <a:gd name="f38" fmla="?: f22 f3 f4"/>
              <a:gd name="f39" fmla="abs f25"/>
              <a:gd name="f40" fmla="?: f23 f24 f3"/>
              <a:gd name="f41" fmla="?: f23 f3 f24"/>
              <a:gd name="f42" fmla="?: f25 0 f2"/>
              <a:gd name="f43" fmla="?: f25 f2 0"/>
              <a:gd name="f44" fmla="abs f26"/>
              <a:gd name="f45" fmla="?: f25 f24 f3"/>
              <a:gd name="f46" fmla="?: f25 f3 f24"/>
              <a:gd name="f47" fmla="?: f25 f4 f3"/>
              <a:gd name="f48" fmla="?: f25 f3 f4"/>
              <a:gd name="f49" fmla="?: f26 f24 f3"/>
              <a:gd name="f50" fmla="?: f26 f3 f24"/>
              <a:gd name="f51" fmla="?: f22 0 f2"/>
              <a:gd name="f52" fmla="?: f22 f2 0"/>
              <a:gd name="f53" fmla="*/ f27 f18 1"/>
              <a:gd name="f54" fmla="*/ f28 f19 1"/>
              <a:gd name="f55" fmla="*/ f29 1 f5"/>
              <a:gd name="f56" fmla="*/ f30 1 21600"/>
              <a:gd name="f57" fmla="+- f31 0 10800"/>
              <a:gd name="f58" fmla="+- f32 0 10800"/>
              <a:gd name="f59" fmla="+- f32 0 21600"/>
              <a:gd name="f60" fmla="+- f31 0 21600"/>
              <a:gd name="f61" fmla="?: f22 f38 f37"/>
              <a:gd name="f62" fmla="?: f22 f37 f38"/>
              <a:gd name="f63" fmla="?: f23 f36 f35"/>
              <a:gd name="f64" fmla="?: f23 f43 f42"/>
              <a:gd name="f65" fmla="?: f23 f42 f43"/>
              <a:gd name="f66" fmla="?: f25 f40 f41"/>
              <a:gd name="f67" fmla="?: f25 f48 f47"/>
              <a:gd name="f68" fmla="?: f25 f47 f48"/>
              <a:gd name="f69" fmla="?: f26 f46 f45"/>
              <a:gd name="f70" fmla="?: f26 f52 f51"/>
              <a:gd name="f71" fmla="?: f26 f51 f52"/>
              <a:gd name="f72" fmla="?: f22 f49 f50"/>
              <a:gd name="f73" fmla="*/ f31 f18 1"/>
              <a:gd name="f74" fmla="*/ f32 f19 1"/>
              <a:gd name="f75" fmla="+- f55 0 f3"/>
              <a:gd name="f76" fmla="*/ 800 f56 1"/>
              <a:gd name="f77" fmla="*/ 20800 f56 1"/>
              <a:gd name="f78" fmla="abs f57"/>
              <a:gd name="f79" fmla="abs f58"/>
              <a:gd name="f80" fmla="?: f23 f62 f61"/>
              <a:gd name="f81" fmla="?: f25 f64 f65"/>
              <a:gd name="f82" fmla="?: f26 f68 f67"/>
              <a:gd name="f83" fmla="?: f22 f70 f71"/>
              <a:gd name="f84" fmla="+- f78 0 f79"/>
              <a:gd name="f85" fmla="+- f79 0 f78"/>
              <a:gd name="f86" fmla="*/ f76 1 f56"/>
              <a:gd name="f87" fmla="*/ f77 1 f56"/>
              <a:gd name="f88" fmla="?: f58 f10 f84"/>
              <a:gd name="f89" fmla="?: f58 f84 f10"/>
              <a:gd name="f90" fmla="?: f57 f10 f85"/>
              <a:gd name="f91" fmla="?: f57 f85 f10"/>
              <a:gd name="f92" fmla="*/ f86 f18 1"/>
              <a:gd name="f93" fmla="*/ f87 f18 1"/>
              <a:gd name="f94" fmla="*/ f87 f19 1"/>
              <a:gd name="f95" fmla="*/ f86 f19 1"/>
              <a:gd name="f96" fmla="?: f31 f10 f88"/>
              <a:gd name="f97" fmla="?: f31 f10 f89"/>
              <a:gd name="f98" fmla="?: f59 f90 f10"/>
              <a:gd name="f99" fmla="?: f59 f91 f10"/>
              <a:gd name="f100" fmla="?: f60 f89 f10"/>
              <a:gd name="f101" fmla="?: f60 f88 f10"/>
              <a:gd name="f102" fmla="?: f32 f10 f91"/>
              <a:gd name="f103" fmla="?: f32 f10 f90"/>
              <a:gd name="f104" fmla="?: f96 f31 0"/>
              <a:gd name="f105" fmla="?: f96 f32 6280"/>
              <a:gd name="f106" fmla="?: f97 f31 0"/>
              <a:gd name="f107" fmla="?: f97 f32 15320"/>
              <a:gd name="f108" fmla="?: f98 f31 6280"/>
              <a:gd name="f109" fmla="?: f98 f32 21600"/>
              <a:gd name="f110" fmla="?: f99 f31 15320"/>
              <a:gd name="f111" fmla="?: f99 f32 21600"/>
              <a:gd name="f112" fmla="?: f100 f31 21600"/>
              <a:gd name="f113" fmla="?: f100 f32 15320"/>
              <a:gd name="f114" fmla="?: f101 f31 21600"/>
              <a:gd name="f115" fmla="?: f101 f32 6280"/>
              <a:gd name="f116" fmla="?: f102 f31 15320"/>
              <a:gd name="f117" fmla="?: f102 f32 0"/>
              <a:gd name="f118" fmla="?: f103 f31 6280"/>
              <a:gd name="f119" fmla="?: f103 f32 0"/>
            </a:gdLst>
            <a:ahLst>
              <a:ahXY gdRefX="f0" minX="f16" maxX="f11" gdRefY="f1" minY="f16" maxY="f11">
                <a:pos x="f53" y="f5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92" t="f95" r="f93" b="f94"/>
            <a:pathLst>
              <a:path w="21600" h="21600">
                <a:moveTo>
                  <a:pt x="f12" y="f8"/>
                </a:moveTo>
                <a:arcTo wR="f33" hR="f34" stAng="f80" swAng="f63"/>
                <a:lnTo>
                  <a:pt x="f104" y="f105"/>
                </a:lnTo>
                <a:lnTo>
                  <a:pt x="f8" y="f13"/>
                </a:lnTo>
                <a:lnTo>
                  <a:pt x="f8" y="f14"/>
                </a:lnTo>
                <a:lnTo>
                  <a:pt x="f106" y="f107"/>
                </a:lnTo>
                <a:lnTo>
                  <a:pt x="f8" y="f15"/>
                </a:lnTo>
                <a:arcTo wR="f34" hR="f39" stAng="f81" swAng="f66"/>
                <a:lnTo>
                  <a:pt x="f108" y="f109"/>
                </a:lnTo>
                <a:lnTo>
                  <a:pt x="f13" y="f9"/>
                </a:lnTo>
                <a:lnTo>
                  <a:pt x="f14" y="f9"/>
                </a:lnTo>
                <a:lnTo>
                  <a:pt x="f110" y="f111"/>
                </a:lnTo>
                <a:lnTo>
                  <a:pt x="f15" y="f9"/>
                </a:lnTo>
                <a:arcTo wR="f39" hR="f44" stAng="f82" swAng="f69"/>
                <a:lnTo>
                  <a:pt x="f112" y="f113"/>
                </a:lnTo>
                <a:lnTo>
                  <a:pt x="f9" y="f14"/>
                </a:lnTo>
                <a:lnTo>
                  <a:pt x="f9" y="f13"/>
                </a:lnTo>
                <a:lnTo>
                  <a:pt x="f114" y="f115"/>
                </a:lnTo>
                <a:lnTo>
                  <a:pt x="f9" y="f12"/>
                </a:lnTo>
                <a:arcTo wR="f44" hR="f33" stAng="f83" swAng="f72"/>
                <a:lnTo>
                  <a:pt x="f116" y="f117"/>
                </a:lnTo>
                <a:lnTo>
                  <a:pt x="f14" y="f8"/>
                </a:lnTo>
                <a:lnTo>
                  <a:pt x="f13" y="f8"/>
                </a:lnTo>
                <a:lnTo>
                  <a:pt x="f118" y="f119"/>
                </a:lnTo>
                <a:close/>
              </a:path>
            </a:pathLst>
          </a:custGeom>
          <a:solidFill>
            <a:srgbClr val="FBE5D6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“Do not be overcome by evil, but </a:t>
            </a:r>
            <a:r>
              <a:rPr lang="en-GB" sz="1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overcome evil with good</a:t>
            </a: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.”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Romans 12:21 </a:t>
            </a:r>
          </a:p>
        </p:txBody>
      </p:sp>
      <p:graphicFrame>
        <p:nvGraphicFramePr>
          <p:cNvPr id="10" name="Table 14">
            <a:extLst>
              <a:ext uri="{FF2B5EF4-FFF2-40B4-BE49-F238E27FC236}">
                <a16:creationId xmlns:a16="http://schemas.microsoft.com/office/drawing/2014/main" id="{9B3DBE66-AC0E-40ED-9FC6-660CA7D571B9}"/>
              </a:ext>
            </a:extLst>
          </p:cNvPr>
          <p:cNvGraphicFramePr>
            <a:graphicFrameLocks noGrp="1"/>
          </p:cNvGraphicFramePr>
          <p:nvPr/>
        </p:nvGraphicFramePr>
        <p:xfrm>
          <a:off x="491151" y="5444703"/>
          <a:ext cx="11281748" cy="12801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1281748">
                  <a:extLst>
                    <a:ext uri="{9D8B030D-6E8A-4147-A177-3AD203B41FA5}">
                      <a16:colId xmlns:a16="http://schemas.microsoft.com/office/drawing/2014/main" val="2917979746"/>
                    </a:ext>
                  </a:extLst>
                </a:gridCol>
              </a:tblGrid>
              <a:tr h="298716"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Ways the Church helps persecuted Christians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021487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Christians have smuggled Bibles into countries for persecuted Christians.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Open Doors is a Christian charity which supports persecuted Christians.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The Barnabus Fund send money to support persecuted Christians.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Christian Solidarity Worldwide campaigns for religious freedom for all.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08989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E4639D53-94BA-45DE-9FE1-3E1E3C2953F6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00B0F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Church’s response to World Poverty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81917DC-A3CC-41D3-9691-C7F87773B1B4}"/>
              </a:ext>
            </a:extLst>
          </p:cNvPr>
          <p:cNvGraphicFramePr>
            <a:graphicFrameLocks noGrp="1"/>
          </p:cNvGraphicFramePr>
          <p:nvPr/>
        </p:nvGraphicFramePr>
        <p:xfrm>
          <a:off x="266693" y="687180"/>
          <a:ext cx="4610103" cy="149351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610103">
                  <a:extLst>
                    <a:ext uri="{9D8B030D-6E8A-4147-A177-3AD203B41FA5}">
                      <a16:colId xmlns:a16="http://schemas.microsoft.com/office/drawing/2014/main" val="148978147"/>
                    </a:ext>
                  </a:extLst>
                </a:gridCol>
              </a:tblGrid>
              <a:tr h="313785"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Helping those in Poverty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D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26000"/>
                  </a:ext>
                </a:extLst>
              </a:tr>
              <a:tr h="1093466"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Christians try to </a:t>
                      </a:r>
                      <a:r>
                        <a:rPr lang="en-GB" sz="1400" b="1">
                          <a:latin typeface="Comic Sans MS" pitchFamily="66"/>
                        </a:rPr>
                        <a:t>help those living in poverty </a:t>
                      </a:r>
                      <a:r>
                        <a:rPr lang="en-GB" sz="1400" b="0">
                          <a:latin typeface="Comic Sans MS" pitchFamily="66"/>
                        </a:rPr>
                        <a:t>because </a:t>
                      </a:r>
                      <a:r>
                        <a:rPr lang="en-GB" sz="1400" b="1">
                          <a:latin typeface="Comic Sans MS" pitchFamily="66"/>
                        </a:rPr>
                        <a:t>Jesus taught that this was important</a:t>
                      </a:r>
                      <a:r>
                        <a:rPr lang="en-GB" sz="1400" b="0">
                          <a:latin typeface="Comic Sans MS" pitchFamily="66"/>
                        </a:rPr>
                        <a:t>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Three Christian </a:t>
                      </a:r>
                      <a:r>
                        <a:rPr lang="en-GB" sz="1400" b="1">
                          <a:latin typeface="Comic Sans MS" pitchFamily="66"/>
                        </a:rPr>
                        <a:t>charities that support those in poverty </a:t>
                      </a:r>
                      <a:r>
                        <a:rPr lang="en-GB" sz="1400" b="0">
                          <a:latin typeface="Comic Sans MS" pitchFamily="66"/>
                        </a:rPr>
                        <a:t>are </a:t>
                      </a:r>
                      <a:r>
                        <a:rPr lang="en-GB" sz="1400" b="1">
                          <a:latin typeface="Comic Sans MS" pitchFamily="66"/>
                        </a:rPr>
                        <a:t>Christian Aid, Tearfund </a:t>
                      </a:r>
                      <a:r>
                        <a:rPr lang="en-GB" sz="1400" b="0">
                          <a:latin typeface="Comic Sans MS" pitchFamily="66"/>
                        </a:rPr>
                        <a:t>and </a:t>
                      </a:r>
                      <a:r>
                        <a:rPr lang="en-GB" sz="1400" b="1">
                          <a:latin typeface="Comic Sans MS" pitchFamily="66"/>
                        </a:rPr>
                        <a:t>CAFOD.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746412"/>
                  </a:ext>
                </a:extLst>
              </a:tr>
            </a:tbl>
          </a:graphicData>
        </a:graphic>
      </p:graphicFrame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5AE38627-D892-4584-91B9-10C7C0B36B77}"/>
              </a:ext>
            </a:extLst>
          </p:cNvPr>
          <p:cNvSpPr/>
          <p:nvPr/>
        </p:nvSpPr>
        <p:spPr>
          <a:xfrm>
            <a:off x="209553" y="2277505"/>
            <a:ext cx="1095368" cy="59998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FFFFFF"/>
                </a:solidFill>
                <a:uFillTx/>
                <a:latin typeface="Comic Sans MS" pitchFamily="66"/>
              </a:rPr>
              <a:t>Causes of poverty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BDBAE544-5F95-48C1-BAE7-5072D7321C46}"/>
              </a:ext>
            </a:extLst>
          </p:cNvPr>
          <p:cNvSpPr/>
          <p:nvPr/>
        </p:nvSpPr>
        <p:spPr>
          <a:xfrm>
            <a:off x="1404939" y="2277505"/>
            <a:ext cx="1095368" cy="59998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4B18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Debt</a:t>
            </a:r>
          </a:p>
        </p:txBody>
      </p: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E066DAFC-B73B-4129-970E-2C7B1428AE72}"/>
              </a:ext>
            </a:extLst>
          </p:cNvPr>
          <p:cNvSpPr/>
          <p:nvPr/>
        </p:nvSpPr>
        <p:spPr>
          <a:xfrm>
            <a:off x="2600325" y="2277505"/>
            <a:ext cx="1095368" cy="59998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2F559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Natural disasters</a:t>
            </a:r>
          </a:p>
        </p:txBody>
      </p:sp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id="{0D7543B1-7A8D-4F9C-A8DB-7B6242ED62BD}"/>
              </a:ext>
            </a:extLst>
          </p:cNvPr>
          <p:cNvSpPr/>
          <p:nvPr/>
        </p:nvSpPr>
        <p:spPr>
          <a:xfrm>
            <a:off x="3795710" y="2277505"/>
            <a:ext cx="1095368" cy="59998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Disease</a:t>
            </a:r>
          </a:p>
        </p:txBody>
      </p:sp>
      <p:sp>
        <p:nvSpPr>
          <p:cNvPr id="8" name="Rectangle: Rounded Corners 9">
            <a:extLst>
              <a:ext uri="{FF2B5EF4-FFF2-40B4-BE49-F238E27FC236}">
                <a16:creationId xmlns:a16="http://schemas.microsoft.com/office/drawing/2014/main" id="{3B1B7A89-6C29-4A87-8E05-E4795CBEF423}"/>
              </a:ext>
            </a:extLst>
          </p:cNvPr>
          <p:cNvSpPr/>
          <p:nvPr/>
        </p:nvSpPr>
        <p:spPr>
          <a:xfrm>
            <a:off x="1404939" y="3681575"/>
            <a:ext cx="1095368" cy="59998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Conflict</a:t>
            </a:r>
          </a:p>
        </p:txBody>
      </p:sp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id="{2F8CA546-A269-4162-8088-8BA0C1736A79}"/>
              </a:ext>
            </a:extLst>
          </p:cNvPr>
          <p:cNvSpPr/>
          <p:nvPr/>
        </p:nvSpPr>
        <p:spPr>
          <a:xfrm>
            <a:off x="1404939" y="2979544"/>
            <a:ext cx="1095368" cy="59998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7030A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Unfair trade</a:t>
            </a:r>
          </a:p>
        </p:txBody>
      </p:sp>
      <p:sp>
        <p:nvSpPr>
          <p:cNvPr id="10" name="Rectangle: Rounded Corners 11">
            <a:extLst>
              <a:ext uri="{FF2B5EF4-FFF2-40B4-BE49-F238E27FC236}">
                <a16:creationId xmlns:a16="http://schemas.microsoft.com/office/drawing/2014/main" id="{71801DCC-4F1F-4B3B-A7FC-3D20539E564E}"/>
              </a:ext>
            </a:extLst>
          </p:cNvPr>
          <p:cNvSpPr/>
          <p:nvPr/>
        </p:nvSpPr>
        <p:spPr>
          <a:xfrm>
            <a:off x="2600325" y="2979544"/>
            <a:ext cx="1095368" cy="59998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C39BE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No education</a:t>
            </a:r>
          </a:p>
        </p:txBody>
      </p:sp>
      <p:sp>
        <p:nvSpPr>
          <p:cNvPr id="11" name="Rectangle: Rounded Corners 12">
            <a:extLst>
              <a:ext uri="{FF2B5EF4-FFF2-40B4-BE49-F238E27FC236}">
                <a16:creationId xmlns:a16="http://schemas.microsoft.com/office/drawing/2014/main" id="{50F7E51F-7BDD-426B-A235-DCD290DE7789}"/>
              </a:ext>
            </a:extLst>
          </p:cNvPr>
          <p:cNvSpPr/>
          <p:nvPr/>
        </p:nvSpPr>
        <p:spPr>
          <a:xfrm>
            <a:off x="3795710" y="2980477"/>
            <a:ext cx="1095368" cy="59998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No health care</a:t>
            </a:r>
          </a:p>
        </p:txBody>
      </p:sp>
      <p:sp>
        <p:nvSpPr>
          <p:cNvPr id="12" name="Rectangle: Rounded Corners 13">
            <a:extLst>
              <a:ext uri="{FF2B5EF4-FFF2-40B4-BE49-F238E27FC236}">
                <a16:creationId xmlns:a16="http://schemas.microsoft.com/office/drawing/2014/main" id="{03C7808D-7E34-4B60-B566-0718FC733D5C}"/>
              </a:ext>
            </a:extLst>
          </p:cNvPr>
          <p:cNvSpPr/>
          <p:nvPr/>
        </p:nvSpPr>
        <p:spPr>
          <a:xfrm>
            <a:off x="2600325" y="3681575"/>
            <a:ext cx="1095368" cy="59998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9FDAF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Corrupt leaders</a:t>
            </a:r>
          </a:p>
        </p:txBody>
      </p:sp>
      <p:sp>
        <p:nvSpPr>
          <p:cNvPr id="13" name="Rectangle: Rounded Corners 14">
            <a:extLst>
              <a:ext uri="{FF2B5EF4-FFF2-40B4-BE49-F238E27FC236}">
                <a16:creationId xmlns:a16="http://schemas.microsoft.com/office/drawing/2014/main" id="{A0004DF3-8023-49AF-9FF1-A52F3A811126}"/>
              </a:ext>
            </a:extLst>
          </p:cNvPr>
          <p:cNvSpPr/>
          <p:nvPr/>
        </p:nvSpPr>
        <p:spPr>
          <a:xfrm>
            <a:off x="3781428" y="3681575"/>
            <a:ext cx="1095368" cy="59998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54823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Lack of education</a:t>
            </a:r>
          </a:p>
        </p:txBody>
      </p:sp>
      <p:pic>
        <p:nvPicPr>
          <p:cNvPr id="14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6CE713-4605-487F-A43C-9C65947EA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01" y="2984263"/>
            <a:ext cx="957020" cy="1196282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15" name="Table 17">
            <a:extLst>
              <a:ext uri="{FF2B5EF4-FFF2-40B4-BE49-F238E27FC236}">
                <a16:creationId xmlns:a16="http://schemas.microsoft.com/office/drawing/2014/main" id="{BD019038-C5C4-43F7-84F9-F0C2DBD16133}"/>
              </a:ext>
            </a:extLst>
          </p:cNvPr>
          <p:cNvGraphicFramePr>
            <a:graphicFrameLocks noGrp="1"/>
          </p:cNvGraphicFramePr>
          <p:nvPr/>
        </p:nvGraphicFramePr>
        <p:xfrm>
          <a:off x="638178" y="4473153"/>
          <a:ext cx="11048996" cy="228959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478213">
                  <a:extLst>
                    <a:ext uri="{9D8B030D-6E8A-4147-A177-3AD203B41FA5}">
                      <a16:colId xmlns:a16="http://schemas.microsoft.com/office/drawing/2014/main" val="1393210023"/>
                    </a:ext>
                  </a:extLst>
                </a:gridCol>
                <a:gridCol w="3941758">
                  <a:extLst>
                    <a:ext uri="{9D8B030D-6E8A-4147-A177-3AD203B41FA5}">
                      <a16:colId xmlns:a16="http://schemas.microsoft.com/office/drawing/2014/main" val="1821173546"/>
                    </a:ext>
                  </a:extLst>
                </a:gridCol>
                <a:gridCol w="3629025">
                  <a:extLst>
                    <a:ext uri="{9D8B030D-6E8A-4147-A177-3AD203B41FA5}">
                      <a16:colId xmlns:a16="http://schemas.microsoft.com/office/drawing/2014/main" val="4198892337"/>
                    </a:ext>
                  </a:extLst>
                </a:gridCol>
              </a:tblGrid>
              <a:tr h="358261"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 Aid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Tearfund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CAFOD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212183"/>
                  </a:ext>
                </a:extLst>
              </a:tr>
              <a:tr h="1931331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Supports projects to </a:t>
                      </a:r>
                      <a:r>
                        <a:rPr lang="en-GB" sz="1400" b="1">
                          <a:latin typeface="Comic Sans MS" pitchFamily="66"/>
                        </a:rPr>
                        <a:t>encourage sustainable development.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Provides </a:t>
                      </a:r>
                      <a:r>
                        <a:rPr lang="en-GB" sz="1400" b="1">
                          <a:latin typeface="Comic Sans MS" pitchFamily="66"/>
                        </a:rPr>
                        <a:t>emergency relief </a:t>
                      </a:r>
                      <a:r>
                        <a:rPr lang="en-GB" sz="1400" b="0">
                          <a:latin typeface="Comic Sans MS" pitchFamily="66"/>
                        </a:rPr>
                        <a:t>such as food, water, shelter and sanitation.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Supports </a:t>
                      </a:r>
                      <a:r>
                        <a:rPr lang="en-GB" sz="1400" b="1">
                          <a:latin typeface="Comic Sans MS" pitchFamily="66"/>
                        </a:rPr>
                        <a:t>campaigns to end poverty</a:t>
                      </a:r>
                      <a:r>
                        <a:rPr lang="en-GB" sz="1400" b="0">
                          <a:latin typeface="Comic Sans MS" pitchFamily="66"/>
                        </a:rPr>
                        <a:t> and global warming and works to encourage fair trade.</a:t>
                      </a:r>
                      <a:endParaRPr lang="en-GB" sz="140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Works with churches worldwide to </a:t>
                      </a:r>
                      <a:r>
                        <a:rPr lang="en-GB" sz="1400" b="1">
                          <a:latin typeface="Comic Sans MS" pitchFamily="66"/>
                        </a:rPr>
                        <a:t>lift people out of poverty.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Supplies </a:t>
                      </a:r>
                      <a:r>
                        <a:rPr lang="en-GB" sz="1400" b="1">
                          <a:latin typeface="Comic Sans MS" pitchFamily="66"/>
                        </a:rPr>
                        <a:t>emergency aid </a:t>
                      </a:r>
                      <a:r>
                        <a:rPr lang="en-GB" sz="1400" b="0">
                          <a:latin typeface="Comic Sans MS" pitchFamily="66"/>
                        </a:rPr>
                        <a:t>after natural disasters.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Provides </a:t>
                      </a:r>
                      <a:r>
                        <a:rPr lang="en-GB" sz="1400" b="1">
                          <a:latin typeface="Comic Sans MS" pitchFamily="66"/>
                        </a:rPr>
                        <a:t>long-term aid</a:t>
                      </a:r>
                      <a:r>
                        <a:rPr lang="en-GB" sz="1400" b="0">
                          <a:latin typeface="Comic Sans MS" pitchFamily="66"/>
                        </a:rPr>
                        <a:t> to </a:t>
                      </a:r>
                      <a:r>
                        <a:rPr lang="en-GB" sz="1400" b="1">
                          <a:latin typeface="Comic Sans MS" pitchFamily="66"/>
                        </a:rPr>
                        <a:t>help communities become more self-reliant.</a:t>
                      </a:r>
                      <a:endParaRPr lang="en-GB" sz="1400" b="0">
                        <a:latin typeface="Comic Sans MS" pitchFamily="66"/>
                      </a:endParaRP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Supported by </a:t>
                      </a:r>
                      <a:r>
                        <a:rPr lang="en-GB" sz="1400" b="1">
                          <a:latin typeface="Comic Sans MS" pitchFamily="66"/>
                        </a:rPr>
                        <a:t>fundraising</a:t>
                      </a:r>
                      <a:r>
                        <a:rPr lang="en-GB" sz="1400" b="0">
                          <a:latin typeface="Comic Sans MS" pitchFamily="66"/>
                        </a:rPr>
                        <a:t> and </a:t>
                      </a:r>
                      <a:r>
                        <a:rPr lang="en-GB" sz="1400" b="1">
                          <a:latin typeface="Comic Sans MS" pitchFamily="66"/>
                        </a:rPr>
                        <a:t>prayer</a:t>
                      </a:r>
                      <a:r>
                        <a:rPr lang="en-GB" sz="1400" b="0">
                          <a:latin typeface="Comic Sans MS" pitchFamily="66"/>
                        </a:rPr>
                        <a:t> from churches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Works to </a:t>
                      </a:r>
                      <a:r>
                        <a:rPr lang="en-GB" sz="1400" b="1">
                          <a:latin typeface="Comic Sans MS" pitchFamily="66"/>
                        </a:rPr>
                        <a:t>train and support communities</a:t>
                      </a:r>
                      <a:r>
                        <a:rPr lang="en-GB" sz="1400" b="0">
                          <a:latin typeface="Comic Sans MS" pitchFamily="66"/>
                        </a:rPr>
                        <a:t> to </a:t>
                      </a:r>
                      <a:r>
                        <a:rPr lang="en-GB" sz="1400" b="1">
                          <a:latin typeface="Comic Sans MS" pitchFamily="66"/>
                        </a:rPr>
                        <a:t>work their way out of poverty.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Gives </a:t>
                      </a:r>
                      <a:r>
                        <a:rPr lang="en-GB" sz="1400" b="1">
                          <a:latin typeface="Comic Sans MS" pitchFamily="66"/>
                        </a:rPr>
                        <a:t>short-term</a:t>
                      </a:r>
                      <a:r>
                        <a:rPr lang="en-GB" sz="1400" b="0">
                          <a:latin typeface="Comic Sans MS" pitchFamily="66"/>
                        </a:rPr>
                        <a:t> </a:t>
                      </a:r>
                      <a:r>
                        <a:rPr lang="en-GB" sz="1400" b="1">
                          <a:latin typeface="Comic Sans MS" pitchFamily="66"/>
                        </a:rPr>
                        <a:t>aid</a:t>
                      </a:r>
                      <a:r>
                        <a:rPr lang="en-GB" sz="1400" b="0">
                          <a:latin typeface="Comic Sans MS" pitchFamily="66"/>
                        </a:rPr>
                        <a:t> such as food, water and shelter during disasters.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Campaigns </a:t>
                      </a:r>
                      <a:r>
                        <a:rPr lang="en-GB" sz="1400" b="0">
                          <a:latin typeface="Comic Sans MS" pitchFamily="66"/>
                        </a:rPr>
                        <a:t>with the government.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Encourages Catholic </a:t>
                      </a:r>
                      <a:r>
                        <a:rPr lang="en-GB" sz="1400" b="0">
                          <a:latin typeface="Comic Sans MS" pitchFamily="66"/>
                        </a:rPr>
                        <a:t>churches and schools to donate</a:t>
                      </a:r>
                      <a:r>
                        <a:rPr lang="en-GB" sz="1400" b="1">
                          <a:latin typeface="Comic Sans MS" pitchFamily="66"/>
                        </a:rPr>
                        <a:t> money </a:t>
                      </a:r>
                      <a:r>
                        <a:rPr lang="en-GB" sz="1400" b="0">
                          <a:latin typeface="Comic Sans MS" pitchFamily="66"/>
                        </a:rPr>
                        <a:t>and </a:t>
                      </a:r>
                      <a:r>
                        <a:rPr lang="en-GB" sz="1400" b="1">
                          <a:latin typeface="Comic Sans MS" pitchFamily="66"/>
                        </a:rPr>
                        <a:t>pray.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606342"/>
                  </a:ext>
                </a:extLst>
              </a:tr>
            </a:tbl>
          </a:graphicData>
        </a:graphic>
      </p:graphicFrame>
      <p:graphicFrame>
        <p:nvGraphicFramePr>
          <p:cNvPr id="16" name="Table 19">
            <a:extLst>
              <a:ext uri="{FF2B5EF4-FFF2-40B4-BE49-F238E27FC236}">
                <a16:creationId xmlns:a16="http://schemas.microsoft.com/office/drawing/2014/main" id="{F9EB7886-C648-4D81-8B71-70E5B44FCE29}"/>
              </a:ext>
            </a:extLst>
          </p:cNvPr>
          <p:cNvGraphicFramePr>
            <a:graphicFrameLocks noGrp="1"/>
          </p:cNvGraphicFramePr>
          <p:nvPr/>
        </p:nvGraphicFramePr>
        <p:xfrm>
          <a:off x="5158587" y="795848"/>
          <a:ext cx="4313233" cy="346723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1732">
                  <a:extLst>
                    <a:ext uri="{9D8B030D-6E8A-4147-A177-3AD203B41FA5}">
                      <a16:colId xmlns:a16="http://schemas.microsoft.com/office/drawing/2014/main" val="2099231485"/>
                    </a:ext>
                  </a:extLst>
                </a:gridCol>
                <a:gridCol w="3781501">
                  <a:extLst>
                    <a:ext uri="{9D8B030D-6E8A-4147-A177-3AD203B41FA5}">
                      <a16:colId xmlns:a16="http://schemas.microsoft.com/office/drawing/2014/main" val="903259867"/>
                    </a:ext>
                  </a:extLst>
                </a:gridCol>
              </a:tblGrid>
              <a:tr h="1080519">
                <a:tc rowSpan="4">
                  <a:txBody>
                    <a:bodyPr/>
                    <a:lstStyle/>
                    <a:p>
                      <a:pPr lvl="0" algn="ctr"/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Teachings of Jesus about poverty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BE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Jesus once told a rich man to 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sell everything and give to the poor</a:t>
                      </a: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- “It is easier for a camel to go through the eye of a needle than for someone who is rich to enter the Kingdom of God.”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83403"/>
                  </a:ext>
                </a:extLst>
              </a:tr>
              <a:tr h="8981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Parable of the Rich Man</a:t>
                      </a: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and Lazarus tells of a 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rich man who ends up in hell for ignoring a beggar.</a:t>
                      </a:r>
                      <a:endParaRPr lang="en-GB" sz="13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456287"/>
                  </a:ext>
                </a:extLst>
              </a:tr>
              <a:tr h="7435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Parable of the Good Samaritan </a:t>
                      </a: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teaches the 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importance of helping all people</a:t>
                      </a: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whoever they are.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318757"/>
                  </a:ext>
                </a:extLst>
              </a:tr>
              <a:tr h="7435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Jesus helped outcasts </a:t>
                      </a: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such as lepers, tax collectors and sinners.</a:t>
                      </a:r>
                      <a:endParaRPr lang="en-GB" sz="1300" b="1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4311"/>
                  </a:ext>
                </a:extLst>
              </a:tr>
            </a:tbl>
          </a:graphicData>
        </a:graphic>
      </p:graphicFrame>
      <p:pic>
        <p:nvPicPr>
          <p:cNvPr id="17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B267140B-7C06-4B62-A54B-A33267969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671" y="668719"/>
            <a:ext cx="1673352" cy="10653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23" descr="A person standing in a room&#10;&#10;Description automatically generated">
            <a:extLst>
              <a:ext uri="{FF2B5EF4-FFF2-40B4-BE49-F238E27FC236}">
                <a16:creationId xmlns:a16="http://schemas.microsoft.com/office/drawing/2014/main" id="{0183AD25-CE63-482D-AFCF-DCE9C340E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7700" y="1822289"/>
            <a:ext cx="1195385" cy="8948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25" descr="A picture containing sitting, man, laying, baby&#10;&#10;Description automatically generated">
            <a:extLst>
              <a:ext uri="{FF2B5EF4-FFF2-40B4-BE49-F238E27FC236}">
                <a16:creationId xmlns:a16="http://schemas.microsoft.com/office/drawing/2014/main" id="{2B32414B-BD13-42BC-BD99-860EB10E5D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7043" y="2797204"/>
            <a:ext cx="1195385" cy="6724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Picture 28" descr="A picture containing dress, standing, man&#10;&#10;Description automatically generated">
            <a:extLst>
              <a:ext uri="{FF2B5EF4-FFF2-40B4-BE49-F238E27FC236}">
                <a16:creationId xmlns:a16="http://schemas.microsoft.com/office/drawing/2014/main" id="{F447888D-FC51-40EF-826B-06BB9D2A0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9639" y="3487832"/>
            <a:ext cx="671517" cy="77526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36F9DE41-A11B-4C7F-B895-19D83BAAE3AA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FFF2CC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Worship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3539A7B-7F5A-4E24-A3C8-CC2DD864E7F2}"/>
              </a:ext>
            </a:extLst>
          </p:cNvPr>
          <p:cNvGraphicFramePr>
            <a:graphicFrameLocks noGrp="1"/>
          </p:cNvGraphicFramePr>
          <p:nvPr/>
        </p:nvGraphicFramePr>
        <p:xfrm>
          <a:off x="135267" y="622349"/>
          <a:ext cx="7599029" cy="140207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599029">
                  <a:extLst>
                    <a:ext uri="{9D8B030D-6E8A-4147-A177-3AD203B41FA5}">
                      <a16:colId xmlns:a16="http://schemas.microsoft.com/office/drawing/2014/main" val="61380740"/>
                    </a:ext>
                  </a:extLst>
                </a:gridCol>
              </a:tblGrid>
              <a:tr h="294043"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Why do Christians Worship?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369720"/>
                  </a:ext>
                </a:extLst>
              </a:tr>
              <a:tr h="938540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To </a:t>
                      </a:r>
                      <a:r>
                        <a:rPr lang="en-GB" sz="1600" b="1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praise </a:t>
                      </a: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and </a:t>
                      </a:r>
                      <a:r>
                        <a:rPr lang="en-GB" sz="1600" b="1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thank God.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To ask for </a:t>
                      </a:r>
                      <a:r>
                        <a:rPr lang="en-GB" sz="1600" b="1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forgiveness.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To seek </a:t>
                      </a:r>
                      <a:r>
                        <a:rPr lang="en-GB" sz="1600" b="1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God’s help</a:t>
                      </a: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for themselves or for others.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To</a:t>
                      </a:r>
                      <a:r>
                        <a:rPr lang="en-GB" sz="1600" b="1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deepen their relationship</a:t>
                      </a: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with God and </a:t>
                      </a:r>
                      <a:r>
                        <a:rPr lang="en-GB" sz="1600" b="1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strengthen their faith.</a:t>
                      </a:r>
                      <a:endParaRPr lang="en-GB" sz="1600" b="0" u="none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117098"/>
                  </a:ext>
                </a:extLst>
              </a:tr>
            </a:tbl>
          </a:graphicData>
        </a:graphic>
      </p:graphicFrame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A4ADAF9D-AC27-40D0-A718-F4B79EC6E84E}"/>
              </a:ext>
            </a:extLst>
          </p:cNvPr>
          <p:cNvGraphicFramePr>
            <a:graphicFrameLocks noGrp="1"/>
          </p:cNvGraphicFramePr>
          <p:nvPr/>
        </p:nvGraphicFramePr>
        <p:xfrm>
          <a:off x="135267" y="2106777"/>
          <a:ext cx="11894807" cy="469499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565452">
                  <a:extLst>
                    <a:ext uri="{9D8B030D-6E8A-4147-A177-3AD203B41FA5}">
                      <a16:colId xmlns:a16="http://schemas.microsoft.com/office/drawing/2014/main" val="2794755233"/>
                    </a:ext>
                  </a:extLst>
                </a:gridCol>
                <a:gridCol w="5395408">
                  <a:extLst>
                    <a:ext uri="{9D8B030D-6E8A-4147-A177-3AD203B41FA5}">
                      <a16:colId xmlns:a16="http://schemas.microsoft.com/office/drawing/2014/main" val="3687742712"/>
                    </a:ext>
                  </a:extLst>
                </a:gridCol>
                <a:gridCol w="2800350">
                  <a:extLst>
                    <a:ext uri="{9D8B030D-6E8A-4147-A177-3AD203B41FA5}">
                      <a16:colId xmlns:a16="http://schemas.microsoft.com/office/drawing/2014/main" val="1172991809"/>
                    </a:ext>
                  </a:extLst>
                </a:gridCol>
                <a:gridCol w="2133596">
                  <a:extLst>
                    <a:ext uri="{9D8B030D-6E8A-4147-A177-3AD203B41FA5}">
                      <a16:colId xmlns:a16="http://schemas.microsoft.com/office/drawing/2014/main" val="643572634"/>
                    </a:ext>
                  </a:extLst>
                </a:gridCol>
              </a:tblGrid>
              <a:tr h="397315">
                <a:tc>
                  <a:txBody>
                    <a:bodyPr/>
                    <a:lstStyle/>
                    <a:p>
                      <a:pPr lvl="0"/>
                      <a:r>
                        <a:rPr lang="en-GB" sz="16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Type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6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What are the features of this?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6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Why is this important?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6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Examples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710914"/>
                  </a:ext>
                </a:extLst>
              </a:tr>
              <a:tr h="909078"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Liturgical Worship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Church service that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follows a set structure with set responses.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E.g.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Eucharist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service in the Catholic Church or Church of England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Familiar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Traditional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Universal-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some in all Churches</a:t>
                      </a:r>
                      <a:endParaRPr lang="en-GB" sz="1400" b="1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Catholic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Orthodox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Anglican Churches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842085"/>
                  </a:ext>
                </a:extLst>
              </a:tr>
              <a:tr h="703804"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Non-liturgical worship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No set order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- can change from week to week.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Hymns, Bible readings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and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sermon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may be included.</a:t>
                      </a:r>
                      <a:endParaRPr lang="en-GB" sz="1400" b="1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Suits certain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themes.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Emphasis on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word of God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(i.e. the Bible)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Methodist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Baptist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United reformed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447648"/>
                  </a:ext>
                </a:extLst>
              </a:tr>
              <a:tr h="909078"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Informal worship: Charismatic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Free-flowing worship, may include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dance, clapping, calling out.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Singing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and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music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is more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modern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with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relaxed feelings.</a:t>
                      </a:r>
                      <a:endParaRPr lang="en-GB" sz="140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Less formal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more modern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More relevant to people today.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Pentecostal Church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Evangelical movements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466340"/>
                  </a:ext>
                </a:extLst>
              </a:tr>
              <a:tr h="909078"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Informal worship: Waiting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No leader and no set structure.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Sit in a circle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in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silent reflection.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People may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speak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when they feel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moved by God/ holy spirit.</a:t>
                      </a:r>
                      <a:endParaRPr lang="en-GB" sz="14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Less formal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More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personal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 speaks to individuals. </a:t>
                      </a:r>
                      <a:endParaRPr lang="en-GB" sz="14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Quakers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222735"/>
                  </a:ext>
                </a:extLst>
              </a:tr>
              <a:tr h="703804"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Private worship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Personal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worship- may include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prayer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Bible readings.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Worship aids (e.g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rosary, icons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) may be used.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Personal time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with God.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Time out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from stress and everyday pressures.</a:t>
                      </a:r>
                      <a:endParaRPr lang="en-GB" sz="1400" b="1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All Christians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257856"/>
                  </a:ext>
                </a:extLst>
              </a:tr>
            </a:tbl>
          </a:graphicData>
        </a:graphic>
      </p:graphicFrame>
      <p:pic>
        <p:nvPicPr>
          <p:cNvPr id="5" name="Graphic 11">
            <a:extLst>
              <a:ext uri="{FF2B5EF4-FFF2-40B4-BE49-F238E27FC236}">
                <a16:creationId xmlns:a16="http://schemas.microsoft.com/office/drawing/2014/main" id="{D68935EB-62E4-47BA-B398-B9ED0F193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68167" y="640683"/>
            <a:ext cx="1328376" cy="136064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8205F039-A98A-42C8-B2A2-2C43D12B58F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5750" y="654052"/>
          <a:ext cx="4076706" cy="188976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52996">
                  <a:extLst>
                    <a:ext uri="{9D8B030D-6E8A-4147-A177-3AD203B41FA5}">
                      <a16:colId xmlns:a16="http://schemas.microsoft.com/office/drawing/2014/main" val="715883673"/>
                    </a:ext>
                  </a:extLst>
                </a:gridCol>
                <a:gridCol w="3123709">
                  <a:extLst>
                    <a:ext uri="{9D8B030D-6E8A-4147-A177-3AD203B41FA5}">
                      <a16:colId xmlns:a16="http://schemas.microsoft.com/office/drawing/2014/main" val="638459102"/>
                    </a:ext>
                  </a:extLst>
                </a:gridCol>
              </a:tblGrid>
              <a:tr h="997857">
                <a:tc>
                  <a:txBody>
                    <a:bodyPr/>
                    <a:lstStyle/>
                    <a:p>
                      <a:pPr lvl="0" algn="ctr"/>
                      <a:endParaRPr lang="en-GB" sz="14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  <a:p>
                      <a:pPr lvl="0" algn="ctr"/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Set Prayers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Prayers that have been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written down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and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said more than once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by more than one person (e.g. Lord’s prayer)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966478"/>
                  </a:ext>
                </a:extLst>
              </a:tr>
              <a:tr h="891905"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Informal Prayers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Prayer that is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made up by an individual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using his or her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own words.</a:t>
                      </a:r>
                      <a:endParaRPr lang="en-GB" sz="140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516683"/>
                  </a:ext>
                </a:extLst>
              </a:tr>
            </a:tbl>
          </a:graphicData>
        </a:graphic>
      </p:graphicFrame>
      <p:sp>
        <p:nvSpPr>
          <p:cNvPr id="3" name="TextBox 3">
            <a:extLst>
              <a:ext uri="{FF2B5EF4-FFF2-40B4-BE49-F238E27FC236}">
                <a16:creationId xmlns:a16="http://schemas.microsoft.com/office/drawing/2014/main" id="{90294DC6-BE9C-4DAC-980B-ADF239D352A0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F8CBAD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Prayer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953C894C-E5C5-44AA-B6CD-8245AAE16F23}"/>
              </a:ext>
            </a:extLst>
          </p:cNvPr>
          <p:cNvGraphicFramePr>
            <a:graphicFrameLocks noGrp="1"/>
          </p:cNvGraphicFramePr>
          <p:nvPr/>
        </p:nvGraphicFramePr>
        <p:xfrm>
          <a:off x="4664070" y="594360"/>
          <a:ext cx="7108829" cy="188976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108829">
                  <a:extLst>
                    <a:ext uri="{9D8B030D-6E8A-4147-A177-3AD203B41FA5}">
                      <a16:colId xmlns:a16="http://schemas.microsoft.com/office/drawing/2014/main" val="4173270188"/>
                    </a:ext>
                  </a:extLst>
                </a:gridCol>
              </a:tblGrid>
              <a:tr h="316885"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Importance of prayer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126687"/>
                  </a:ext>
                </a:extLst>
              </a:tr>
              <a:tr h="1472549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Enables Christians to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talk and listen to God.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Help Christians to keep a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close relationship with God.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Helps Christians to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accept God’s will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even if it means suffering.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Gives a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sense of peace.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Gives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strength in times of trouble.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Encourages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reflection 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in the middle of a busy life.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801036"/>
                  </a:ext>
                </a:extLst>
              </a:tr>
            </a:tbl>
          </a:graphicData>
        </a:graphic>
      </p:graphicFrame>
      <p:pic>
        <p:nvPicPr>
          <p:cNvPr id="5" name="Picture 9" descr="A stop sign&#10;&#10;Description automatically generated">
            <a:extLst>
              <a:ext uri="{FF2B5EF4-FFF2-40B4-BE49-F238E27FC236}">
                <a16:creationId xmlns:a16="http://schemas.microsoft.com/office/drawing/2014/main" id="{D7253E4F-FD85-4D30-8811-8D31ABDA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73" y="2614699"/>
            <a:ext cx="1628601" cy="16286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6D5D1CCA-F370-4F57-91D0-D725587CF784}"/>
              </a:ext>
            </a:extLst>
          </p:cNvPr>
          <p:cNvSpPr txBox="1"/>
          <p:nvPr/>
        </p:nvSpPr>
        <p:spPr>
          <a:xfrm>
            <a:off x="2181228" y="2751886"/>
            <a:ext cx="8610603" cy="13542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4472C4"/>
                </a:solidFill>
                <a:uFillTx/>
                <a:latin typeface="Comic Sans MS" pitchFamily="66"/>
              </a:rPr>
              <a:t>STOP- Reasons why Christians might pray: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To say </a:t>
            </a:r>
            <a:r>
              <a:rPr lang="en-GB" sz="1600" b="1" i="0" u="none" strike="noStrike" kern="1200" cap="none" spc="0" baseline="0">
                <a:solidFill>
                  <a:srgbClr val="4472C4"/>
                </a:solidFill>
                <a:uFillTx/>
                <a:latin typeface="Comic Sans MS" pitchFamily="66"/>
              </a:rPr>
              <a:t>Sorry</a:t>
            </a:r>
            <a:r>
              <a:rPr lang="en-GB" sz="1600" b="0" i="0" u="none" strike="noStrike" kern="1200" cap="none" spc="0" baseline="0">
                <a:solidFill>
                  <a:srgbClr val="4472C4"/>
                </a:solidFill>
                <a:uFillTx/>
                <a:latin typeface="Comic Sans MS" pitchFamily="66"/>
              </a:rPr>
              <a:t> </a:t>
            </a: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for what they have done wrong.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To </a:t>
            </a:r>
            <a:r>
              <a:rPr lang="en-GB" sz="1600" b="1" i="0" u="none" strike="noStrike" kern="1200" cap="none" spc="0" baseline="0">
                <a:solidFill>
                  <a:srgbClr val="4472C4"/>
                </a:solidFill>
                <a:uFillTx/>
                <a:latin typeface="Comic Sans MS" pitchFamily="66"/>
              </a:rPr>
              <a:t>Thank God</a:t>
            </a:r>
            <a:r>
              <a:rPr lang="en-GB" sz="1600" b="0" i="0" u="none" strike="noStrike" kern="1200" cap="none" spc="0" baseline="0">
                <a:solidFill>
                  <a:srgbClr val="4472C4"/>
                </a:solidFill>
                <a:uFillTx/>
                <a:latin typeface="Comic Sans MS" pitchFamily="66"/>
              </a:rPr>
              <a:t> </a:t>
            </a: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for something or someone in their life.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For</a:t>
            </a:r>
            <a:r>
              <a:rPr lang="en-GB" sz="1600" b="0" i="0" u="none" strike="noStrike" kern="1200" cap="none" spc="0" baseline="0">
                <a:solidFill>
                  <a:srgbClr val="4472C4"/>
                </a:solidFill>
                <a:uFillTx/>
                <a:latin typeface="Comic Sans MS" pitchFamily="66"/>
              </a:rPr>
              <a:t> </a:t>
            </a:r>
            <a:r>
              <a:rPr lang="en-GB" sz="1600" b="1" i="0" u="none" strike="noStrike" kern="1200" cap="none" spc="0" baseline="0">
                <a:solidFill>
                  <a:srgbClr val="4472C4"/>
                </a:solidFill>
                <a:uFillTx/>
                <a:latin typeface="Comic Sans MS" pitchFamily="66"/>
              </a:rPr>
              <a:t>Other</a:t>
            </a:r>
            <a:r>
              <a:rPr lang="en-GB" sz="1600" b="0" i="0" u="none" strike="noStrike" kern="1200" cap="none" spc="0" baseline="0">
                <a:solidFill>
                  <a:srgbClr val="4472C4"/>
                </a:solidFill>
                <a:uFillTx/>
                <a:latin typeface="Comic Sans MS" pitchFamily="66"/>
              </a:rPr>
              <a:t> </a:t>
            </a: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people, family, friends or other people in need.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To say </a:t>
            </a:r>
            <a:r>
              <a:rPr lang="en-GB" sz="1600" b="1" i="0" u="none" strike="noStrike" kern="1200" cap="none" spc="0" baseline="0">
                <a:solidFill>
                  <a:srgbClr val="4472C4"/>
                </a:solidFill>
                <a:uFillTx/>
                <a:latin typeface="Comic Sans MS" pitchFamily="66"/>
              </a:rPr>
              <a:t>Please,</a:t>
            </a:r>
            <a:r>
              <a:rPr lang="en-GB" sz="1600" b="0" i="0" u="none" strike="noStrike" kern="1200" cap="none" spc="0" baseline="0">
                <a:solidFill>
                  <a:srgbClr val="4472C4"/>
                </a:solidFill>
                <a:uFillTx/>
                <a:latin typeface="Comic Sans MS" pitchFamily="66"/>
              </a:rPr>
              <a:t> </a:t>
            </a: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to ask for something they need.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7951B4A-07C7-4FE3-8074-56E31C5ED5FC}"/>
              </a:ext>
            </a:extLst>
          </p:cNvPr>
          <p:cNvGraphicFramePr>
            <a:graphicFrameLocks noGrp="1"/>
          </p:cNvGraphicFramePr>
          <p:nvPr/>
        </p:nvGraphicFramePr>
        <p:xfrm>
          <a:off x="358773" y="4314194"/>
          <a:ext cx="7032622" cy="245371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032622">
                  <a:extLst>
                    <a:ext uri="{9D8B030D-6E8A-4147-A177-3AD203B41FA5}">
                      <a16:colId xmlns:a16="http://schemas.microsoft.com/office/drawing/2014/main" val="3658623981"/>
                    </a:ext>
                  </a:extLst>
                </a:gridCol>
              </a:tblGrid>
              <a:tr h="411553"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Lord’s Prayer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524061"/>
                  </a:ext>
                </a:extLst>
              </a:tr>
              <a:tr h="1908096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This is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how Jesus taught his disciples to prayer.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a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model of a good prayer- 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combining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praise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of God and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asking for what you need.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shows the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importance of forgiveness, 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you need to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forgive others in order to be forgiven yourself.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often said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during worship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and at Holy Communion, baptisms, marriages and funerals.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said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regularly in Church schools.</a:t>
                      </a:r>
                      <a:endParaRPr lang="en-GB" sz="16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460701"/>
                  </a:ext>
                </a:extLst>
              </a:tr>
            </a:tbl>
          </a:graphicData>
        </a:graphic>
      </p:graphicFrame>
      <p:pic>
        <p:nvPicPr>
          <p:cNvPr id="8" name="Picture 13" descr="A screenshot of text&#10;&#10;Description automatically generated">
            <a:extLst>
              <a:ext uri="{FF2B5EF4-FFF2-40B4-BE49-F238E27FC236}">
                <a16:creationId xmlns:a16="http://schemas.microsoft.com/office/drawing/2014/main" id="{5E566695-D79A-4FD9-8D45-74672A01F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672" y="2819396"/>
            <a:ext cx="3483150" cy="363855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6B5D47C4-3E21-4738-B558-A34D30FB8D33}"/>
              </a:ext>
            </a:extLst>
          </p:cNvPr>
          <p:cNvSpPr txBox="1"/>
          <p:nvPr/>
        </p:nvSpPr>
        <p:spPr>
          <a:xfrm>
            <a:off x="0" y="0"/>
            <a:ext cx="12191996" cy="461662"/>
          </a:xfrm>
          <a:prstGeom prst="rect">
            <a:avLst/>
          </a:prstGeom>
          <a:solidFill>
            <a:srgbClr val="B4C7E7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Sacraments: Baptism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DC918691-2018-4913-9F1C-56FA581F959D}"/>
              </a:ext>
            </a:extLst>
          </p:cNvPr>
          <p:cNvSpPr txBox="1"/>
          <p:nvPr/>
        </p:nvSpPr>
        <p:spPr>
          <a:xfrm>
            <a:off x="1429984" y="657225"/>
            <a:ext cx="3018187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St Augustine of Hippo described Sacraments as:</a:t>
            </a:r>
          </a:p>
        </p:txBody>
      </p:sp>
      <p:pic>
        <p:nvPicPr>
          <p:cNvPr id="4" name="Picture 6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F6B636B2-6FF6-442C-8DC3-7498DEB5E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9" y="522607"/>
            <a:ext cx="1567491" cy="19240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Speech Bubble: Rectangle with Corners Rounded 8">
            <a:extLst>
              <a:ext uri="{FF2B5EF4-FFF2-40B4-BE49-F238E27FC236}">
                <a16:creationId xmlns:a16="http://schemas.microsoft.com/office/drawing/2014/main" id="{A9E60A78-9E13-4406-8759-89380989A7F4}"/>
              </a:ext>
            </a:extLst>
          </p:cNvPr>
          <p:cNvSpPr/>
          <p:nvPr/>
        </p:nvSpPr>
        <p:spPr>
          <a:xfrm>
            <a:off x="1829421" y="1320384"/>
            <a:ext cx="2219321" cy="790571"/>
          </a:xfrm>
          <a:custGeom>
            <a:avLst>
              <a:gd name="f0" fmla="val -7287"/>
              <a:gd name="f1" fmla="val 1399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val f8"/>
              <a:gd name="f21" fmla="val f9"/>
              <a:gd name="f22" fmla="+- 0 0 f12"/>
              <a:gd name="f23" fmla="+- 3590 0 f8"/>
              <a:gd name="f24" fmla="+- 0 0 f3"/>
              <a:gd name="f25" fmla="+- 21600 0 f15"/>
              <a:gd name="f26" fmla="+- 18010 0 f9"/>
              <a:gd name="f27" fmla="pin -2147483647 f0 2147483647"/>
              <a:gd name="f28" fmla="pin -2147483647 f1 2147483647"/>
              <a:gd name="f29" fmla="*/ f17 f2 1"/>
              <a:gd name="f30" fmla="+- f21 0 f20"/>
              <a:gd name="f31" fmla="val f27"/>
              <a:gd name="f32" fmla="val f28"/>
              <a:gd name="f33" fmla="abs f22"/>
              <a:gd name="f34" fmla="abs f23"/>
              <a:gd name="f35" fmla="?: f22 f24 f3"/>
              <a:gd name="f36" fmla="?: f22 f3 f24"/>
              <a:gd name="f37" fmla="?: f22 f4 f3"/>
              <a:gd name="f38" fmla="?: f22 f3 f4"/>
              <a:gd name="f39" fmla="abs f25"/>
              <a:gd name="f40" fmla="?: f23 f24 f3"/>
              <a:gd name="f41" fmla="?: f23 f3 f24"/>
              <a:gd name="f42" fmla="?: f25 0 f2"/>
              <a:gd name="f43" fmla="?: f25 f2 0"/>
              <a:gd name="f44" fmla="abs f26"/>
              <a:gd name="f45" fmla="?: f25 f24 f3"/>
              <a:gd name="f46" fmla="?: f25 f3 f24"/>
              <a:gd name="f47" fmla="?: f25 f4 f3"/>
              <a:gd name="f48" fmla="?: f25 f3 f4"/>
              <a:gd name="f49" fmla="?: f26 f24 f3"/>
              <a:gd name="f50" fmla="?: f26 f3 f24"/>
              <a:gd name="f51" fmla="?: f22 0 f2"/>
              <a:gd name="f52" fmla="?: f22 f2 0"/>
              <a:gd name="f53" fmla="*/ f27 f18 1"/>
              <a:gd name="f54" fmla="*/ f28 f19 1"/>
              <a:gd name="f55" fmla="*/ f29 1 f5"/>
              <a:gd name="f56" fmla="*/ f30 1 21600"/>
              <a:gd name="f57" fmla="+- f31 0 10800"/>
              <a:gd name="f58" fmla="+- f32 0 10800"/>
              <a:gd name="f59" fmla="+- f32 0 21600"/>
              <a:gd name="f60" fmla="+- f31 0 21600"/>
              <a:gd name="f61" fmla="?: f22 f38 f37"/>
              <a:gd name="f62" fmla="?: f22 f37 f38"/>
              <a:gd name="f63" fmla="?: f23 f36 f35"/>
              <a:gd name="f64" fmla="?: f23 f43 f42"/>
              <a:gd name="f65" fmla="?: f23 f42 f43"/>
              <a:gd name="f66" fmla="?: f25 f40 f41"/>
              <a:gd name="f67" fmla="?: f25 f48 f47"/>
              <a:gd name="f68" fmla="?: f25 f47 f48"/>
              <a:gd name="f69" fmla="?: f26 f46 f45"/>
              <a:gd name="f70" fmla="?: f26 f52 f51"/>
              <a:gd name="f71" fmla="?: f26 f51 f52"/>
              <a:gd name="f72" fmla="?: f22 f49 f50"/>
              <a:gd name="f73" fmla="*/ f31 f18 1"/>
              <a:gd name="f74" fmla="*/ f32 f19 1"/>
              <a:gd name="f75" fmla="+- f55 0 f3"/>
              <a:gd name="f76" fmla="*/ 800 f56 1"/>
              <a:gd name="f77" fmla="*/ 20800 f56 1"/>
              <a:gd name="f78" fmla="abs f57"/>
              <a:gd name="f79" fmla="abs f58"/>
              <a:gd name="f80" fmla="?: f23 f62 f61"/>
              <a:gd name="f81" fmla="?: f25 f64 f65"/>
              <a:gd name="f82" fmla="?: f26 f68 f67"/>
              <a:gd name="f83" fmla="?: f22 f70 f71"/>
              <a:gd name="f84" fmla="+- f78 0 f79"/>
              <a:gd name="f85" fmla="+- f79 0 f78"/>
              <a:gd name="f86" fmla="*/ f76 1 f56"/>
              <a:gd name="f87" fmla="*/ f77 1 f56"/>
              <a:gd name="f88" fmla="?: f58 f10 f84"/>
              <a:gd name="f89" fmla="?: f58 f84 f10"/>
              <a:gd name="f90" fmla="?: f57 f10 f85"/>
              <a:gd name="f91" fmla="?: f57 f85 f10"/>
              <a:gd name="f92" fmla="*/ f86 f18 1"/>
              <a:gd name="f93" fmla="*/ f87 f18 1"/>
              <a:gd name="f94" fmla="*/ f87 f19 1"/>
              <a:gd name="f95" fmla="*/ f86 f19 1"/>
              <a:gd name="f96" fmla="?: f31 f10 f88"/>
              <a:gd name="f97" fmla="?: f31 f10 f89"/>
              <a:gd name="f98" fmla="?: f59 f90 f10"/>
              <a:gd name="f99" fmla="?: f59 f91 f10"/>
              <a:gd name="f100" fmla="?: f60 f89 f10"/>
              <a:gd name="f101" fmla="?: f60 f88 f10"/>
              <a:gd name="f102" fmla="?: f32 f10 f91"/>
              <a:gd name="f103" fmla="?: f32 f10 f90"/>
              <a:gd name="f104" fmla="?: f96 f31 0"/>
              <a:gd name="f105" fmla="?: f96 f32 6280"/>
              <a:gd name="f106" fmla="?: f97 f31 0"/>
              <a:gd name="f107" fmla="?: f97 f32 15320"/>
              <a:gd name="f108" fmla="?: f98 f31 6280"/>
              <a:gd name="f109" fmla="?: f98 f32 21600"/>
              <a:gd name="f110" fmla="?: f99 f31 15320"/>
              <a:gd name="f111" fmla="?: f99 f32 21600"/>
              <a:gd name="f112" fmla="?: f100 f31 21600"/>
              <a:gd name="f113" fmla="?: f100 f32 15320"/>
              <a:gd name="f114" fmla="?: f101 f31 21600"/>
              <a:gd name="f115" fmla="?: f101 f32 6280"/>
              <a:gd name="f116" fmla="?: f102 f31 15320"/>
              <a:gd name="f117" fmla="?: f102 f32 0"/>
              <a:gd name="f118" fmla="?: f103 f31 6280"/>
              <a:gd name="f119" fmla="?: f103 f32 0"/>
            </a:gdLst>
            <a:ahLst>
              <a:ahXY gdRefX="f0" minX="f16" maxX="f11" gdRefY="f1" minY="f16" maxY="f11">
                <a:pos x="f53" y="f5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92" t="f95" r="f93" b="f94"/>
            <a:pathLst>
              <a:path w="21600" h="21600">
                <a:moveTo>
                  <a:pt x="f12" y="f8"/>
                </a:moveTo>
                <a:arcTo wR="f33" hR="f34" stAng="f80" swAng="f63"/>
                <a:lnTo>
                  <a:pt x="f104" y="f105"/>
                </a:lnTo>
                <a:lnTo>
                  <a:pt x="f8" y="f13"/>
                </a:lnTo>
                <a:lnTo>
                  <a:pt x="f8" y="f14"/>
                </a:lnTo>
                <a:lnTo>
                  <a:pt x="f106" y="f107"/>
                </a:lnTo>
                <a:lnTo>
                  <a:pt x="f8" y="f15"/>
                </a:lnTo>
                <a:arcTo wR="f34" hR="f39" stAng="f81" swAng="f66"/>
                <a:lnTo>
                  <a:pt x="f108" y="f109"/>
                </a:lnTo>
                <a:lnTo>
                  <a:pt x="f13" y="f9"/>
                </a:lnTo>
                <a:lnTo>
                  <a:pt x="f14" y="f9"/>
                </a:lnTo>
                <a:lnTo>
                  <a:pt x="f110" y="f111"/>
                </a:lnTo>
                <a:lnTo>
                  <a:pt x="f15" y="f9"/>
                </a:lnTo>
                <a:arcTo wR="f39" hR="f44" stAng="f82" swAng="f69"/>
                <a:lnTo>
                  <a:pt x="f112" y="f113"/>
                </a:lnTo>
                <a:lnTo>
                  <a:pt x="f9" y="f14"/>
                </a:lnTo>
                <a:lnTo>
                  <a:pt x="f9" y="f13"/>
                </a:lnTo>
                <a:lnTo>
                  <a:pt x="f114" y="f115"/>
                </a:lnTo>
                <a:lnTo>
                  <a:pt x="f9" y="f12"/>
                </a:lnTo>
                <a:arcTo wR="f44" hR="f33" stAng="f83" swAng="f72"/>
                <a:lnTo>
                  <a:pt x="f116" y="f117"/>
                </a:lnTo>
                <a:lnTo>
                  <a:pt x="f14" y="f8"/>
                </a:lnTo>
                <a:lnTo>
                  <a:pt x="f13" y="f8"/>
                </a:lnTo>
                <a:lnTo>
                  <a:pt x="f118" y="f119"/>
                </a:lnTo>
                <a:close/>
              </a:path>
            </a:pathLst>
          </a:custGeom>
          <a:solidFill>
            <a:srgbClr val="B4C7E7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“An outward and visible sign of an inward and spiritual grace.”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F4987864-BC70-4A68-B69F-8631DF4D5520}"/>
              </a:ext>
            </a:extLst>
          </p:cNvPr>
          <p:cNvGraphicFramePr>
            <a:graphicFrameLocks noGrp="1"/>
          </p:cNvGraphicFramePr>
          <p:nvPr/>
        </p:nvGraphicFramePr>
        <p:xfrm>
          <a:off x="4352928" y="587556"/>
          <a:ext cx="7373319" cy="156972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373319">
                  <a:extLst>
                    <a:ext uri="{9D8B030D-6E8A-4147-A177-3AD203B41FA5}">
                      <a16:colId xmlns:a16="http://schemas.microsoft.com/office/drawing/2014/main" val="3407957740"/>
                    </a:ext>
                  </a:extLst>
                </a:gridCol>
              </a:tblGrid>
              <a:tr h="257440">
                <a:tc>
                  <a:txBody>
                    <a:bodyPr/>
                    <a:lstStyle/>
                    <a:p>
                      <a:pPr lvl="0" algn="ctr"/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Importance of Baptism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443753"/>
                  </a:ext>
                </a:extLst>
              </a:tr>
              <a:tr h="1196300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Becoming a 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member of the Christian Church</a:t>
                      </a: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Becomes a 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child of God.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Receives 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God’s saving grace </a:t>
                      </a: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and 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Holy Spirit.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 person is 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cleansed of sin.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Enters 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new life with Christ</a:t>
                      </a: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in the Christian community.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imitates Jesus’ baptism by John the Baptist.</a:t>
                      </a:r>
                      <a:endParaRPr lang="en-GB" sz="13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71676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06ED8FF-2386-41E8-8F32-2C5893D147FE}"/>
              </a:ext>
            </a:extLst>
          </p:cNvPr>
          <p:cNvGraphicFramePr>
            <a:graphicFrameLocks noGrp="1"/>
          </p:cNvGraphicFramePr>
          <p:nvPr/>
        </p:nvGraphicFramePr>
        <p:xfrm>
          <a:off x="904999" y="2475216"/>
          <a:ext cx="10697547" cy="131963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0697547">
                  <a:extLst>
                    <a:ext uri="{9D8B030D-6E8A-4147-A177-3AD203B41FA5}">
                      <a16:colId xmlns:a16="http://schemas.microsoft.com/office/drawing/2014/main" val="1650126423"/>
                    </a:ext>
                  </a:extLst>
                </a:gridCol>
              </a:tblGrid>
              <a:tr h="225518"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Different Christian beliefs about sacraments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700859"/>
                  </a:ext>
                </a:extLst>
              </a:tr>
              <a:tr h="1014837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Catholic and Orthodox </a:t>
                      </a: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Christians recognise the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7 sacraments</a:t>
                      </a: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; Baptism, Confirmation, Holy Communion, Marriage, Holy orders, reconciliation (confession) and anointing the sick.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Many Protestant </a:t>
                      </a: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Christians only accept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2 sacraments</a:t>
                      </a: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: Baptism and Holy Communion.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Other Christians such as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Salvation Army and Quakers accept no sacraments.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123932"/>
                  </a:ext>
                </a:extLst>
              </a:tr>
            </a:tbl>
          </a:graphicData>
        </a:graphic>
      </p:graphicFrame>
      <p:graphicFrame>
        <p:nvGraphicFramePr>
          <p:cNvPr id="8" name="Table 12">
            <a:extLst>
              <a:ext uri="{FF2B5EF4-FFF2-40B4-BE49-F238E27FC236}">
                <a16:creationId xmlns:a16="http://schemas.microsoft.com/office/drawing/2014/main" id="{53FE17D0-F173-4FC8-A722-1AE7D4965BFD}"/>
              </a:ext>
            </a:extLst>
          </p:cNvPr>
          <p:cNvGraphicFramePr>
            <a:graphicFrameLocks noGrp="1"/>
          </p:cNvGraphicFramePr>
          <p:nvPr/>
        </p:nvGraphicFramePr>
        <p:xfrm>
          <a:off x="212241" y="4020817"/>
          <a:ext cx="11817815" cy="268732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426177">
                  <a:extLst>
                    <a:ext uri="{9D8B030D-6E8A-4147-A177-3AD203B41FA5}">
                      <a16:colId xmlns:a16="http://schemas.microsoft.com/office/drawing/2014/main" val="1067120334"/>
                    </a:ext>
                  </a:extLst>
                </a:gridCol>
                <a:gridCol w="1762121">
                  <a:extLst>
                    <a:ext uri="{9D8B030D-6E8A-4147-A177-3AD203B41FA5}">
                      <a16:colId xmlns:a16="http://schemas.microsoft.com/office/drawing/2014/main" val="2035214760"/>
                    </a:ext>
                  </a:extLst>
                </a:gridCol>
                <a:gridCol w="3990971">
                  <a:extLst>
                    <a:ext uri="{9D8B030D-6E8A-4147-A177-3AD203B41FA5}">
                      <a16:colId xmlns:a16="http://schemas.microsoft.com/office/drawing/2014/main" val="2901086324"/>
                    </a:ext>
                  </a:extLst>
                </a:gridCol>
                <a:gridCol w="3638543">
                  <a:extLst>
                    <a:ext uri="{9D8B030D-6E8A-4147-A177-3AD203B41FA5}">
                      <a16:colId xmlns:a16="http://schemas.microsoft.com/office/drawing/2014/main" val="2256311008"/>
                    </a:ext>
                  </a:extLst>
                </a:gridCol>
              </a:tblGrid>
              <a:tr h="370844"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Type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Practiced by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Reasons why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What happens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598514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latin typeface="Comic Sans MS" pitchFamily="66"/>
                        </a:rPr>
                        <a:t>Infant baptism</a:t>
                      </a:r>
                    </a:p>
                    <a:p>
                      <a:pPr lvl="0" algn="ctr"/>
                      <a:endParaRPr lang="en-GB" sz="1400">
                        <a:latin typeface="Comic Sans MS" pitchFamily="66"/>
                      </a:endParaRPr>
                    </a:p>
                    <a:p>
                      <a:pPr lvl="0" algn="ctr"/>
                      <a:endParaRPr lang="en-GB" sz="1400">
                        <a:latin typeface="Comic Sans MS" pitchFamily="66"/>
                      </a:endParaRPr>
                    </a:p>
                    <a:p>
                      <a:pPr lvl="0" algn="ctr"/>
                      <a:endParaRPr lang="en-GB" sz="140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Catholic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Orthodox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Anglican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Methodist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Removes original sin.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Always the </a:t>
                      </a:r>
                      <a:r>
                        <a:rPr lang="en-GB" sz="1400" b="1">
                          <a:latin typeface="Comic Sans MS" pitchFamily="66"/>
                        </a:rPr>
                        <a:t>child to be welcomed into the Church</a:t>
                      </a:r>
                      <a:r>
                        <a:rPr lang="en-GB" sz="1400" b="0">
                          <a:latin typeface="Comic Sans MS" pitchFamily="66"/>
                        </a:rPr>
                        <a:t> as soon as possible.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Parents can thank God </a:t>
                      </a:r>
                      <a:r>
                        <a:rPr lang="en-GB" sz="1400" b="0">
                          <a:latin typeface="Comic Sans MS" pitchFamily="66"/>
                        </a:rPr>
                        <a:t>for their new baby.</a:t>
                      </a:r>
                      <a:endParaRPr lang="en-GB" sz="1400" b="1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Priest or minister pours blessed water onto the baby’s head in the name of the Trinity.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Godparents and parents make promises to God.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663350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latin typeface="Comic Sans MS" pitchFamily="66"/>
                        </a:rPr>
                        <a:t>Believer’s baptism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Baptist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Pentecostal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People should be </a:t>
                      </a:r>
                      <a:r>
                        <a:rPr lang="en-GB" sz="1400" b="1">
                          <a:latin typeface="Comic Sans MS" pitchFamily="66"/>
                        </a:rPr>
                        <a:t>old enough to make a decision about their faith.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The decision to </a:t>
                      </a:r>
                      <a:r>
                        <a:rPr lang="en-GB" sz="1400" b="1">
                          <a:latin typeface="Comic Sans MS" pitchFamily="66"/>
                        </a:rPr>
                        <a:t>live a life dedicated to Jesus </a:t>
                      </a:r>
                      <a:r>
                        <a:rPr lang="en-GB" sz="1400" b="0">
                          <a:latin typeface="Comic Sans MS" pitchFamily="66"/>
                        </a:rPr>
                        <a:t>is what saves not being baptised.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The person is fully immersed in a pool which symbolises cleansing from sin.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They are blessed in the name of the Trinity.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They give a brief testimony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208975"/>
                  </a:ext>
                </a:extLst>
              </a:tr>
            </a:tbl>
          </a:graphicData>
        </a:graphic>
      </p:graphicFrame>
      <p:pic>
        <p:nvPicPr>
          <p:cNvPr id="9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426CEC-D096-4B41-ABD0-0EFEF85AB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37" y="4640552"/>
            <a:ext cx="717483" cy="7750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90EE7F87-F47F-4384-A857-AF42DC3BF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37" y="5792376"/>
            <a:ext cx="717483" cy="81678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C87FC4F7-9827-4410-9F3C-802FCDF45FC9}"/>
              </a:ext>
            </a:extLst>
          </p:cNvPr>
          <p:cNvSpPr txBox="1"/>
          <p:nvPr/>
        </p:nvSpPr>
        <p:spPr>
          <a:xfrm>
            <a:off x="0" y="0"/>
            <a:ext cx="12191996" cy="461662"/>
          </a:xfrm>
          <a:prstGeom prst="rect">
            <a:avLst/>
          </a:prstGeom>
          <a:solidFill>
            <a:srgbClr val="00B0F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Sacraments: Holy Communion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6863CF64-4BAB-4D4A-9757-BB8C0E6AE5A7}"/>
              </a:ext>
            </a:extLst>
          </p:cNvPr>
          <p:cNvSpPr txBox="1"/>
          <p:nvPr/>
        </p:nvSpPr>
        <p:spPr>
          <a:xfrm>
            <a:off x="3824907" y="571500"/>
            <a:ext cx="454219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Meaning of the Holy Communion</a:t>
            </a:r>
          </a:p>
        </p:txBody>
      </p:sp>
      <p:cxnSp>
        <p:nvCxnSpPr>
          <p:cNvPr id="4" name="Straight Arrow Connector 6">
            <a:extLst>
              <a:ext uri="{FF2B5EF4-FFF2-40B4-BE49-F238E27FC236}">
                <a16:creationId xmlns:a16="http://schemas.microsoft.com/office/drawing/2014/main" id="{390C9602-BA12-466F-A27E-58DB8623E769}"/>
              </a:ext>
            </a:extLst>
          </p:cNvPr>
          <p:cNvCxnSpPr/>
          <p:nvPr/>
        </p:nvCxnSpPr>
        <p:spPr>
          <a:xfrm flipH="1">
            <a:off x="4657725" y="942975"/>
            <a:ext cx="628650" cy="590546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5" name="Straight Arrow Connector 7">
            <a:extLst>
              <a:ext uri="{FF2B5EF4-FFF2-40B4-BE49-F238E27FC236}">
                <a16:creationId xmlns:a16="http://schemas.microsoft.com/office/drawing/2014/main" id="{9377C8F1-F111-46AD-B7C9-087675D81DEA}"/>
              </a:ext>
            </a:extLst>
          </p:cNvPr>
          <p:cNvCxnSpPr/>
          <p:nvPr/>
        </p:nvCxnSpPr>
        <p:spPr>
          <a:xfrm>
            <a:off x="6905631" y="942975"/>
            <a:ext cx="390522" cy="590546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6" name="Rectangle 9">
            <a:extLst>
              <a:ext uri="{FF2B5EF4-FFF2-40B4-BE49-F238E27FC236}">
                <a16:creationId xmlns:a16="http://schemas.microsoft.com/office/drawing/2014/main" id="{FBB2AAC8-0514-43FF-85AC-7290DECABA7C}"/>
              </a:ext>
            </a:extLst>
          </p:cNvPr>
          <p:cNvSpPr/>
          <p:nvPr/>
        </p:nvSpPr>
        <p:spPr>
          <a:xfrm>
            <a:off x="2234226" y="1619246"/>
            <a:ext cx="3219446" cy="1981203"/>
          </a:xfrm>
          <a:prstGeom prst="rect">
            <a:avLst/>
          </a:prstGeom>
          <a:solidFill>
            <a:srgbClr val="FFE699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Catholics and Orthodox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They believe the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bread and wine become the body and blood of Jesus.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This means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Jesus is fully present in bread and wine.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This is a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divine mystery 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and is know as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transubstantiation. </a:t>
            </a: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2D9743A7-9E66-4E9D-A558-AE9325ECAB61}"/>
              </a:ext>
            </a:extLst>
          </p:cNvPr>
          <p:cNvSpPr/>
          <p:nvPr/>
        </p:nvSpPr>
        <p:spPr>
          <a:xfrm>
            <a:off x="6448421" y="1619246"/>
            <a:ext cx="3219446" cy="1981203"/>
          </a:xfrm>
          <a:prstGeom prst="rect">
            <a:avLst/>
          </a:prstGeom>
          <a:solidFill>
            <a:srgbClr val="8FAADC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Protestant Christians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They celebrate Holy Communion as a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reminder of the Last Supper 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with Jesus.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They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do not believe that the bread and wine become the body and blood of Jesus, 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they are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symbolic.</a:t>
            </a: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graphicFrame>
        <p:nvGraphicFramePr>
          <p:cNvPr id="8" name="Table 13">
            <a:extLst>
              <a:ext uri="{FF2B5EF4-FFF2-40B4-BE49-F238E27FC236}">
                <a16:creationId xmlns:a16="http://schemas.microsoft.com/office/drawing/2014/main" id="{62613B58-C66E-424E-8936-E7499F2E8BC3}"/>
              </a:ext>
            </a:extLst>
          </p:cNvPr>
          <p:cNvGraphicFramePr>
            <a:graphicFrameLocks noGrp="1"/>
          </p:cNvGraphicFramePr>
          <p:nvPr/>
        </p:nvGraphicFramePr>
        <p:xfrm>
          <a:off x="514350" y="4599752"/>
          <a:ext cx="11134721" cy="198120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05196">
                  <a:extLst>
                    <a:ext uri="{9D8B030D-6E8A-4147-A177-3AD203B41FA5}">
                      <a16:colId xmlns:a16="http://schemas.microsoft.com/office/drawing/2014/main" val="2029278923"/>
                    </a:ext>
                  </a:extLst>
                </a:gridCol>
                <a:gridCol w="3857625">
                  <a:extLst>
                    <a:ext uri="{9D8B030D-6E8A-4147-A177-3AD203B41FA5}">
                      <a16:colId xmlns:a16="http://schemas.microsoft.com/office/drawing/2014/main" val="2820023423"/>
                    </a:ext>
                  </a:extLst>
                </a:gridCol>
                <a:gridCol w="3771899">
                  <a:extLst>
                    <a:ext uri="{9D8B030D-6E8A-4147-A177-3AD203B41FA5}">
                      <a16:colId xmlns:a16="http://schemas.microsoft.com/office/drawing/2014/main" val="1328263598"/>
                    </a:ext>
                  </a:extLst>
                </a:gridCol>
              </a:tblGrid>
              <a:tr h="373166"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Individuals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Communities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Wider society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824154"/>
                  </a:ext>
                </a:extLst>
              </a:tr>
              <a:tr h="1608036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Christians </a:t>
                      </a:r>
                      <a:r>
                        <a:rPr lang="en-GB" sz="1400" b="1">
                          <a:latin typeface="Comic Sans MS" pitchFamily="66"/>
                        </a:rPr>
                        <a:t>receive God’s grace</a:t>
                      </a:r>
                      <a:r>
                        <a:rPr lang="en-GB" sz="1400" b="0">
                          <a:latin typeface="Comic Sans MS" pitchFamily="66"/>
                        </a:rPr>
                        <a:t> by joining in the sacrifice of Jesus.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It helps to </a:t>
                      </a:r>
                      <a:r>
                        <a:rPr lang="en-GB" sz="1400" b="1">
                          <a:latin typeface="Comic Sans MS" pitchFamily="66"/>
                        </a:rPr>
                        <a:t>strengthen their faith.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They believe they </a:t>
                      </a:r>
                      <a:r>
                        <a:rPr lang="en-GB" sz="1400" b="1">
                          <a:latin typeface="Comic Sans MS" pitchFamily="66"/>
                        </a:rPr>
                        <a:t>become closer to God.</a:t>
                      </a:r>
                      <a:endParaRPr lang="en-GB" sz="1400" b="0">
                        <a:latin typeface="Comic Sans MS" pitchFamily="66"/>
                      </a:endParaRPr>
                    </a:p>
                    <a:p>
                      <a:pPr lvl="0" algn="ctr"/>
                      <a:endParaRPr lang="en-GB" sz="1400">
                        <a:latin typeface="Comic Sans MS" pitchFamily="66"/>
                      </a:endParaRPr>
                    </a:p>
                    <a:p>
                      <a:pPr lvl="0" algn="ctr"/>
                      <a:endParaRPr lang="en-GB" sz="140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Holy communion </a:t>
                      </a:r>
                      <a:r>
                        <a:rPr lang="en-GB" sz="1400" b="1">
                          <a:latin typeface="Comic Sans MS" pitchFamily="66"/>
                        </a:rPr>
                        <a:t>brings believers together </a:t>
                      </a:r>
                      <a:r>
                        <a:rPr lang="en-GB" sz="1400" b="0">
                          <a:latin typeface="Comic Sans MS" pitchFamily="66"/>
                        </a:rPr>
                        <a:t>by sharing the bread and wine.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This can </a:t>
                      </a:r>
                      <a:r>
                        <a:rPr lang="en-GB" sz="1400" b="1">
                          <a:latin typeface="Comic Sans MS" pitchFamily="66"/>
                        </a:rPr>
                        <a:t>provide support and encouragement </a:t>
                      </a:r>
                      <a:r>
                        <a:rPr lang="en-GB" sz="1400" b="0">
                          <a:latin typeface="Comic Sans MS" pitchFamily="66"/>
                        </a:rPr>
                        <a:t>for those </a:t>
                      </a:r>
                      <a:r>
                        <a:rPr lang="en-GB" sz="1400" b="1">
                          <a:latin typeface="Comic Sans MS" pitchFamily="66"/>
                        </a:rPr>
                        <a:t>going through a difficult time.</a:t>
                      </a:r>
                      <a:endParaRPr lang="en-GB" sz="140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It acts as a </a:t>
                      </a:r>
                      <a:r>
                        <a:rPr lang="en-GB" sz="1400" b="1">
                          <a:latin typeface="Comic Sans MS" pitchFamily="66"/>
                        </a:rPr>
                        <a:t>call to love other in a practical way.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It encourages Christians to </a:t>
                      </a:r>
                      <a:r>
                        <a:rPr lang="en-GB" sz="1400" b="1">
                          <a:latin typeface="Comic Sans MS" pitchFamily="66"/>
                        </a:rPr>
                        <a:t>work for equality and justice.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Many Churches </a:t>
                      </a:r>
                      <a:r>
                        <a:rPr lang="en-GB" sz="1400" b="1">
                          <a:latin typeface="Comic Sans MS" pitchFamily="66"/>
                        </a:rPr>
                        <a:t>collect money to support those in need.</a:t>
                      </a:r>
                      <a:endParaRPr lang="en-GB" sz="1400" b="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440051"/>
                  </a:ext>
                </a:extLst>
              </a:tr>
            </a:tbl>
          </a:graphicData>
        </a:graphic>
      </p:graphicFrame>
      <p:pic>
        <p:nvPicPr>
          <p:cNvPr id="9" name="Picture 15" descr="A picture containing lamp&#10;&#10;Description automatically generated">
            <a:extLst>
              <a:ext uri="{FF2B5EF4-FFF2-40B4-BE49-F238E27FC236}">
                <a16:creationId xmlns:a16="http://schemas.microsoft.com/office/drawing/2014/main" id="{FAE78F10-F652-4A24-97AF-46DE795E5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548" y="609209"/>
            <a:ext cx="1136507" cy="1006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B3B6668-A2B8-40D0-8758-720621F7D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1763493"/>
            <a:ext cx="1136507" cy="16215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39C4DD82-AB02-47F7-8F5E-EBB8633DA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98965">
            <a:off x="9755853" y="686340"/>
            <a:ext cx="1175854" cy="134933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Speech Bubble: Rectangle with Corners Rounded 21">
            <a:extLst>
              <a:ext uri="{FF2B5EF4-FFF2-40B4-BE49-F238E27FC236}">
                <a16:creationId xmlns:a16="http://schemas.microsoft.com/office/drawing/2014/main" id="{DA028C88-647D-4797-82D2-0B607E419B94}"/>
              </a:ext>
            </a:extLst>
          </p:cNvPr>
          <p:cNvSpPr/>
          <p:nvPr/>
        </p:nvSpPr>
        <p:spPr>
          <a:xfrm>
            <a:off x="9855220" y="2105268"/>
            <a:ext cx="2219321" cy="1044573"/>
          </a:xfrm>
          <a:custGeom>
            <a:avLst>
              <a:gd name="f0" fmla="val 2725"/>
              <a:gd name="f1" fmla="val -648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val f8"/>
              <a:gd name="f21" fmla="val f9"/>
              <a:gd name="f22" fmla="+- 0 0 f12"/>
              <a:gd name="f23" fmla="+- 3590 0 f8"/>
              <a:gd name="f24" fmla="+- 0 0 f3"/>
              <a:gd name="f25" fmla="+- 21600 0 f15"/>
              <a:gd name="f26" fmla="+- 18010 0 f9"/>
              <a:gd name="f27" fmla="pin -2147483647 f0 2147483647"/>
              <a:gd name="f28" fmla="pin -2147483647 f1 2147483647"/>
              <a:gd name="f29" fmla="*/ f17 f2 1"/>
              <a:gd name="f30" fmla="+- f21 0 f20"/>
              <a:gd name="f31" fmla="val f27"/>
              <a:gd name="f32" fmla="val f28"/>
              <a:gd name="f33" fmla="abs f22"/>
              <a:gd name="f34" fmla="abs f23"/>
              <a:gd name="f35" fmla="?: f22 f24 f3"/>
              <a:gd name="f36" fmla="?: f22 f3 f24"/>
              <a:gd name="f37" fmla="?: f22 f4 f3"/>
              <a:gd name="f38" fmla="?: f22 f3 f4"/>
              <a:gd name="f39" fmla="abs f25"/>
              <a:gd name="f40" fmla="?: f23 f24 f3"/>
              <a:gd name="f41" fmla="?: f23 f3 f24"/>
              <a:gd name="f42" fmla="?: f25 0 f2"/>
              <a:gd name="f43" fmla="?: f25 f2 0"/>
              <a:gd name="f44" fmla="abs f26"/>
              <a:gd name="f45" fmla="?: f25 f24 f3"/>
              <a:gd name="f46" fmla="?: f25 f3 f24"/>
              <a:gd name="f47" fmla="?: f25 f4 f3"/>
              <a:gd name="f48" fmla="?: f25 f3 f4"/>
              <a:gd name="f49" fmla="?: f26 f24 f3"/>
              <a:gd name="f50" fmla="?: f26 f3 f24"/>
              <a:gd name="f51" fmla="?: f22 0 f2"/>
              <a:gd name="f52" fmla="?: f22 f2 0"/>
              <a:gd name="f53" fmla="*/ f27 f18 1"/>
              <a:gd name="f54" fmla="*/ f28 f19 1"/>
              <a:gd name="f55" fmla="*/ f29 1 f5"/>
              <a:gd name="f56" fmla="*/ f30 1 21600"/>
              <a:gd name="f57" fmla="+- f31 0 10800"/>
              <a:gd name="f58" fmla="+- f32 0 10800"/>
              <a:gd name="f59" fmla="+- f32 0 21600"/>
              <a:gd name="f60" fmla="+- f31 0 21600"/>
              <a:gd name="f61" fmla="?: f22 f38 f37"/>
              <a:gd name="f62" fmla="?: f22 f37 f38"/>
              <a:gd name="f63" fmla="?: f23 f36 f35"/>
              <a:gd name="f64" fmla="?: f23 f43 f42"/>
              <a:gd name="f65" fmla="?: f23 f42 f43"/>
              <a:gd name="f66" fmla="?: f25 f40 f41"/>
              <a:gd name="f67" fmla="?: f25 f48 f47"/>
              <a:gd name="f68" fmla="?: f25 f47 f48"/>
              <a:gd name="f69" fmla="?: f26 f46 f45"/>
              <a:gd name="f70" fmla="?: f26 f52 f51"/>
              <a:gd name="f71" fmla="?: f26 f51 f52"/>
              <a:gd name="f72" fmla="?: f22 f49 f50"/>
              <a:gd name="f73" fmla="*/ f31 f18 1"/>
              <a:gd name="f74" fmla="*/ f32 f19 1"/>
              <a:gd name="f75" fmla="+- f55 0 f3"/>
              <a:gd name="f76" fmla="*/ 800 f56 1"/>
              <a:gd name="f77" fmla="*/ 20800 f56 1"/>
              <a:gd name="f78" fmla="abs f57"/>
              <a:gd name="f79" fmla="abs f58"/>
              <a:gd name="f80" fmla="?: f23 f62 f61"/>
              <a:gd name="f81" fmla="?: f25 f64 f65"/>
              <a:gd name="f82" fmla="?: f26 f68 f67"/>
              <a:gd name="f83" fmla="?: f22 f70 f71"/>
              <a:gd name="f84" fmla="+- f78 0 f79"/>
              <a:gd name="f85" fmla="+- f79 0 f78"/>
              <a:gd name="f86" fmla="*/ f76 1 f56"/>
              <a:gd name="f87" fmla="*/ f77 1 f56"/>
              <a:gd name="f88" fmla="?: f58 f10 f84"/>
              <a:gd name="f89" fmla="?: f58 f84 f10"/>
              <a:gd name="f90" fmla="?: f57 f10 f85"/>
              <a:gd name="f91" fmla="?: f57 f85 f10"/>
              <a:gd name="f92" fmla="*/ f86 f18 1"/>
              <a:gd name="f93" fmla="*/ f87 f18 1"/>
              <a:gd name="f94" fmla="*/ f87 f19 1"/>
              <a:gd name="f95" fmla="*/ f86 f19 1"/>
              <a:gd name="f96" fmla="?: f31 f10 f88"/>
              <a:gd name="f97" fmla="?: f31 f10 f89"/>
              <a:gd name="f98" fmla="?: f59 f90 f10"/>
              <a:gd name="f99" fmla="?: f59 f91 f10"/>
              <a:gd name="f100" fmla="?: f60 f89 f10"/>
              <a:gd name="f101" fmla="?: f60 f88 f10"/>
              <a:gd name="f102" fmla="?: f32 f10 f91"/>
              <a:gd name="f103" fmla="?: f32 f10 f90"/>
              <a:gd name="f104" fmla="?: f96 f31 0"/>
              <a:gd name="f105" fmla="?: f96 f32 6280"/>
              <a:gd name="f106" fmla="?: f97 f31 0"/>
              <a:gd name="f107" fmla="?: f97 f32 15320"/>
              <a:gd name="f108" fmla="?: f98 f31 6280"/>
              <a:gd name="f109" fmla="?: f98 f32 21600"/>
              <a:gd name="f110" fmla="?: f99 f31 15320"/>
              <a:gd name="f111" fmla="?: f99 f32 21600"/>
              <a:gd name="f112" fmla="?: f100 f31 21600"/>
              <a:gd name="f113" fmla="?: f100 f32 15320"/>
              <a:gd name="f114" fmla="?: f101 f31 21600"/>
              <a:gd name="f115" fmla="?: f101 f32 6280"/>
              <a:gd name="f116" fmla="?: f102 f31 15320"/>
              <a:gd name="f117" fmla="?: f102 f32 0"/>
              <a:gd name="f118" fmla="?: f103 f31 6280"/>
              <a:gd name="f119" fmla="?: f103 f32 0"/>
            </a:gdLst>
            <a:ahLst>
              <a:ahXY gdRefX="f0" minX="f16" maxX="f11" gdRefY="f1" minY="f16" maxY="f11">
                <a:pos x="f53" y="f5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92" t="f95" r="f93" b="f94"/>
            <a:pathLst>
              <a:path w="21600" h="21600">
                <a:moveTo>
                  <a:pt x="f12" y="f8"/>
                </a:moveTo>
                <a:arcTo wR="f33" hR="f34" stAng="f80" swAng="f63"/>
                <a:lnTo>
                  <a:pt x="f104" y="f105"/>
                </a:lnTo>
                <a:lnTo>
                  <a:pt x="f8" y="f13"/>
                </a:lnTo>
                <a:lnTo>
                  <a:pt x="f8" y="f14"/>
                </a:lnTo>
                <a:lnTo>
                  <a:pt x="f106" y="f107"/>
                </a:lnTo>
                <a:lnTo>
                  <a:pt x="f8" y="f15"/>
                </a:lnTo>
                <a:arcTo wR="f34" hR="f39" stAng="f81" swAng="f66"/>
                <a:lnTo>
                  <a:pt x="f108" y="f109"/>
                </a:lnTo>
                <a:lnTo>
                  <a:pt x="f13" y="f9"/>
                </a:lnTo>
                <a:lnTo>
                  <a:pt x="f14" y="f9"/>
                </a:lnTo>
                <a:lnTo>
                  <a:pt x="f110" y="f111"/>
                </a:lnTo>
                <a:lnTo>
                  <a:pt x="f15" y="f9"/>
                </a:lnTo>
                <a:arcTo wR="f39" hR="f44" stAng="f82" swAng="f69"/>
                <a:lnTo>
                  <a:pt x="f112" y="f113"/>
                </a:lnTo>
                <a:lnTo>
                  <a:pt x="f9" y="f14"/>
                </a:lnTo>
                <a:lnTo>
                  <a:pt x="f9" y="f13"/>
                </a:lnTo>
                <a:lnTo>
                  <a:pt x="f114" y="f115"/>
                </a:lnTo>
                <a:lnTo>
                  <a:pt x="f9" y="f12"/>
                </a:lnTo>
                <a:arcTo wR="f44" hR="f33" stAng="f83" swAng="f72"/>
                <a:lnTo>
                  <a:pt x="f116" y="f117"/>
                </a:lnTo>
                <a:lnTo>
                  <a:pt x="f14" y="f8"/>
                </a:lnTo>
                <a:lnTo>
                  <a:pt x="f13" y="f8"/>
                </a:lnTo>
                <a:lnTo>
                  <a:pt x="f118" y="f119"/>
                </a:lnTo>
                <a:close/>
              </a:path>
            </a:pathLst>
          </a:custGeom>
          <a:solidFill>
            <a:srgbClr val="B4C7E7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“For whenever you eat this breaks and drink this cup you proclaim the Lord’s death until he comes.”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1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1 Corinthians 11:26</a:t>
            </a: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7E76CF73-8B9B-463E-89EC-163629518E30}"/>
              </a:ext>
            </a:extLst>
          </p:cNvPr>
          <p:cNvSpPr txBox="1"/>
          <p:nvPr/>
        </p:nvSpPr>
        <p:spPr>
          <a:xfrm>
            <a:off x="744184" y="3917125"/>
            <a:ext cx="454219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importance of the Holy Communion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6A25C321-71AC-4BFE-9529-C12D2DD41A92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00B0F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Sacraments: Celebrating Holy Communion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1A9C5D81-B80F-4BAD-B85C-B012665820ED}"/>
              </a:ext>
            </a:extLst>
          </p:cNvPr>
          <p:cNvSpPr txBox="1"/>
          <p:nvPr/>
        </p:nvSpPr>
        <p:spPr>
          <a:xfrm>
            <a:off x="2543175" y="676271"/>
            <a:ext cx="743902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How Denominations Celebrate the Holy Communion differently: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931EDA43-7557-4797-B331-BBA35736F1EF}"/>
              </a:ext>
            </a:extLst>
          </p:cNvPr>
          <p:cNvGraphicFramePr>
            <a:graphicFrameLocks noGrp="1"/>
          </p:cNvGraphicFramePr>
          <p:nvPr/>
        </p:nvGraphicFramePr>
        <p:xfrm>
          <a:off x="528632" y="1198659"/>
          <a:ext cx="11134721" cy="505926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05196">
                  <a:extLst>
                    <a:ext uri="{9D8B030D-6E8A-4147-A177-3AD203B41FA5}">
                      <a16:colId xmlns:a16="http://schemas.microsoft.com/office/drawing/2014/main" val="2673071752"/>
                    </a:ext>
                  </a:extLst>
                </a:gridCol>
                <a:gridCol w="3857625">
                  <a:extLst>
                    <a:ext uri="{9D8B030D-6E8A-4147-A177-3AD203B41FA5}">
                      <a16:colId xmlns:a16="http://schemas.microsoft.com/office/drawing/2014/main" val="2663460557"/>
                    </a:ext>
                  </a:extLst>
                </a:gridCol>
                <a:gridCol w="3771899">
                  <a:extLst>
                    <a:ext uri="{9D8B030D-6E8A-4147-A177-3AD203B41FA5}">
                      <a16:colId xmlns:a16="http://schemas.microsoft.com/office/drawing/2014/main" val="3274354436"/>
                    </a:ext>
                  </a:extLst>
                </a:gridCol>
              </a:tblGrid>
              <a:tr h="373166"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Orthodox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Catholic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Methodist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984107"/>
                  </a:ext>
                </a:extLst>
              </a:tr>
              <a:tr h="1180901">
                <a:tc>
                  <a:txBody>
                    <a:bodyPr/>
                    <a:lstStyle/>
                    <a:p>
                      <a:pPr lvl="0" algn="ctr"/>
                      <a:endParaRPr lang="en-GB" sz="140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endParaRPr lang="en-GB" sz="140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endParaRPr lang="en-GB" sz="1400" b="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126456"/>
                  </a:ext>
                </a:extLst>
              </a:tr>
              <a:tr h="1608036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Holy Communion is known as the </a:t>
                      </a:r>
                      <a:r>
                        <a:rPr lang="en-GB" sz="1400" b="1">
                          <a:latin typeface="Comic Sans MS" pitchFamily="66"/>
                        </a:rPr>
                        <a:t>Divine Liturgy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Much of the service is held </a:t>
                      </a:r>
                      <a:r>
                        <a:rPr lang="en-GB" sz="1400" b="1">
                          <a:latin typeface="Comic Sans MS" pitchFamily="66"/>
                        </a:rPr>
                        <a:t>behind the iconostasis.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Priest </a:t>
                      </a:r>
                      <a:r>
                        <a:rPr lang="en-GB" sz="1400" b="1">
                          <a:latin typeface="Comic Sans MS" pitchFamily="66"/>
                        </a:rPr>
                        <a:t>receives break baked by the members.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Prayers are said for the local community</a:t>
                      </a:r>
                      <a:r>
                        <a:rPr lang="en-GB" sz="1400" b="0">
                          <a:latin typeface="Comic Sans MS" pitchFamily="66"/>
                        </a:rPr>
                        <a:t> and </a:t>
                      </a:r>
                      <a:r>
                        <a:rPr lang="en-GB" sz="1400" b="1">
                          <a:latin typeface="Comic Sans MS" pitchFamily="66"/>
                        </a:rPr>
                        <a:t>those in need.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Behind the iconostasis, the </a:t>
                      </a:r>
                      <a:r>
                        <a:rPr lang="en-GB" sz="1400" b="1">
                          <a:latin typeface="Comic Sans MS" pitchFamily="66"/>
                        </a:rPr>
                        <a:t>priest says the words of Jesus at the Last Supper.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Bread and wine is </a:t>
                      </a:r>
                      <a:r>
                        <a:rPr lang="en-GB" sz="1400" b="1">
                          <a:latin typeface="Comic Sans MS" pitchFamily="66"/>
                        </a:rPr>
                        <a:t>distributed on a spoon.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Prayers or thanksgiving </a:t>
                      </a:r>
                      <a:r>
                        <a:rPr lang="en-GB" sz="1400" b="0">
                          <a:latin typeface="Comic Sans MS" pitchFamily="66"/>
                        </a:rPr>
                        <a:t>are said.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Unconsecrated bread </a:t>
                      </a:r>
                      <a:r>
                        <a:rPr lang="en-GB" sz="1400" b="0">
                          <a:latin typeface="Comic Sans MS" pitchFamily="66"/>
                        </a:rPr>
                        <a:t>is </a:t>
                      </a:r>
                      <a:r>
                        <a:rPr lang="en-GB" sz="1400" b="1">
                          <a:latin typeface="Comic Sans MS" pitchFamily="66"/>
                        </a:rPr>
                        <a:t>given out to members </a:t>
                      </a:r>
                      <a:r>
                        <a:rPr lang="en-GB" sz="1400" b="0">
                          <a:latin typeface="Comic Sans MS" pitchFamily="66"/>
                        </a:rPr>
                        <a:t>of the Church</a:t>
                      </a:r>
                      <a:endParaRPr lang="en-GB" sz="1400" b="1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There are </a:t>
                      </a:r>
                      <a:r>
                        <a:rPr lang="en-GB" sz="1400" b="1">
                          <a:latin typeface="Comic Sans MS" pitchFamily="66"/>
                        </a:rPr>
                        <a:t>Bible reading and prayers.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The </a:t>
                      </a:r>
                      <a:r>
                        <a:rPr lang="en-GB" sz="1400" b="1">
                          <a:latin typeface="Comic Sans MS" pitchFamily="66"/>
                        </a:rPr>
                        <a:t>Creed </a:t>
                      </a:r>
                      <a:r>
                        <a:rPr lang="en-GB" sz="1400" b="0">
                          <a:latin typeface="Comic Sans MS" pitchFamily="66"/>
                        </a:rPr>
                        <a:t>is said.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Prayers</a:t>
                      </a:r>
                      <a:r>
                        <a:rPr lang="en-GB" sz="1400" b="0">
                          <a:latin typeface="Comic Sans MS" pitchFamily="66"/>
                        </a:rPr>
                        <a:t> are said for the </a:t>
                      </a:r>
                      <a:r>
                        <a:rPr lang="en-GB" sz="1400" b="1">
                          <a:latin typeface="Comic Sans MS" pitchFamily="66"/>
                        </a:rPr>
                        <a:t>Church</a:t>
                      </a:r>
                      <a:r>
                        <a:rPr lang="en-GB" sz="1400" b="0">
                          <a:latin typeface="Comic Sans MS" pitchFamily="66"/>
                        </a:rPr>
                        <a:t> and for </a:t>
                      </a:r>
                      <a:r>
                        <a:rPr lang="en-GB" sz="1400" b="1">
                          <a:latin typeface="Comic Sans MS" pitchFamily="66"/>
                        </a:rPr>
                        <a:t>those in need.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The </a:t>
                      </a:r>
                      <a:r>
                        <a:rPr lang="en-GB" sz="1400" b="1">
                          <a:latin typeface="Comic Sans MS" pitchFamily="66"/>
                        </a:rPr>
                        <a:t>sign of the peace </a:t>
                      </a:r>
                      <a:r>
                        <a:rPr lang="en-GB" sz="1400" b="0">
                          <a:latin typeface="Comic Sans MS" pitchFamily="66"/>
                        </a:rPr>
                        <a:t>(shaking hands) is shared.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Bread and wine are brought to the altar.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The priests repeats the </a:t>
                      </a:r>
                      <a:r>
                        <a:rPr lang="en-GB" sz="1400" b="1">
                          <a:latin typeface="Comic Sans MS" pitchFamily="66"/>
                        </a:rPr>
                        <a:t>words of Jesus at the Last supper.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Wine is distributed in a </a:t>
                      </a:r>
                      <a:r>
                        <a:rPr lang="en-GB" sz="1400" b="1">
                          <a:latin typeface="Comic Sans MS" pitchFamily="66"/>
                        </a:rPr>
                        <a:t>chalice </a:t>
                      </a:r>
                      <a:r>
                        <a:rPr lang="en-GB" sz="1400" b="0">
                          <a:latin typeface="Comic Sans MS" pitchFamily="66"/>
                        </a:rPr>
                        <a:t>(shared cup).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Wafers </a:t>
                      </a:r>
                      <a:r>
                        <a:rPr lang="en-GB" sz="1400" b="0">
                          <a:latin typeface="Comic Sans MS" pitchFamily="66"/>
                        </a:rPr>
                        <a:t>might be used instead of bread.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The </a:t>
                      </a:r>
                      <a:r>
                        <a:rPr lang="en-GB" sz="1400" b="1">
                          <a:latin typeface="Comic Sans MS" pitchFamily="66"/>
                        </a:rPr>
                        <a:t>priest blesses people</a:t>
                      </a:r>
                      <a:r>
                        <a:rPr lang="en-GB" sz="1400" b="0">
                          <a:latin typeface="Comic Sans MS" pitchFamily="66"/>
                        </a:rPr>
                        <a:t> and sends them out to </a:t>
                      </a:r>
                      <a:r>
                        <a:rPr lang="en-GB" sz="1400" b="1">
                          <a:latin typeface="Comic Sans MS" pitchFamily="66"/>
                        </a:rPr>
                        <a:t>live the gospel.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Service begins with a </a:t>
                      </a:r>
                      <a:r>
                        <a:rPr lang="en-GB" sz="1400" b="1">
                          <a:latin typeface="Comic Sans MS" pitchFamily="66"/>
                        </a:rPr>
                        <a:t>hymn and prayer of praise and thanks.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Bible readings </a:t>
                      </a:r>
                      <a:r>
                        <a:rPr lang="en-GB" sz="1400" b="0">
                          <a:latin typeface="Comic Sans MS" pitchFamily="66"/>
                        </a:rPr>
                        <a:t>and </a:t>
                      </a:r>
                      <a:r>
                        <a:rPr lang="en-GB" sz="1400" b="1">
                          <a:latin typeface="Comic Sans MS" pitchFamily="66"/>
                        </a:rPr>
                        <a:t>sermon </a:t>
                      </a:r>
                      <a:r>
                        <a:rPr lang="en-GB" sz="1400" b="0">
                          <a:latin typeface="Comic Sans MS" pitchFamily="66"/>
                        </a:rPr>
                        <a:t>are given</a:t>
                      </a:r>
                      <a:r>
                        <a:rPr lang="en-GB" sz="1400" b="1">
                          <a:latin typeface="Comic Sans MS" pitchFamily="66"/>
                        </a:rPr>
                        <a:t>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Prayers </a:t>
                      </a:r>
                      <a:r>
                        <a:rPr lang="en-GB" sz="1400" b="0">
                          <a:latin typeface="Comic Sans MS" pitchFamily="66"/>
                        </a:rPr>
                        <a:t>for the </a:t>
                      </a:r>
                      <a:r>
                        <a:rPr lang="en-GB" sz="1400" b="1">
                          <a:latin typeface="Comic Sans MS" pitchFamily="66"/>
                        </a:rPr>
                        <a:t>world and those in need.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The minister repeats the </a:t>
                      </a:r>
                      <a:r>
                        <a:rPr lang="en-GB" sz="1400" b="1">
                          <a:latin typeface="Comic Sans MS" pitchFamily="66"/>
                        </a:rPr>
                        <a:t>words and actions of Jesus at the Last Supper.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There is an ‘</a:t>
                      </a:r>
                      <a:r>
                        <a:rPr lang="en-GB" sz="1400" b="1">
                          <a:latin typeface="Comic Sans MS" pitchFamily="66"/>
                        </a:rPr>
                        <a:t>open table’</a:t>
                      </a:r>
                      <a:r>
                        <a:rPr lang="en-GB" sz="1400" b="0">
                          <a:latin typeface="Comic Sans MS" pitchFamily="66"/>
                        </a:rPr>
                        <a:t> anyone who wishes may receive Holy Communion.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Wine is non-alcoholic </a:t>
                      </a:r>
                      <a:r>
                        <a:rPr lang="en-GB" sz="1400" b="0">
                          <a:latin typeface="Comic Sans MS" pitchFamily="66"/>
                        </a:rPr>
                        <a:t>and </a:t>
                      </a:r>
                      <a:r>
                        <a:rPr lang="en-GB" sz="1400" b="1">
                          <a:latin typeface="Comic Sans MS" pitchFamily="66"/>
                        </a:rPr>
                        <a:t>distributed in small cups.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Service ends with a </a:t>
                      </a:r>
                      <a:r>
                        <a:rPr lang="en-GB" sz="1400" b="1">
                          <a:latin typeface="Comic Sans MS" pitchFamily="66"/>
                        </a:rPr>
                        <a:t>blessing and instruction to go and serve God.</a:t>
                      </a:r>
                      <a:endParaRPr lang="en-GB" sz="1400" b="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428649"/>
                  </a:ext>
                </a:extLst>
              </a:tr>
            </a:tbl>
          </a:graphicData>
        </a:graphic>
      </p:graphicFrame>
      <p:pic>
        <p:nvPicPr>
          <p:cNvPr id="5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9F9AC2-85B6-4854-A770-39C11E8B1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413" y="1616275"/>
            <a:ext cx="636760" cy="11300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Graphic 10">
            <a:extLst>
              <a:ext uri="{FF2B5EF4-FFF2-40B4-BE49-F238E27FC236}">
                <a16:creationId xmlns:a16="http://schemas.microsoft.com/office/drawing/2014/main" id="{A7904BAD-69A3-456C-A0E4-7110AF9AC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09816" y="1616275"/>
            <a:ext cx="828172" cy="11044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2" descr="A picture containing food, plate, drawing&#10;&#10;Description automatically generated">
            <a:extLst>
              <a:ext uri="{FF2B5EF4-FFF2-40B4-BE49-F238E27FC236}">
                <a16:creationId xmlns:a16="http://schemas.microsoft.com/office/drawing/2014/main" id="{650DFD9E-A46C-4B2D-87C8-D40778B22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9624" y="1765468"/>
            <a:ext cx="2647946" cy="49649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4762FFF6-2165-428E-AB64-C1B6727DBA64}"/>
              </a:ext>
            </a:extLst>
          </p:cNvPr>
          <p:cNvSpPr txBox="1"/>
          <p:nvPr/>
        </p:nvSpPr>
        <p:spPr>
          <a:xfrm>
            <a:off x="0" y="0"/>
            <a:ext cx="12191996" cy="461662"/>
          </a:xfrm>
          <a:prstGeom prst="rect">
            <a:avLst/>
          </a:prstGeom>
          <a:solidFill>
            <a:srgbClr val="92D05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Pilgrimage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A9453CBF-9720-43BF-B537-4177ABBCD144}"/>
              </a:ext>
            </a:extLst>
          </p:cNvPr>
          <p:cNvSpPr txBox="1"/>
          <p:nvPr/>
        </p:nvSpPr>
        <p:spPr>
          <a:xfrm>
            <a:off x="210787" y="660132"/>
            <a:ext cx="2587185" cy="19389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FF0000"/>
                </a:solidFill>
                <a:uFillTx/>
                <a:latin typeface="Comic Sans MS" pitchFamily="66"/>
              </a:rPr>
              <a:t>Pilgrimage: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A pilgrimage is a </a:t>
            </a: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journey made by a believe to a holy site for religious reasons.</a:t>
            </a: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It is a spiritual journey as well as a physical journey</a:t>
            </a:r>
          </a:p>
        </p:txBody>
      </p:sp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3611FD3B-2B3F-4EBA-A967-0635CA635F5A}"/>
              </a:ext>
            </a:extLst>
          </p:cNvPr>
          <p:cNvSpPr/>
          <p:nvPr/>
        </p:nvSpPr>
        <p:spPr>
          <a:xfrm>
            <a:off x="4657725" y="1361468"/>
            <a:ext cx="2962271" cy="67627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FFFFFF"/>
                </a:solidFill>
                <a:uFillTx/>
                <a:latin typeface="Comic Sans MS" pitchFamily="66"/>
              </a:rPr>
              <a:t>Why might a person go on a pilgrimage?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DE22E554-7355-420D-ABD4-DA0C0A64962F}"/>
              </a:ext>
            </a:extLst>
          </p:cNvPr>
          <p:cNvSpPr/>
          <p:nvPr/>
        </p:nvSpPr>
        <p:spPr>
          <a:xfrm>
            <a:off x="4393408" y="605689"/>
            <a:ext cx="1357317" cy="67627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7030A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Meet/ help other pilgrims</a:t>
            </a:r>
          </a:p>
        </p:txBody>
      </p: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9105192F-B245-4393-B157-991447C104C7}"/>
              </a:ext>
            </a:extLst>
          </p:cNvPr>
          <p:cNvSpPr/>
          <p:nvPr/>
        </p:nvSpPr>
        <p:spPr>
          <a:xfrm>
            <a:off x="5024435" y="2128302"/>
            <a:ext cx="1357317" cy="67627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Grow closer to God</a:t>
            </a:r>
          </a:p>
        </p:txBody>
      </p:sp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8A8701D3-5ADC-4473-A75D-2C63DBC2D1F9}"/>
              </a:ext>
            </a:extLst>
          </p:cNvPr>
          <p:cNvSpPr/>
          <p:nvPr/>
        </p:nvSpPr>
        <p:spPr>
          <a:xfrm>
            <a:off x="7705721" y="1354326"/>
            <a:ext cx="1357317" cy="67627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Strengthen faith in God</a:t>
            </a:r>
          </a:p>
        </p:txBody>
      </p:sp>
      <p:sp>
        <p:nvSpPr>
          <p:cNvPr id="8" name="Rectangle: Rounded Corners 10">
            <a:extLst>
              <a:ext uri="{FF2B5EF4-FFF2-40B4-BE49-F238E27FC236}">
                <a16:creationId xmlns:a16="http://schemas.microsoft.com/office/drawing/2014/main" id="{CF806F2B-039A-4EAB-80D8-A4647B4E93F5}"/>
              </a:ext>
            </a:extLst>
          </p:cNvPr>
          <p:cNvSpPr/>
          <p:nvPr/>
        </p:nvSpPr>
        <p:spPr>
          <a:xfrm>
            <a:off x="7346152" y="594625"/>
            <a:ext cx="1357317" cy="67627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FF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Be forgiven for sin</a:t>
            </a:r>
          </a:p>
        </p:txBody>
      </p:sp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F5BC2F33-FAD6-42D0-967E-B6E28E2AE88D}"/>
              </a:ext>
            </a:extLst>
          </p:cNvPr>
          <p:cNvSpPr/>
          <p:nvPr/>
        </p:nvSpPr>
        <p:spPr>
          <a:xfrm>
            <a:off x="6534146" y="2143893"/>
            <a:ext cx="1357317" cy="67627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0070C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Reflect on one’s life</a:t>
            </a:r>
          </a:p>
        </p:txBody>
      </p:sp>
      <p:sp>
        <p:nvSpPr>
          <p:cNvPr id="10" name="Rectangle: Rounded Corners 12">
            <a:extLst>
              <a:ext uri="{FF2B5EF4-FFF2-40B4-BE49-F238E27FC236}">
                <a16:creationId xmlns:a16="http://schemas.microsoft.com/office/drawing/2014/main" id="{60C0D6BA-B4B6-45F4-8463-C61A2A77777E}"/>
              </a:ext>
            </a:extLst>
          </p:cNvPr>
          <p:cNvSpPr/>
          <p:nvPr/>
        </p:nvSpPr>
        <p:spPr>
          <a:xfrm>
            <a:off x="5855497" y="599206"/>
            <a:ext cx="1357317" cy="67627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Pray for something</a:t>
            </a:r>
          </a:p>
        </p:txBody>
      </p:sp>
      <p:sp>
        <p:nvSpPr>
          <p:cNvPr id="11" name="Rectangle: Rounded Corners 13">
            <a:extLst>
              <a:ext uri="{FF2B5EF4-FFF2-40B4-BE49-F238E27FC236}">
                <a16:creationId xmlns:a16="http://schemas.microsoft.com/office/drawing/2014/main" id="{F1BC3310-EE06-4636-A0EC-522928568533}"/>
              </a:ext>
            </a:extLst>
          </p:cNvPr>
          <p:cNvSpPr/>
          <p:nvPr/>
        </p:nvSpPr>
        <p:spPr>
          <a:xfrm>
            <a:off x="3663552" y="2128311"/>
            <a:ext cx="1193008" cy="67627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FF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Be thankful to God</a:t>
            </a:r>
          </a:p>
        </p:txBody>
      </p:sp>
      <p:sp>
        <p:nvSpPr>
          <p:cNvPr id="12" name="Rectangle: Rounded Corners 14">
            <a:extLst>
              <a:ext uri="{FF2B5EF4-FFF2-40B4-BE49-F238E27FC236}">
                <a16:creationId xmlns:a16="http://schemas.microsoft.com/office/drawing/2014/main" id="{89D03A54-E5A0-46D1-A256-9F33B73D53CA}"/>
              </a:ext>
            </a:extLst>
          </p:cNvPr>
          <p:cNvSpPr/>
          <p:nvPr/>
        </p:nvSpPr>
        <p:spPr>
          <a:xfrm>
            <a:off x="3214692" y="1361468"/>
            <a:ext cx="1357317" cy="67627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Seek for a cure for illness</a:t>
            </a:r>
          </a:p>
        </p:txBody>
      </p:sp>
      <p:sp>
        <p:nvSpPr>
          <p:cNvPr id="13" name="Rectangle: Rounded Corners 15">
            <a:extLst>
              <a:ext uri="{FF2B5EF4-FFF2-40B4-BE49-F238E27FC236}">
                <a16:creationId xmlns:a16="http://schemas.microsoft.com/office/drawing/2014/main" id="{05FA881C-270B-472A-9A5E-3CA827B50718}"/>
              </a:ext>
            </a:extLst>
          </p:cNvPr>
          <p:cNvSpPr/>
          <p:nvPr/>
        </p:nvSpPr>
        <p:spPr>
          <a:xfrm>
            <a:off x="2902744" y="598849"/>
            <a:ext cx="1357317" cy="67627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0070C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Visit a holy place</a:t>
            </a:r>
          </a:p>
        </p:txBody>
      </p:sp>
      <p:graphicFrame>
        <p:nvGraphicFramePr>
          <p:cNvPr id="14" name="Table 12">
            <a:extLst>
              <a:ext uri="{FF2B5EF4-FFF2-40B4-BE49-F238E27FC236}">
                <a16:creationId xmlns:a16="http://schemas.microsoft.com/office/drawing/2014/main" id="{FF325403-3233-4505-9458-4841ED1D24C7}"/>
              </a:ext>
            </a:extLst>
          </p:cNvPr>
          <p:cNvGraphicFramePr>
            <a:graphicFrameLocks noGrp="1"/>
          </p:cNvGraphicFramePr>
          <p:nvPr/>
        </p:nvGraphicFramePr>
        <p:xfrm>
          <a:off x="278919" y="2910736"/>
          <a:ext cx="11702299" cy="305191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664305">
                  <a:extLst>
                    <a:ext uri="{9D8B030D-6E8A-4147-A177-3AD203B41FA5}">
                      <a16:colId xmlns:a16="http://schemas.microsoft.com/office/drawing/2014/main" val="2403419644"/>
                    </a:ext>
                  </a:extLst>
                </a:gridCol>
                <a:gridCol w="4467228">
                  <a:extLst>
                    <a:ext uri="{9D8B030D-6E8A-4147-A177-3AD203B41FA5}">
                      <a16:colId xmlns:a16="http://schemas.microsoft.com/office/drawing/2014/main" val="437924047"/>
                    </a:ext>
                  </a:extLst>
                </a:gridCol>
                <a:gridCol w="4570765">
                  <a:extLst>
                    <a:ext uri="{9D8B030D-6E8A-4147-A177-3AD203B41FA5}">
                      <a16:colId xmlns:a16="http://schemas.microsoft.com/office/drawing/2014/main" val="4184803416"/>
                    </a:ext>
                  </a:extLst>
                </a:gridCol>
              </a:tblGrid>
              <a:tr h="308710"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Type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Significance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Activities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365288"/>
                  </a:ext>
                </a:extLst>
              </a:tr>
              <a:tr h="942819"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latin typeface="Comic Sans MS" pitchFamily="66"/>
                        </a:rPr>
                        <a:t>Lourdes (town in France)</a:t>
                      </a:r>
                    </a:p>
                    <a:p>
                      <a:pPr lvl="0" algn="ctr"/>
                      <a:endParaRPr lang="en-GB" sz="1400">
                        <a:latin typeface="Comic Sans MS" pitchFamily="66"/>
                      </a:endParaRPr>
                    </a:p>
                    <a:p>
                      <a:pPr lvl="0" algn="ctr"/>
                      <a:endParaRPr lang="en-GB" sz="1400">
                        <a:latin typeface="Comic Sans MS" pitchFamily="66"/>
                      </a:endParaRPr>
                    </a:p>
                    <a:p>
                      <a:pPr lvl="0" algn="ctr"/>
                      <a:endParaRPr lang="en-GB" sz="140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The </a:t>
                      </a:r>
                      <a:r>
                        <a:rPr lang="en-GB" sz="1400" b="1">
                          <a:latin typeface="Comic Sans MS" pitchFamily="66"/>
                        </a:rPr>
                        <a:t>Virgin Mary</a:t>
                      </a:r>
                      <a:r>
                        <a:rPr lang="en-GB" sz="1400" b="0">
                          <a:latin typeface="Comic Sans MS" pitchFamily="66"/>
                        </a:rPr>
                        <a:t> is said to have appeared in a number of visions to a young girl called </a:t>
                      </a:r>
                      <a:r>
                        <a:rPr lang="en-GB" sz="1400" b="1">
                          <a:latin typeface="Comic Sans MS" pitchFamily="66"/>
                        </a:rPr>
                        <a:t>Bernadette.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Many told Bernadette to </a:t>
                      </a:r>
                      <a:r>
                        <a:rPr lang="en-GB" sz="1400" b="1">
                          <a:latin typeface="Comic Sans MS" pitchFamily="66"/>
                        </a:rPr>
                        <a:t>dig in the ground and when she did a spring of water appeared.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This </a:t>
                      </a:r>
                      <a:r>
                        <a:rPr lang="en-GB" sz="1400" b="1">
                          <a:latin typeface="Comic Sans MS" pitchFamily="66"/>
                        </a:rPr>
                        <a:t>water</a:t>
                      </a:r>
                      <a:r>
                        <a:rPr lang="en-GB" sz="1400" b="0">
                          <a:latin typeface="Comic Sans MS" pitchFamily="66"/>
                        </a:rPr>
                        <a:t> is believed to have </a:t>
                      </a:r>
                      <a:r>
                        <a:rPr lang="en-GB" sz="1400" b="1">
                          <a:latin typeface="Comic Sans MS" pitchFamily="66"/>
                        </a:rPr>
                        <a:t>healing powers.</a:t>
                      </a:r>
                      <a:endParaRPr lang="en-GB" sz="1400" b="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Pilgrims go to Lourdes</a:t>
                      </a:r>
                      <a:r>
                        <a:rPr lang="en-GB" sz="1400" b="0">
                          <a:latin typeface="Comic Sans MS" pitchFamily="66"/>
                        </a:rPr>
                        <a:t> to </a:t>
                      </a:r>
                      <a:r>
                        <a:rPr lang="en-GB" sz="1400" b="1">
                          <a:latin typeface="Comic Sans MS" pitchFamily="66"/>
                        </a:rPr>
                        <a:t>bathe in the water of the spring, </a:t>
                      </a:r>
                      <a:r>
                        <a:rPr lang="en-GB" sz="1400" b="0">
                          <a:latin typeface="Comic Sans MS" pitchFamily="66"/>
                        </a:rPr>
                        <a:t>or </a:t>
                      </a:r>
                      <a:r>
                        <a:rPr lang="en-GB" sz="1400" b="1">
                          <a:latin typeface="Comic Sans MS" pitchFamily="66"/>
                        </a:rPr>
                        <a:t>help other pilgrims</a:t>
                      </a:r>
                      <a:r>
                        <a:rPr lang="en-GB" sz="1400" b="0">
                          <a:latin typeface="Comic Sans MS" pitchFamily="66"/>
                        </a:rPr>
                        <a:t> who are ill or disabled to bathe in the waters.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Pilgrims also </a:t>
                      </a:r>
                      <a:r>
                        <a:rPr lang="en-GB" sz="1400" b="1">
                          <a:latin typeface="Comic Sans MS" pitchFamily="66"/>
                        </a:rPr>
                        <a:t>pray for healing or forgiveness.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They may recite the </a:t>
                      </a:r>
                      <a:r>
                        <a:rPr lang="en-GB" sz="1400" b="1">
                          <a:latin typeface="Comic Sans MS" pitchFamily="66"/>
                        </a:rPr>
                        <a:t>rosary together.</a:t>
                      </a:r>
                      <a:endParaRPr lang="en-GB" sz="1400" b="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223464"/>
                  </a:ext>
                </a:extLst>
              </a:tr>
              <a:tr h="992928"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latin typeface="Comic Sans MS" pitchFamily="66"/>
                        </a:rPr>
                        <a:t>Iona (Island of Scotland)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Where </a:t>
                      </a:r>
                      <a:r>
                        <a:rPr lang="en-GB" sz="1400" b="1">
                          <a:latin typeface="Comic Sans MS" pitchFamily="66"/>
                        </a:rPr>
                        <a:t>St Columba </a:t>
                      </a:r>
                      <a:r>
                        <a:rPr lang="en-GB" sz="1400" b="0">
                          <a:latin typeface="Comic Sans MS" pitchFamily="66"/>
                        </a:rPr>
                        <a:t>established a </a:t>
                      </a:r>
                      <a:r>
                        <a:rPr lang="en-GB" sz="1400" b="1">
                          <a:latin typeface="Comic Sans MS" pitchFamily="66"/>
                        </a:rPr>
                        <a:t>monastic (monks) community</a:t>
                      </a:r>
                      <a:r>
                        <a:rPr lang="en-GB" sz="1400" b="0">
                          <a:latin typeface="Comic Sans MS" pitchFamily="66"/>
                        </a:rPr>
                        <a:t> in the 6</a:t>
                      </a:r>
                      <a:r>
                        <a:rPr lang="en-GB" sz="1400" b="0" baseline="30000">
                          <a:latin typeface="Comic Sans MS" pitchFamily="66"/>
                        </a:rPr>
                        <a:t>th</a:t>
                      </a:r>
                      <a:r>
                        <a:rPr lang="en-GB" sz="1400" b="0">
                          <a:latin typeface="Comic Sans MS" pitchFamily="66"/>
                        </a:rPr>
                        <a:t> century.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The community now has a centre where pilgrims can stay</a:t>
                      </a:r>
                      <a:endParaRPr lang="en-GB" sz="140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It is </a:t>
                      </a:r>
                      <a:r>
                        <a:rPr lang="en-GB" sz="1400" b="1">
                          <a:latin typeface="Comic Sans MS" pitchFamily="66"/>
                        </a:rPr>
                        <a:t>quiet and peaceful, </a:t>
                      </a:r>
                      <a:r>
                        <a:rPr lang="en-GB" sz="1400" b="0">
                          <a:latin typeface="Comic Sans MS" pitchFamily="66"/>
                        </a:rPr>
                        <a:t>a place of </a:t>
                      </a:r>
                      <a:r>
                        <a:rPr lang="en-GB" sz="1400" b="1">
                          <a:latin typeface="Comic Sans MS" pitchFamily="66"/>
                        </a:rPr>
                        <a:t>natural beauty. </a:t>
                      </a:r>
                      <a:r>
                        <a:rPr lang="en-GB" sz="1400" b="0">
                          <a:latin typeface="Comic Sans MS" pitchFamily="66"/>
                        </a:rPr>
                        <a:t>Pilgrims can spend time </a:t>
                      </a:r>
                      <a:r>
                        <a:rPr lang="en-GB" sz="1400" b="1">
                          <a:latin typeface="Comic Sans MS" pitchFamily="66"/>
                        </a:rPr>
                        <a:t>praying , reading the Bible, reflecting and meditating.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Pilgrims also </a:t>
                      </a:r>
                      <a:r>
                        <a:rPr lang="en-GB" sz="1400" b="1">
                          <a:latin typeface="Comic Sans MS" pitchFamily="66"/>
                        </a:rPr>
                        <a:t>attend services in the abbey Church, </a:t>
                      </a:r>
                      <a:r>
                        <a:rPr lang="en-GB" sz="1400" b="0">
                          <a:latin typeface="Comic Sans MS" pitchFamily="66"/>
                        </a:rPr>
                        <a:t>take part in </a:t>
                      </a:r>
                      <a:r>
                        <a:rPr lang="en-GB" sz="1400" b="1">
                          <a:latin typeface="Comic Sans MS" pitchFamily="66"/>
                        </a:rPr>
                        <a:t>workshops</a:t>
                      </a:r>
                      <a:r>
                        <a:rPr lang="en-GB" sz="1400" b="0">
                          <a:latin typeface="Comic Sans MS" pitchFamily="66"/>
                        </a:rPr>
                        <a:t> and </a:t>
                      </a:r>
                      <a:r>
                        <a:rPr lang="en-GB" sz="1400" b="1">
                          <a:latin typeface="Comic Sans MS" pitchFamily="66"/>
                        </a:rPr>
                        <a:t>visit the island’s holy or historical sites.</a:t>
                      </a:r>
                      <a:endParaRPr lang="en-GB" sz="1400" b="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221944"/>
                  </a:ext>
                </a:extLst>
              </a:tr>
            </a:tbl>
          </a:graphicData>
        </a:graphic>
      </p:graphicFrame>
      <p:pic>
        <p:nvPicPr>
          <p:cNvPr id="15" name="Picture 18" descr="A stone building that has a large rock&#10;&#10;Description automatically generated">
            <a:extLst>
              <a:ext uri="{FF2B5EF4-FFF2-40B4-BE49-F238E27FC236}">
                <a16:creationId xmlns:a16="http://schemas.microsoft.com/office/drawing/2014/main" id="{54C6C19D-98B6-4DAC-899C-549DCE9F6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3" y="3533954"/>
            <a:ext cx="1152528" cy="9220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20" descr="A castle on top of a grass covered field&#10;&#10;Description automatically generated">
            <a:extLst>
              <a:ext uri="{FF2B5EF4-FFF2-40B4-BE49-F238E27FC236}">
                <a16:creationId xmlns:a16="http://schemas.microsoft.com/office/drawing/2014/main" id="{476CB62D-A680-47AC-A939-D0420689F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14" y="4919673"/>
            <a:ext cx="1559682" cy="9501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7" name="TextBox 22">
            <a:extLst>
              <a:ext uri="{FF2B5EF4-FFF2-40B4-BE49-F238E27FC236}">
                <a16:creationId xmlns:a16="http://schemas.microsoft.com/office/drawing/2014/main" id="{FAD15A3F-B5C8-4CD1-A204-0450912E8DC9}"/>
              </a:ext>
            </a:extLst>
          </p:cNvPr>
          <p:cNvSpPr txBox="1"/>
          <p:nvPr/>
        </p:nvSpPr>
        <p:spPr>
          <a:xfrm>
            <a:off x="250646" y="6053218"/>
            <a:ext cx="11209684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FF0000"/>
                </a:solidFill>
                <a:uFillTx/>
                <a:latin typeface="Comic Sans MS" pitchFamily="66"/>
              </a:rPr>
              <a:t>Other pilgrimages: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Other popular paces of Christian pilgrimages include: Holy Land (Jerusalem), Rome and the Vatican City.</a:t>
            </a:r>
          </a:p>
        </p:txBody>
      </p:sp>
      <p:pic>
        <p:nvPicPr>
          <p:cNvPr id="18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D0F770A1-DE4E-44E4-81DA-C1A93EF72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0006" y="831564"/>
            <a:ext cx="2587185" cy="18090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B44AF9C1-D6C8-444B-9414-5E6183209D37}"/>
              </a:ext>
            </a:extLst>
          </p:cNvPr>
          <p:cNvSpPr txBox="1"/>
          <p:nvPr/>
        </p:nvSpPr>
        <p:spPr>
          <a:xfrm>
            <a:off x="0" y="9528"/>
            <a:ext cx="12191996" cy="461662"/>
          </a:xfrm>
          <a:prstGeom prst="rect">
            <a:avLst/>
          </a:prstGeom>
          <a:solidFill>
            <a:srgbClr val="FFD966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Celebrating Festivals</a:t>
            </a:r>
          </a:p>
        </p:txBody>
      </p:sp>
      <p:pic>
        <p:nvPicPr>
          <p:cNvPr id="3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B68462F9-23A7-4034-85EC-B1FA49F316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803" r="20220" b="1914"/>
          <a:stretch>
            <a:fillRect/>
          </a:stretch>
        </p:blipFill>
        <p:spPr>
          <a:xfrm>
            <a:off x="352428" y="800100"/>
            <a:ext cx="2209803" cy="6953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370134D5-E33C-408C-940B-1DAD473A5D4F}"/>
              </a:ext>
            </a:extLst>
          </p:cNvPr>
          <p:cNvSpPr txBox="1"/>
          <p:nvPr/>
        </p:nvSpPr>
        <p:spPr>
          <a:xfrm>
            <a:off x="258409" y="1495428"/>
            <a:ext cx="2587185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FF0000"/>
                </a:solidFill>
                <a:uFillTx/>
                <a:latin typeface="Comic Sans MS" pitchFamily="66"/>
              </a:rPr>
              <a:t>Christmas commemorate the incarnation of Jesus, when God became human and dwelt on earth.</a:t>
            </a:r>
            <a:endParaRPr lang="en-GB" sz="105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5A90A028-0F0A-4EAF-AAA2-D3296F0EB2AA}"/>
              </a:ext>
            </a:extLst>
          </p:cNvPr>
          <p:cNvGraphicFramePr>
            <a:graphicFrameLocks noGrp="1"/>
          </p:cNvGraphicFramePr>
          <p:nvPr/>
        </p:nvGraphicFramePr>
        <p:xfrm>
          <a:off x="3590921" y="635005"/>
          <a:ext cx="8115300" cy="196532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115300">
                  <a:extLst>
                    <a:ext uri="{9D8B030D-6E8A-4147-A177-3AD203B41FA5}">
                      <a16:colId xmlns:a16="http://schemas.microsoft.com/office/drawing/2014/main" val="3231324378"/>
                    </a:ext>
                  </a:extLst>
                </a:gridCol>
              </a:tblGrid>
              <a:tr h="300572"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How is Christmas celebrated?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973607"/>
                  </a:ext>
                </a:extLst>
              </a:tr>
              <a:tr h="1630046"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Lights represent Jesus coming into the world of darkness.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Nativity scenes show bay Jesus being born.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Carol services with Bile readings remind Christians about God’s promise of a saviour and the events of Jesus’ birth.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Midnight Mass reflects the holiness of the night and joy Christians feel at Jesus’ birth.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Cards and gifts recall the wisemen’s gifts to Jesus.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Christians give to charity in this time of peace and goodwill.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325559"/>
                  </a:ext>
                </a:extLst>
              </a:tr>
            </a:tbl>
          </a:graphicData>
        </a:graphic>
      </p:graphicFrame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E42437D0-271A-405D-83E8-C3D00905F819}"/>
              </a:ext>
            </a:extLst>
          </p:cNvPr>
          <p:cNvGraphicFramePr>
            <a:graphicFrameLocks noGrp="1"/>
          </p:cNvGraphicFramePr>
          <p:nvPr/>
        </p:nvGraphicFramePr>
        <p:xfrm>
          <a:off x="258409" y="3483287"/>
          <a:ext cx="11704987" cy="296707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138720">
                  <a:extLst>
                    <a:ext uri="{9D8B030D-6E8A-4147-A177-3AD203B41FA5}">
                      <a16:colId xmlns:a16="http://schemas.microsoft.com/office/drawing/2014/main" val="2354910514"/>
                    </a:ext>
                  </a:extLst>
                </a:gridCol>
                <a:gridCol w="1762396">
                  <a:extLst>
                    <a:ext uri="{9D8B030D-6E8A-4147-A177-3AD203B41FA5}">
                      <a16:colId xmlns:a16="http://schemas.microsoft.com/office/drawing/2014/main" val="879438217"/>
                    </a:ext>
                  </a:extLst>
                </a:gridCol>
                <a:gridCol w="8803870">
                  <a:extLst>
                    <a:ext uri="{9D8B030D-6E8A-4147-A177-3AD203B41FA5}">
                      <a16:colId xmlns:a16="http://schemas.microsoft.com/office/drawing/2014/main" val="1315875312"/>
                    </a:ext>
                  </a:extLst>
                </a:gridCol>
              </a:tblGrid>
              <a:tr h="335328">
                <a:tc gridSpan="3">
                  <a:txBody>
                    <a:bodyPr/>
                    <a:lstStyle/>
                    <a:p>
                      <a:pPr lvl="0" algn="ctr"/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How Is Holy Week and Easter Celebrated?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282283"/>
                  </a:ext>
                </a:extLst>
              </a:tr>
              <a:tr h="299904">
                <a:tc>
                  <a:txBody>
                    <a:bodyPr/>
                    <a:lstStyle/>
                    <a:p>
                      <a:pPr lvl="0" algn="ctr"/>
                      <a:r>
                        <a:rPr lang="en-GB" sz="16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Day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6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Events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6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How is it commemorated?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18080"/>
                  </a:ext>
                </a:extLst>
              </a:tr>
              <a:tr h="574115"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Palm Sunday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Jesus’ triumphant entry into Jerusalem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Christians are given palm crosses in church services. These are kept until the next year and burnt on Ash Wednesday.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162699"/>
                  </a:ext>
                </a:extLst>
              </a:tr>
              <a:tr h="574115"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Maundy Thursday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Last Supper and the arrest of Jesus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Queen gives out ‘Maundy Money’ to elderly people, symbolising Jesus’ instruction to ‘Love one another’.</a:t>
                      </a:r>
                    </a:p>
                    <a:p>
                      <a:pPr marL="171450" lvl="0" indent="-1714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‘Mass and Last Supper’ is celebrate.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580212"/>
                  </a:ext>
                </a:extLst>
              </a:tr>
              <a:tr h="574115"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Good Friday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Jesus was out to death on the cross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Colourful items are removed from Churches and no candles are lit symbolising the death of Jesus.</a:t>
                      </a:r>
                    </a:p>
                    <a:p>
                      <a:pPr marL="171450" lvl="0" indent="-1714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Processions are led through towns and cities, often remembering the stations of the cross.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556913"/>
                  </a:ext>
                </a:extLst>
              </a:tr>
              <a:tr h="574115"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Easter Sunday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Jesus rose from the dead.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Churched are filled with flowers and special hymns are sung to rejoice in the resurrection.</a:t>
                      </a:r>
                    </a:p>
                    <a:p>
                      <a:pPr marL="171450" lvl="0" indent="-1714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priest declares ‘Christ has risen.’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319615"/>
                  </a:ext>
                </a:extLst>
              </a:tr>
            </a:tbl>
          </a:graphicData>
        </a:graphic>
      </p:graphicFrame>
      <p:pic>
        <p:nvPicPr>
          <p:cNvPr id="7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5B906C-5987-474F-A23D-848C0E90C7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6111"/>
          <a:stretch>
            <a:fillRect/>
          </a:stretch>
        </p:blipFill>
        <p:spPr>
          <a:xfrm>
            <a:off x="8119442" y="2676750"/>
            <a:ext cx="1624632" cy="7645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775C3C54-FDE2-4C0D-9862-F6AD25F97276}"/>
              </a:ext>
            </a:extLst>
          </p:cNvPr>
          <p:cNvSpPr txBox="1"/>
          <p:nvPr/>
        </p:nvSpPr>
        <p:spPr>
          <a:xfrm>
            <a:off x="711896" y="6858000"/>
            <a:ext cx="10768203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4" tooltip="http://www.sacerdotus.com/2013/04/my-thoughts-on-holy-week.html"/>
              </a:rPr>
              <a:t>This Photo</a:t>
            </a: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by Unknown Author is licensed under </a:t>
            </a: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5" tooltip="https://creativecommons.org/licenses/by-nc-nd/3.0/"/>
              </a:rPr>
              <a:t>CC BY-NC-ND</a:t>
            </a:r>
            <a:endParaRPr lang="en-GB" sz="9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9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D6410F-C3D8-4706-9817-1DF92D0F7A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6249"/>
          <a:stretch>
            <a:fillRect/>
          </a:stretch>
        </p:blipFill>
        <p:spPr>
          <a:xfrm>
            <a:off x="1226246" y="2802873"/>
            <a:ext cx="4526856" cy="6286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9CF1E804-B362-4AFE-95DF-8ABD257378ED}"/>
              </a:ext>
            </a:extLst>
          </p:cNvPr>
          <p:cNvSpPr txBox="1"/>
          <p:nvPr/>
        </p:nvSpPr>
        <p:spPr>
          <a:xfrm>
            <a:off x="711896" y="6858000"/>
            <a:ext cx="10768203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4" tooltip="http://www.sacerdotus.com/2013/04/my-thoughts-on-holy-week.html"/>
              </a:rPr>
              <a:t>This Photo</a:t>
            </a: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by Unknown Author is licensed under </a:t>
            </a: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5" tooltip="https://creativecommons.org/licenses/by-nc-nd/3.0/"/>
              </a:rPr>
              <a:t>CC BY-NC-ND</a:t>
            </a:r>
            <a:endParaRPr lang="en-GB" sz="9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EB1ABF76-AB1C-4902-A24A-9823DD00AF96}"/>
              </a:ext>
            </a:extLst>
          </p:cNvPr>
          <p:cNvSpPr txBox="1"/>
          <p:nvPr/>
        </p:nvSpPr>
        <p:spPr>
          <a:xfrm>
            <a:off x="0" y="0"/>
            <a:ext cx="12191996" cy="461662"/>
          </a:xfrm>
          <a:prstGeom prst="rect">
            <a:avLst/>
          </a:prstGeom>
          <a:solidFill>
            <a:srgbClr val="F4B183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role of the Church in the local community: Food banks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9DA5B607-9851-4505-94AB-B9A72391E762}"/>
              </a:ext>
            </a:extLst>
          </p:cNvPr>
          <p:cNvSpPr txBox="1"/>
          <p:nvPr/>
        </p:nvSpPr>
        <p:spPr>
          <a:xfrm>
            <a:off x="2748576" y="576520"/>
            <a:ext cx="6694834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FF0000"/>
                </a:solidFill>
                <a:uFillTx/>
                <a:latin typeface="Comic Sans MS" pitchFamily="66"/>
              </a:rPr>
              <a:t>What does the </a:t>
            </a:r>
            <a:r>
              <a:rPr lang="en-GB" sz="2400" b="0" i="0" u="sng" strike="noStrike" kern="1200" cap="none" spc="0" baseline="0">
                <a:solidFill>
                  <a:srgbClr val="FF0000"/>
                </a:solidFill>
                <a:uFillTx/>
                <a:latin typeface="Comic Sans MS" pitchFamily="66"/>
              </a:rPr>
              <a:t>C</a:t>
            </a:r>
            <a:r>
              <a:rPr lang="en-GB" sz="2400" b="0" i="0" u="none" strike="noStrike" kern="1200" cap="none" spc="0" baseline="0">
                <a:solidFill>
                  <a:srgbClr val="FF0000"/>
                </a:solidFill>
                <a:uFillTx/>
                <a:latin typeface="Comic Sans MS" pitchFamily="66"/>
              </a:rPr>
              <a:t>hurch and the </a:t>
            </a:r>
            <a:r>
              <a:rPr lang="en-GB" sz="2400" b="0" i="0" u="sng" strike="noStrike" kern="1200" cap="none" spc="0" baseline="0">
                <a:solidFill>
                  <a:srgbClr val="FF0000"/>
                </a:solidFill>
                <a:uFillTx/>
                <a:latin typeface="Comic Sans MS" pitchFamily="66"/>
              </a:rPr>
              <a:t>c</a:t>
            </a:r>
            <a:r>
              <a:rPr lang="en-GB" sz="2400" b="0" i="0" u="none" strike="noStrike" kern="1200" cap="none" spc="0" baseline="0">
                <a:solidFill>
                  <a:srgbClr val="FF0000"/>
                </a:solidFill>
                <a:uFillTx/>
                <a:latin typeface="Comic Sans MS" pitchFamily="66"/>
              </a:rPr>
              <a:t>hurch do?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Individual churches and the Church (worldwide Christian community) help to support local communities in many ways:</a:t>
            </a:r>
          </a:p>
        </p:txBody>
      </p:sp>
      <p:pic>
        <p:nvPicPr>
          <p:cNvPr id="4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B2F300A-5B16-462B-8CAB-7A839CE1C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35" y="593463"/>
            <a:ext cx="1192569" cy="11239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52CBBD7-89EE-4986-B78A-33B1E653F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8152" y="597441"/>
            <a:ext cx="996814" cy="1035045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1291EE05-830F-435D-85EF-84B23FB59906}"/>
              </a:ext>
            </a:extLst>
          </p:cNvPr>
          <p:cNvGraphicFramePr>
            <a:graphicFrameLocks noGrp="1"/>
          </p:cNvGraphicFramePr>
          <p:nvPr/>
        </p:nvGraphicFramePr>
        <p:xfrm>
          <a:off x="2039084" y="1606390"/>
          <a:ext cx="3762253" cy="182260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762253">
                  <a:extLst>
                    <a:ext uri="{9D8B030D-6E8A-4147-A177-3AD203B41FA5}">
                      <a16:colId xmlns:a16="http://schemas.microsoft.com/office/drawing/2014/main" val="3598030537"/>
                    </a:ext>
                  </a:extLst>
                </a:gridCol>
              </a:tblGrid>
              <a:tr h="334652"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Church (Capital C)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330835"/>
                  </a:ext>
                </a:extLst>
              </a:tr>
              <a:tr h="1487957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Support local projects such as food banks to support the needy.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Provide social services such as schooling and medical care.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Help those in need.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Campaign for justice.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916778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34A23E2-9ADC-4767-8E84-A1A7297949B5}"/>
              </a:ext>
            </a:extLst>
          </p:cNvPr>
          <p:cNvGraphicFramePr>
            <a:graphicFrameLocks noGrp="1"/>
          </p:cNvGraphicFramePr>
          <p:nvPr/>
        </p:nvGraphicFramePr>
        <p:xfrm>
          <a:off x="6106134" y="1621313"/>
          <a:ext cx="3762253" cy="179275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762253">
                  <a:extLst>
                    <a:ext uri="{9D8B030D-6E8A-4147-A177-3AD203B41FA5}">
                      <a16:colId xmlns:a16="http://schemas.microsoft.com/office/drawing/2014/main" val="762743765"/>
                    </a:ext>
                  </a:extLst>
                </a:gridCol>
              </a:tblGrid>
              <a:tr h="189427"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Individual churches (lowercase c)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7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295323"/>
                  </a:ext>
                </a:extLst>
              </a:tr>
              <a:tr h="1487957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Educate people about Christianity (e.g. Bible study groups)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Meeting places for worship.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Provide activities for young people.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Places where Christians can socialise and be guided spiritually.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148537"/>
                  </a:ext>
                </a:extLst>
              </a:tr>
            </a:tbl>
          </a:graphicData>
        </a:graphic>
      </p:graphicFrame>
      <p:sp>
        <p:nvSpPr>
          <p:cNvPr id="8" name="TextBox 11">
            <a:extLst>
              <a:ext uri="{FF2B5EF4-FFF2-40B4-BE49-F238E27FC236}">
                <a16:creationId xmlns:a16="http://schemas.microsoft.com/office/drawing/2014/main" id="{B6A2AB25-DCD2-4010-AB0D-6E43C9686244}"/>
              </a:ext>
            </a:extLst>
          </p:cNvPr>
          <p:cNvSpPr txBox="1"/>
          <p:nvPr/>
        </p:nvSpPr>
        <p:spPr>
          <a:xfrm>
            <a:off x="2291495" y="3513280"/>
            <a:ext cx="7439028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Examples of the Church Helping the Local Community: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A80E9120-109E-4832-A98B-EF24FA13AC28}"/>
              </a:ext>
            </a:extLst>
          </p:cNvPr>
          <p:cNvSpPr/>
          <p:nvPr/>
        </p:nvSpPr>
        <p:spPr>
          <a:xfrm>
            <a:off x="2620112" y="4255809"/>
            <a:ext cx="3061667" cy="2428874"/>
          </a:xfrm>
          <a:prstGeom prst="rect">
            <a:avLst/>
          </a:prstGeom>
          <a:solidFill>
            <a:srgbClr val="FFE699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Trussell Trust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1" i="0" u="sng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Charity running over 400 food banks un the UK.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Food donated by churches, and boxes in supermarkets.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Aim to bring religious and non-religious people together to end poverty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58EFBF1C-1581-42DD-B16F-338EE5ACD16E}"/>
              </a:ext>
            </a:extLst>
          </p:cNvPr>
          <p:cNvSpPr/>
          <p:nvPr/>
        </p:nvSpPr>
        <p:spPr>
          <a:xfrm>
            <a:off x="6144356" y="4250405"/>
            <a:ext cx="3061667" cy="2428874"/>
          </a:xfrm>
          <a:prstGeom prst="rect">
            <a:avLst/>
          </a:prstGeom>
          <a:solidFill>
            <a:srgbClr val="ADB9CA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Oasis Project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1" i="0" u="sng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Project run by Plymouth Methodists.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Provides internet café, training courses, job club and food banks.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Spiritual and practical advice given to those in need</a:t>
            </a:r>
          </a:p>
        </p:txBody>
      </p:sp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C1546EEB-686E-47B1-B0AC-D4B1D473F6DD}"/>
              </a:ext>
            </a:extLst>
          </p:cNvPr>
          <p:cNvCxnSpPr/>
          <p:nvPr/>
        </p:nvCxnSpPr>
        <p:spPr>
          <a:xfrm>
            <a:off x="4305296" y="4008482"/>
            <a:ext cx="0" cy="257175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2" name="Straight Connector 17">
            <a:extLst>
              <a:ext uri="{FF2B5EF4-FFF2-40B4-BE49-F238E27FC236}">
                <a16:creationId xmlns:a16="http://schemas.microsoft.com/office/drawing/2014/main" id="{17ACF4C6-7B88-4D86-81D7-C703B187A1CF}"/>
              </a:ext>
            </a:extLst>
          </p:cNvPr>
          <p:cNvCxnSpPr/>
          <p:nvPr/>
        </p:nvCxnSpPr>
        <p:spPr>
          <a:xfrm>
            <a:off x="7762871" y="3993230"/>
            <a:ext cx="0" cy="257175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3" name="Straight Connector 18">
            <a:extLst>
              <a:ext uri="{FF2B5EF4-FFF2-40B4-BE49-F238E27FC236}">
                <a16:creationId xmlns:a16="http://schemas.microsoft.com/office/drawing/2014/main" id="{0DF33952-B9ED-4C7C-96BA-798896E85693}"/>
              </a:ext>
            </a:extLst>
          </p:cNvPr>
          <p:cNvCxnSpPr/>
          <p:nvPr/>
        </p:nvCxnSpPr>
        <p:spPr>
          <a:xfrm flipH="1" flipV="1">
            <a:off x="4286249" y="4007202"/>
            <a:ext cx="3457576" cy="128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4" name="Straight Connector 24">
            <a:extLst>
              <a:ext uri="{FF2B5EF4-FFF2-40B4-BE49-F238E27FC236}">
                <a16:creationId xmlns:a16="http://schemas.microsoft.com/office/drawing/2014/main" id="{8814570D-A010-4A46-9169-FF167DAA788D}"/>
              </a:ext>
            </a:extLst>
          </p:cNvPr>
          <p:cNvCxnSpPr/>
          <p:nvPr/>
        </p:nvCxnSpPr>
        <p:spPr>
          <a:xfrm>
            <a:off x="6011009" y="3884819"/>
            <a:ext cx="0" cy="128583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pic>
        <p:nvPicPr>
          <p:cNvPr id="15" name="Picture 27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43C9FFB8-5671-4A2D-80FB-E2F06C97BC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057" t="14671" r="29528" b="32162"/>
          <a:stretch>
            <a:fillRect/>
          </a:stretch>
        </p:blipFill>
        <p:spPr>
          <a:xfrm>
            <a:off x="580991" y="4497448"/>
            <a:ext cx="1807832" cy="15083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45096929-1E51-421F-AD38-2A30FF7921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0294" y="4549578"/>
            <a:ext cx="2061386" cy="160639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147561AB51DF428788596ACB76AD16" ma:contentTypeVersion="" ma:contentTypeDescription="Create a new document." ma:contentTypeScope="" ma:versionID="fd2bf89815a3d08e1333e865a571437c">
  <xsd:schema xmlns:xsd="http://www.w3.org/2001/XMLSchema" xmlns:xs="http://www.w3.org/2001/XMLSchema" xmlns:p="http://schemas.microsoft.com/office/2006/metadata/properties" xmlns:ns2="82762546-134f-435b-a3d8-01776a5e047b" xmlns:ns3="67fdbd2b-1973-427c-bffa-6d718ee9b636" xmlns:ns4="3c6552ff-e203-492b-9a4a-86c2b1ce869f" targetNamespace="http://schemas.microsoft.com/office/2006/metadata/properties" ma:root="true" ma:fieldsID="00672294dec573198491a2eeb19b4524" ns2:_="" ns3:_="" ns4:_="">
    <xsd:import namespace="82762546-134f-435b-a3d8-01776a5e047b"/>
    <xsd:import namespace="67fdbd2b-1973-427c-bffa-6d718ee9b636"/>
    <xsd:import namespace="3c6552ff-e203-492b-9a4a-86c2b1ce8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62546-134f-435b-a3d8-01776a5e04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c470fb7-5308-496a-a12b-188b66d4a6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fdbd2b-1973-427c-bffa-6d718ee9b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552ff-e203-492b-9a4a-86c2b1ce869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9F64BCF-503F-4F2E-86A0-989497ECA44D}" ma:internalName="TaxCatchAll" ma:showField="CatchAllData" ma:web="{67fdbd2b-1973-427c-bffa-6d718ee9b636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762546-134f-435b-a3d8-01776a5e047b">
      <Terms xmlns="http://schemas.microsoft.com/office/infopath/2007/PartnerControls"/>
    </lcf76f155ced4ddcb4097134ff3c332f>
    <TaxCatchAll xmlns="3c6552ff-e203-492b-9a4a-86c2b1ce869f" xsi:nil="true"/>
  </documentManagement>
</p:properties>
</file>

<file path=customXml/itemProps1.xml><?xml version="1.0" encoding="utf-8"?>
<ds:datastoreItem xmlns:ds="http://schemas.openxmlformats.org/officeDocument/2006/customXml" ds:itemID="{443C4CCD-2D54-4D0A-88DB-AABA1CC5174B}"/>
</file>

<file path=customXml/itemProps2.xml><?xml version="1.0" encoding="utf-8"?>
<ds:datastoreItem xmlns:ds="http://schemas.openxmlformats.org/officeDocument/2006/customXml" ds:itemID="{02A12E06-122D-43A0-B609-3EAA754C20D8}"/>
</file>

<file path=customXml/itemProps3.xml><?xml version="1.0" encoding="utf-8"?>
<ds:datastoreItem xmlns:ds="http://schemas.openxmlformats.org/officeDocument/2006/customXml" ds:itemID="{2B3815EA-CDEB-41FB-8C31-8C7C1DFA0A8D}"/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3326</Words>
  <Application>Microsoft Office PowerPoint</Application>
  <PresentationFormat>Widescreen</PresentationFormat>
  <Paragraphs>371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Thomas, Ms R</dc:creator>
  <cp:lastModifiedBy>Leary O</cp:lastModifiedBy>
  <cp:revision>30</cp:revision>
  <dcterms:created xsi:type="dcterms:W3CDTF">2019-11-22T20:25:21Z</dcterms:created>
  <dcterms:modified xsi:type="dcterms:W3CDTF">2020-02-12T13:34:06Z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0x01010002147561AB51DF428788596ACB76AD16</vt:lpwstr>
  </property>
</Properties>
</file>