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4" r:id="rId4"/>
    <p:sldId id="273" r:id="rId5"/>
    <p:sldId id="272" r:id="rId6"/>
    <p:sldId id="276" r:id="rId7"/>
    <p:sldId id="279" r:id="rId8"/>
    <p:sldId id="271" r:id="rId9"/>
    <p:sldId id="277" r:id="rId10"/>
    <p:sldId id="278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76F9D-4652-47AB-8F38-77293222988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BF9F0-5E6D-4231-A1C2-CC97921C89B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11C6C-9412-4D40-926A-11C122545B3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C86773-E3E6-40C9-B7DE-FE0E723D5991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D933C-0755-4416-B54E-35CE4F66741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D4DBB-31E2-4CDC-93B3-900F5287F4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E9E213-A9A7-443A-BA81-38F0BABB8B1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31464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C209D-01C7-4D93-90B3-68E6D21D7E7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589468-1676-4596-9857-1A00438AE23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E4A25-FA86-48CD-8630-5A288C6D8C6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C211E9-3654-4EBD-82D5-7309307E35CF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F7839-7787-4A00-81E7-64D4650842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0A3DD-FA82-4BFF-85A8-CD8CFEA0798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1D3CFE-58A4-4466-BF8F-2F32D641369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14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97BAD1-3AE0-4EE1-B65E-E9BC61DFB54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BD01CD-9A2D-4731-9267-54AD4E33A54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C8EE8-B29F-48FE-B50D-9AEC74A4CAA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57D337-9A8D-4CA4-8447-142B6DAD1A83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46A0A-F4B7-452E-A8A9-3D913C9889E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085AA-39E3-4D96-AADD-288BA25E07E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D27B94-6CF6-4E79-8BD9-6FFC299ECE0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74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94E78-20CE-46A4-A6FD-A1334495C28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5A478-C3D8-4922-A582-09595670F8F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F4310-D222-44F7-B713-02995D47DB4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8598DB-208A-47C6-B67F-1AC55BEADD8C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12C56-795C-4FF7-B721-37B6DA06853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FDC10-0118-46B8-8639-628CAFE9C3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952D16-11B2-4BF2-BD15-1720B74036E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45187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F4381-A77C-4DD8-AC3D-229652FA13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F48AB-B863-47FB-8151-AC08E3986D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ABC97-D3B1-4C16-9297-991EA57AD81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63A3C0-5381-4C01-8D69-3D77E9B64E53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85EED-2798-49D0-8FDA-9DFB7B56267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E15AE-48B4-465E-AAEE-F27AD1588E6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28706D-4192-46FF-B9D5-46ECC1D6240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182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FADBD-1148-4916-9C5E-D522F66EC10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BCE6D-FF21-4042-9F33-90CBD0DCE10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52A72-751C-4E3D-90F8-0178EB8B45D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59983-4F95-4F47-B260-E063B43DAF2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C81789-399D-42F9-BE01-E243E7CB0C20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A35AF-C10B-4D67-A64C-9F681C90672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BB5E8-7433-4C78-905A-F30A21F54A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BC0D83-3F3B-4C0F-88EC-14DAF825AD3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3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F6D11-54F3-43D7-8B32-EC5B5123C9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6B080-A3FC-4B4E-8AE3-65A73A315A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0BF624-41BA-446B-A917-088273FDD2C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B788CF-0614-427C-9715-00A72E031DE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2DAE01-68F6-4A4D-AC7C-4AFA628F9D82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AF6A3D-7C1B-453C-99A0-5E421860978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07E27B-5607-4DDB-BCFB-A3F954994C69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2EF6C-577F-4581-B8B4-460C1410F7C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A88298-5CBB-49E6-8837-A49B590AE7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400856-2FDB-4CC2-9C75-ABE5E9BDA77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86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C67D4-335C-4044-9E69-9C9159A236F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2DCDE-2498-4EDE-AA6F-FF6121D3C56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ACAD7C-5711-4107-B4A0-2E0DBF0C23E8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35142-CDC4-47C6-8F41-EAE8E650AC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1C969-17F2-46F3-B97E-96A8585F26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9F55C4-0F20-47D3-A717-AB14C18A262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58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3D3F45-EA4B-4DF7-B687-5DEE724EDE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544F9C-92DC-4EA3-BF88-B35AD575724A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28636A-7C77-4000-8352-C1B7E6F6857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455AA-40B8-4827-B09B-7E165F3897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F8C9CF-9BAC-4620-92A2-68307B08533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55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786D8-4F52-4A22-9429-1E91C2D529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73EB9-972C-4263-94C3-3C0CC443F0E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F62134-3968-4A29-8F88-1339E60450A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3E84C8-30F0-4566-BCD7-0EC5C58EA4C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C955-7325-4629-86CB-3C622424D25A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73D52-68E8-499F-9274-DBB8F56522E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19640-6F85-453B-B1B6-B9FE6B3911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779DE3-C0BA-41D3-AE50-44C55375239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85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E3948-DED9-4764-A21F-FCE7AA97CE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3B3CC3-B85E-4978-BF79-157FB5A9321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EB97B0-AFCD-4294-B0B1-197A33B90F5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F23E6-0447-42F2-B596-AD614433DB3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862579-0DA5-4EAB-98C5-B80B1B642D39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0E3B4-A4BB-47FC-BD98-FE5602AA1D1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20830-8D12-43A0-8454-BCC04044E07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7AA3BB-62B7-4A05-8921-FE3BE14159F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94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C20B0F-5F5E-4126-AFB7-922DDFC3D4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AB9FF-2CFB-408C-BE5B-C514A4545D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C3D76-2230-459F-B318-9118E0BA06B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9E25592-4C49-40EC-BA39-963221ECCCB7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2AF39-63F0-40E2-8451-6424909DE4D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5B526-2BE4-46B6-A040-779C075B6CF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29D5441-71CF-4EC0-8EDB-552856033DDB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2B72E9E2-3DF4-4491-AA5B-F4F08DC89AA6}"/>
              </a:ext>
            </a:extLst>
          </p:cNvPr>
          <p:cNvSpPr txBox="1"/>
          <p:nvPr/>
        </p:nvSpPr>
        <p:spPr>
          <a:xfrm>
            <a:off x="1956578" y="963027"/>
            <a:ext cx="8755919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Study of Religion: Paper 1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01F7DDE3-228A-4374-90BB-A7B7E6C490E9}"/>
              </a:ext>
            </a:extLst>
          </p:cNvPr>
          <p:cNvSpPr txBox="1"/>
          <p:nvPr/>
        </p:nvSpPr>
        <p:spPr>
          <a:xfrm>
            <a:off x="4147224" y="2212162"/>
            <a:ext cx="3778602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sng" strike="noStrike" kern="1200" cap="none" spc="0" baseline="0">
                <a:solidFill>
                  <a:srgbClr val="00B050"/>
                </a:solidFill>
                <a:uFillTx/>
                <a:latin typeface="Comic Sans MS" pitchFamily="66"/>
              </a:rPr>
              <a:t>Islam Beliefs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D036DDD5-A13B-4C35-AB2C-0010FC28162E}"/>
              </a:ext>
            </a:extLst>
          </p:cNvPr>
          <p:cNvSpPr txBox="1"/>
          <p:nvPr/>
        </p:nvSpPr>
        <p:spPr>
          <a:xfrm>
            <a:off x="4106515" y="3344427"/>
            <a:ext cx="3978975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0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Revision Cards</a:t>
            </a:r>
          </a:p>
        </p:txBody>
      </p:sp>
      <p:pic>
        <p:nvPicPr>
          <p:cNvPr id="5" name="Picture 7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75579A4F-2F8D-480F-B974-95A59D3B7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4" y="2981602"/>
            <a:ext cx="3436955" cy="29815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E9F06970-B5F4-44CE-8742-D956E508E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488" y="2981602"/>
            <a:ext cx="3436955" cy="298156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54F77E71-41DD-4D13-ABAA-DC0248A7AA04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FFF2CC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Prophet Muhammad and th</a:t>
            </a:r>
            <a:r>
              <a:rPr lang="en-GB" sz="2800" b="1" i="0" u="sng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e Imamate</a:t>
            </a:r>
            <a:endParaRPr lang="en-GB" sz="2800" b="1" i="0" u="sng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E5D88B7D-431D-4CEE-BC54-5835448FC12D}"/>
              </a:ext>
            </a:extLst>
          </p:cNvPr>
          <p:cNvGraphicFramePr>
            <a:graphicFrameLocks noGrp="1"/>
          </p:cNvGraphicFramePr>
          <p:nvPr/>
        </p:nvGraphicFramePr>
        <p:xfrm>
          <a:off x="153884" y="1183480"/>
          <a:ext cx="3846615" cy="259454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846615">
                  <a:extLst>
                    <a:ext uri="{9D8B030D-6E8A-4147-A177-3AD203B41FA5}">
                      <a16:colId xmlns:a16="http://schemas.microsoft.com/office/drawing/2014/main" val="987370714"/>
                    </a:ext>
                  </a:extLst>
                </a:gridCol>
              </a:tblGrid>
              <a:tr h="369509"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Muhammad’s Life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978128"/>
                  </a:ext>
                </a:extLst>
              </a:tr>
              <a:tr h="2180112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He is known as the last and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greatest prophet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Born in Mecca, was an orphan and married a wealthy widow,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Khadija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at the age of 25.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Angel Jibril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appeared to him with a message from God. For more that 20 years, Muhammad received further revelations from God making the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Qur’an.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210937"/>
                  </a:ext>
                </a:extLst>
              </a:tr>
            </a:tbl>
          </a:graphicData>
        </a:graphic>
      </p:graphicFrame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055752EB-C72B-4613-95F8-81D3F39A6AA7}"/>
              </a:ext>
            </a:extLst>
          </p:cNvPr>
          <p:cNvGraphicFramePr>
            <a:graphicFrameLocks noGrp="1"/>
          </p:cNvGraphicFramePr>
          <p:nvPr/>
        </p:nvGraphicFramePr>
        <p:xfrm>
          <a:off x="4172690" y="1183480"/>
          <a:ext cx="3846615" cy="302126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846615">
                  <a:extLst>
                    <a:ext uri="{9D8B030D-6E8A-4147-A177-3AD203B41FA5}">
                      <a16:colId xmlns:a16="http://schemas.microsoft.com/office/drawing/2014/main" val="4264387819"/>
                    </a:ext>
                  </a:extLst>
                </a:gridCol>
              </a:tblGrid>
              <a:tr h="369509"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Muhammad’s preaching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149126"/>
                  </a:ext>
                </a:extLst>
              </a:tr>
              <a:tr h="2180112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After his revelation, Muhammad proclaimed that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God is one.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He challenged the people of Mecca to give up cheating, gambling, drinking and idol worship.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Muhammad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fled persecution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with his followers to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Madinah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in 622CE.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This was the start of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Hajj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and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Ummah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After the night journey, Muhammad gathered a tribe of 10,000 Muslims converts and conquered the city in the name of Allah.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313170"/>
                  </a:ext>
                </a:extLst>
              </a:tr>
            </a:tbl>
          </a:graphicData>
        </a:graphic>
      </p:graphicFrame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FE57DFA5-6508-4650-BBF2-BA150A42F358}"/>
              </a:ext>
            </a:extLst>
          </p:cNvPr>
          <p:cNvGraphicFramePr>
            <a:graphicFrameLocks noGrp="1"/>
          </p:cNvGraphicFramePr>
          <p:nvPr/>
        </p:nvGraphicFramePr>
        <p:xfrm>
          <a:off x="8191496" y="1183480"/>
          <a:ext cx="3815251" cy="259454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815251">
                  <a:extLst>
                    <a:ext uri="{9D8B030D-6E8A-4147-A177-3AD203B41FA5}">
                      <a16:colId xmlns:a16="http://schemas.microsoft.com/office/drawing/2014/main" val="1890550496"/>
                    </a:ext>
                  </a:extLst>
                </a:gridCol>
              </a:tblGrid>
              <a:tr h="448677">
                <a:tc>
                  <a:txBody>
                    <a:bodyPr/>
                    <a:lstStyle/>
                    <a:p>
                      <a:pPr lvl="0" algn="ctr"/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Night Journey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626507"/>
                  </a:ext>
                </a:extLst>
              </a:tr>
              <a:tr h="2145868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Muhammad recorded this in the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Qur’an.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angel Jibril took Muhammad to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Jerusalem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on a horse-like creature with wings.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He then ascended into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heaven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and spoke to God and the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past prophets.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Isa (Jesus) told Muhammad that people should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pray 5 times a day.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endParaRPr lang="en-GB" sz="14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882190"/>
                  </a:ext>
                </a:extLst>
              </a:tr>
            </a:tbl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CDB922DE-545F-45E5-B88F-69BE55D72FBE}"/>
              </a:ext>
            </a:extLst>
          </p:cNvPr>
          <p:cNvSpPr txBox="1"/>
          <p:nvPr/>
        </p:nvSpPr>
        <p:spPr>
          <a:xfrm>
            <a:off x="2295518" y="563489"/>
            <a:ext cx="7439028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Muhammad</a:t>
            </a:r>
          </a:p>
        </p:txBody>
      </p:sp>
      <p:cxnSp>
        <p:nvCxnSpPr>
          <p:cNvPr id="7" name="Straight Connector 17">
            <a:extLst>
              <a:ext uri="{FF2B5EF4-FFF2-40B4-BE49-F238E27FC236}">
                <a16:creationId xmlns:a16="http://schemas.microsoft.com/office/drawing/2014/main" id="{E234858A-334F-4801-8EC2-CD9818F2BADF}"/>
              </a:ext>
            </a:extLst>
          </p:cNvPr>
          <p:cNvCxnSpPr/>
          <p:nvPr/>
        </p:nvCxnSpPr>
        <p:spPr>
          <a:xfrm>
            <a:off x="2077187" y="902595"/>
            <a:ext cx="0" cy="257175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8" name="Straight Connector 18">
            <a:extLst>
              <a:ext uri="{FF2B5EF4-FFF2-40B4-BE49-F238E27FC236}">
                <a16:creationId xmlns:a16="http://schemas.microsoft.com/office/drawing/2014/main" id="{20C65A99-5347-460D-9B95-86BB46F08FB1}"/>
              </a:ext>
            </a:extLst>
          </p:cNvPr>
          <p:cNvCxnSpPr/>
          <p:nvPr/>
        </p:nvCxnSpPr>
        <p:spPr>
          <a:xfrm flipH="1">
            <a:off x="2077187" y="902595"/>
            <a:ext cx="8021940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9" name="Straight Connector 17">
            <a:extLst>
              <a:ext uri="{FF2B5EF4-FFF2-40B4-BE49-F238E27FC236}">
                <a16:creationId xmlns:a16="http://schemas.microsoft.com/office/drawing/2014/main" id="{4403C135-27FE-4E01-9F84-6A6610FEF1B5}"/>
              </a:ext>
            </a:extLst>
          </p:cNvPr>
          <p:cNvCxnSpPr/>
          <p:nvPr/>
        </p:nvCxnSpPr>
        <p:spPr>
          <a:xfrm>
            <a:off x="6080732" y="900327"/>
            <a:ext cx="0" cy="257175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3E5EE982-A8F9-4508-9915-A88F3F4EB457}"/>
              </a:ext>
            </a:extLst>
          </p:cNvPr>
          <p:cNvCxnSpPr/>
          <p:nvPr/>
        </p:nvCxnSpPr>
        <p:spPr>
          <a:xfrm>
            <a:off x="10082796" y="909974"/>
            <a:ext cx="0" cy="257175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31D8275-434B-4878-92D8-58FFAD5FD6CC}"/>
              </a:ext>
            </a:extLst>
          </p:cNvPr>
          <p:cNvSpPr/>
          <p:nvPr/>
        </p:nvSpPr>
        <p:spPr>
          <a:xfrm>
            <a:off x="153884" y="4421965"/>
            <a:ext cx="11852873" cy="2109456"/>
          </a:xfrm>
          <a:prstGeom prst="rect">
            <a:avLst/>
          </a:prstGeom>
          <a:solidFill>
            <a:srgbClr val="8FAADC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Imamate</a:t>
            </a:r>
            <a:endParaRPr lang="en-GB" sz="1400" b="1" i="0" u="sng" strike="noStrike" kern="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When Muhammed died, Muslim’s split into two groups, </a:t>
            </a:r>
            <a:r>
              <a:rPr lang="en-GB" sz="14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Shi’a and Sunni.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Shi’a believe that Muhammad named Ali, his successor- he became the first </a:t>
            </a:r>
            <a:r>
              <a:rPr lang="en-GB" sz="14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Imam.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Shi’a believe that Ali appointed him by divine instruction and therefore leadership should follow in the family line.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Twelver branch</a:t>
            </a:r>
            <a:r>
              <a:rPr lang="en-GB" sz="14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of Shi’a Islam believes that there have been 12 Imams in total.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Muhammad al-Mahdi </a:t>
            </a:r>
            <a:r>
              <a:rPr lang="en-GB" sz="14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was the last Imam and kept alive and hidden somewhere on earth and will return with Jesus to bring justice and equality.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Imams rule justly and are also the only people who can interpret the Qur’an without fault.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CF52D75D-6F17-406B-BCB8-CD6CAB31B014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B4C7E7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Holy Books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4B10291A-15B4-42EC-8D91-FB7E3306D26B}"/>
              </a:ext>
            </a:extLst>
          </p:cNvPr>
          <p:cNvGraphicFramePr>
            <a:graphicFrameLocks noGrp="1"/>
          </p:cNvGraphicFramePr>
          <p:nvPr/>
        </p:nvGraphicFramePr>
        <p:xfrm>
          <a:off x="325444" y="3997327"/>
          <a:ext cx="11541117" cy="269652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885279">
                  <a:extLst>
                    <a:ext uri="{9D8B030D-6E8A-4147-A177-3AD203B41FA5}">
                      <a16:colId xmlns:a16="http://schemas.microsoft.com/office/drawing/2014/main" val="2441213426"/>
                    </a:ext>
                  </a:extLst>
                </a:gridCol>
                <a:gridCol w="2885279">
                  <a:extLst>
                    <a:ext uri="{9D8B030D-6E8A-4147-A177-3AD203B41FA5}">
                      <a16:colId xmlns:a16="http://schemas.microsoft.com/office/drawing/2014/main" val="704526755"/>
                    </a:ext>
                  </a:extLst>
                </a:gridCol>
                <a:gridCol w="2885279">
                  <a:extLst>
                    <a:ext uri="{9D8B030D-6E8A-4147-A177-3AD203B41FA5}">
                      <a16:colId xmlns:a16="http://schemas.microsoft.com/office/drawing/2014/main" val="3396211021"/>
                    </a:ext>
                  </a:extLst>
                </a:gridCol>
                <a:gridCol w="2885279">
                  <a:extLst>
                    <a:ext uri="{9D8B030D-6E8A-4147-A177-3AD203B41FA5}">
                      <a16:colId xmlns:a16="http://schemas.microsoft.com/office/drawing/2014/main" val="1540740196"/>
                    </a:ext>
                  </a:extLst>
                </a:gridCol>
              </a:tblGrid>
              <a:tr h="444050">
                <a:tc gridSpan="4">
                  <a:txBody>
                    <a:bodyPr/>
                    <a:lstStyle/>
                    <a:p>
                      <a:pPr lvl="0" algn="ctr"/>
                      <a:r>
                        <a:rPr lang="en-GB" sz="1400" b="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Other Holy Books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925911"/>
                  </a:ext>
                </a:extLst>
              </a:tr>
              <a:tr h="1246638">
                <a:tc>
                  <a:txBody>
                    <a:bodyPr/>
                    <a:lstStyle/>
                    <a:p>
                      <a:pPr lvl="0"/>
                      <a:endParaRPr lang="en-GB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GB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GB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GB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01050"/>
                  </a:ext>
                </a:extLst>
              </a:tr>
              <a:tr h="994638">
                <a:tc>
                  <a:txBody>
                    <a:bodyPr/>
                    <a:lstStyle/>
                    <a:p>
                      <a:pPr lvl="0" algn="ctr"/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Torah (Tawrat)</a:t>
                      </a: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Revealed to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Moses (Musa)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.</a:t>
                      </a: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is mentioned 18 times in the Qur’an.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Psalms (Zabur)</a:t>
                      </a: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Revealed to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David.</a:t>
                      </a: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It is mentioned 3 times in the Qur’an. Similar to Psalms in the Bible.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Gospel (Injil)</a:t>
                      </a: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Revealed to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Jesus (Isa)</a:t>
                      </a:r>
                      <a:endParaRPr lang="en-GB" sz="12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is believed to been lost but some messages can be found in the Bible.</a:t>
                      </a: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Mentioned 12 times in the Qur’an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Scrolls of Abraham (Ibrahim) </a:t>
                      </a: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Referred to in the Qur’an but have been lost and no longer exist.</a:t>
                      </a: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Revealed to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Ibrahim.</a:t>
                      </a:r>
                      <a:endParaRPr lang="en-GB" sz="12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729019"/>
                  </a:ext>
                </a:extLst>
              </a:tr>
            </a:tbl>
          </a:graphicData>
        </a:graphic>
      </p:graphicFrame>
      <p:pic>
        <p:nvPicPr>
          <p:cNvPr id="4" name="Picture 6" descr="A picture containing indoor, yellow, brown, sitting&#10;&#10;Description automatically generated">
            <a:extLst>
              <a:ext uri="{FF2B5EF4-FFF2-40B4-BE49-F238E27FC236}">
                <a16:creationId xmlns:a16="http://schemas.microsoft.com/office/drawing/2014/main" id="{07E3D96C-4C64-4869-9E64-0A567868E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771" y="4669968"/>
            <a:ext cx="881746" cy="8817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8" descr="A close up of food&#10;&#10;Description automatically generated">
            <a:extLst>
              <a:ext uri="{FF2B5EF4-FFF2-40B4-BE49-F238E27FC236}">
                <a16:creationId xmlns:a16="http://schemas.microsoft.com/office/drawing/2014/main" id="{EA1F613C-492F-4100-8688-7D18D538A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859" y="4517373"/>
            <a:ext cx="2275118" cy="10809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1" descr="A red and white sign&#10;&#10;Description automatically generated">
            <a:extLst>
              <a:ext uri="{FF2B5EF4-FFF2-40B4-BE49-F238E27FC236}">
                <a16:creationId xmlns:a16="http://schemas.microsoft.com/office/drawing/2014/main" id="{91B8A1AA-BE9D-4653-82E6-1BE79A431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772" y="4530513"/>
            <a:ext cx="1815458" cy="10211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4" descr="A close up of a box&#10;&#10;Description automatically generated">
            <a:extLst>
              <a:ext uri="{FF2B5EF4-FFF2-40B4-BE49-F238E27FC236}">
                <a16:creationId xmlns:a16="http://schemas.microsoft.com/office/drawing/2014/main" id="{18498642-053C-4A55-97C6-997BBB7A81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5511"/>
          <a:stretch>
            <a:fillRect/>
          </a:stretch>
        </p:blipFill>
        <p:spPr>
          <a:xfrm>
            <a:off x="9276002" y="4794967"/>
            <a:ext cx="2228347" cy="626126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8" name="Table 15">
            <a:extLst>
              <a:ext uri="{FF2B5EF4-FFF2-40B4-BE49-F238E27FC236}">
                <a16:creationId xmlns:a16="http://schemas.microsoft.com/office/drawing/2014/main" id="{996C929A-475B-4583-A5F2-6A4F265C6E77}"/>
              </a:ext>
            </a:extLst>
          </p:cNvPr>
          <p:cNvGraphicFramePr>
            <a:graphicFrameLocks noGrp="1"/>
          </p:cNvGraphicFramePr>
          <p:nvPr/>
        </p:nvGraphicFramePr>
        <p:xfrm>
          <a:off x="4186141" y="887818"/>
          <a:ext cx="7680411" cy="254118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6576">
                  <a:extLst>
                    <a:ext uri="{9D8B030D-6E8A-4147-A177-3AD203B41FA5}">
                      <a16:colId xmlns:a16="http://schemas.microsoft.com/office/drawing/2014/main" val="1640873557"/>
                    </a:ext>
                  </a:extLst>
                </a:gridCol>
                <a:gridCol w="3241173">
                  <a:extLst>
                    <a:ext uri="{9D8B030D-6E8A-4147-A177-3AD203B41FA5}">
                      <a16:colId xmlns:a16="http://schemas.microsoft.com/office/drawing/2014/main" val="3400248965"/>
                    </a:ext>
                  </a:extLst>
                </a:gridCol>
                <a:gridCol w="3522652">
                  <a:extLst>
                    <a:ext uri="{9D8B030D-6E8A-4147-A177-3AD203B41FA5}">
                      <a16:colId xmlns:a16="http://schemas.microsoft.com/office/drawing/2014/main" val="4222600970"/>
                    </a:ext>
                  </a:extLst>
                </a:gridCol>
              </a:tblGrid>
              <a:tr h="367122">
                <a:tc rowSpan="2"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The Qur’an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The Contents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The importance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819418"/>
                  </a:ext>
                </a:extLst>
              </a:tr>
              <a:tr h="21740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Mixture of historical accounts and advice on how to follow God.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It begins with a short prayer to God and is used in the daily prayers.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Arranged in length of chapters.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Muslim children are encouraged to learn Arabic so they can read the Quran.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Word of God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Foundation of every believer’s faith.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Most sacred text of Islam.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Infallible source of authority.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Written in perfect Arabic.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Original is in heaven, so when Muslims read it they believe God is directly speaking to them.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372500"/>
                  </a:ext>
                </a:extLst>
              </a:tr>
            </a:tbl>
          </a:graphicData>
        </a:graphic>
      </p:graphicFrame>
      <p:pic>
        <p:nvPicPr>
          <p:cNvPr id="9" name="Picture 17" descr="A close up of a rug&#10;&#10;Description automatically generated">
            <a:extLst>
              <a:ext uri="{FF2B5EF4-FFF2-40B4-BE49-F238E27FC236}">
                <a16:creationId xmlns:a16="http://schemas.microsoft.com/office/drawing/2014/main" id="{015B0DA5-7BB5-4DC0-A505-306409EDE1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444" y="887818"/>
            <a:ext cx="1422842" cy="218112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Speech Bubble: Rectangle with Corners Rounded 6">
            <a:extLst>
              <a:ext uri="{FF2B5EF4-FFF2-40B4-BE49-F238E27FC236}">
                <a16:creationId xmlns:a16="http://schemas.microsoft.com/office/drawing/2014/main" id="{F830DE7C-C136-47E1-9E40-E8AFA9A583FF}"/>
              </a:ext>
            </a:extLst>
          </p:cNvPr>
          <p:cNvSpPr/>
          <p:nvPr/>
        </p:nvSpPr>
        <p:spPr>
          <a:xfrm>
            <a:off x="1923092" y="786155"/>
            <a:ext cx="2088242" cy="947117"/>
          </a:xfrm>
          <a:custGeom>
            <a:avLst>
              <a:gd name="f0" fmla="val -4164"/>
              <a:gd name="f1" fmla="val 17671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val -2147483647"/>
              <a:gd name="f17" fmla="+- 0 0 180"/>
              <a:gd name="f18" fmla="*/ f6 1 21600"/>
              <a:gd name="f19" fmla="*/ f7 1 21600"/>
              <a:gd name="f20" fmla="+- 0 0 f12"/>
              <a:gd name="f21" fmla="+- 3590 0 f8"/>
              <a:gd name="f22" fmla="+- 0 0 f3"/>
              <a:gd name="f23" fmla="+- 21600 0 f15"/>
              <a:gd name="f24" fmla="+- 18010 0 f9"/>
              <a:gd name="f25" fmla="+- f9 0 f8"/>
              <a:gd name="f26" fmla="pin -2147483647 f0 2147483647"/>
              <a:gd name="f27" fmla="pin -2147483647 f1 2147483647"/>
              <a:gd name="f28" fmla="*/ f17 f2 1"/>
              <a:gd name="f29" fmla="val f26"/>
              <a:gd name="f30" fmla="val f27"/>
              <a:gd name="f31" fmla="abs f20"/>
              <a:gd name="f32" fmla="abs f21"/>
              <a:gd name="f33" fmla="?: f20 f22 f3"/>
              <a:gd name="f34" fmla="?: f20 f3 f22"/>
              <a:gd name="f35" fmla="?: f20 f4 f3"/>
              <a:gd name="f36" fmla="?: f20 f3 f4"/>
              <a:gd name="f37" fmla="abs f23"/>
              <a:gd name="f38" fmla="?: f21 f22 f3"/>
              <a:gd name="f39" fmla="?: f21 f3 f22"/>
              <a:gd name="f40" fmla="?: f23 0 f2"/>
              <a:gd name="f41" fmla="?: f23 f2 0"/>
              <a:gd name="f42" fmla="abs f24"/>
              <a:gd name="f43" fmla="?: f23 f22 f3"/>
              <a:gd name="f44" fmla="?: f23 f3 f22"/>
              <a:gd name="f45" fmla="?: f23 f4 f3"/>
              <a:gd name="f46" fmla="?: f23 f3 f4"/>
              <a:gd name="f47" fmla="?: f24 f22 f3"/>
              <a:gd name="f48" fmla="?: f24 f3 f22"/>
              <a:gd name="f49" fmla="?: f20 0 f2"/>
              <a:gd name="f50" fmla="?: f20 f2 0"/>
              <a:gd name="f51" fmla="*/ f25 1 21600"/>
              <a:gd name="f52" fmla="*/ f26 f18 1"/>
              <a:gd name="f53" fmla="*/ f27 f19 1"/>
              <a:gd name="f54" fmla="*/ f28 1 f5"/>
              <a:gd name="f55" fmla="+- f29 0 10800"/>
              <a:gd name="f56" fmla="+- f30 0 10800"/>
              <a:gd name="f57" fmla="+- f30 0 21600"/>
              <a:gd name="f58" fmla="+- f29 0 21600"/>
              <a:gd name="f59" fmla="?: f20 f36 f35"/>
              <a:gd name="f60" fmla="?: f20 f35 f36"/>
              <a:gd name="f61" fmla="?: f21 f34 f33"/>
              <a:gd name="f62" fmla="?: f21 f41 f40"/>
              <a:gd name="f63" fmla="?: f21 f40 f41"/>
              <a:gd name="f64" fmla="?: f23 f38 f39"/>
              <a:gd name="f65" fmla="?: f23 f46 f45"/>
              <a:gd name="f66" fmla="?: f23 f45 f46"/>
              <a:gd name="f67" fmla="?: f24 f44 f43"/>
              <a:gd name="f68" fmla="?: f24 f50 f49"/>
              <a:gd name="f69" fmla="?: f24 f49 f50"/>
              <a:gd name="f70" fmla="?: f20 f47 f48"/>
              <a:gd name="f71" fmla="*/ 800 f51 1"/>
              <a:gd name="f72" fmla="*/ 20800 f51 1"/>
              <a:gd name="f73" fmla="*/ f29 f18 1"/>
              <a:gd name="f74" fmla="*/ f30 f19 1"/>
              <a:gd name="f75" fmla="+- f54 0 f3"/>
              <a:gd name="f76" fmla="abs f55"/>
              <a:gd name="f77" fmla="abs f56"/>
              <a:gd name="f78" fmla="?: f21 f60 f59"/>
              <a:gd name="f79" fmla="?: f23 f62 f63"/>
              <a:gd name="f80" fmla="?: f24 f66 f65"/>
              <a:gd name="f81" fmla="?: f20 f68 f69"/>
              <a:gd name="f82" fmla="*/ f71 1 f51"/>
              <a:gd name="f83" fmla="*/ f72 1 f51"/>
              <a:gd name="f84" fmla="+- f76 0 f77"/>
              <a:gd name="f85" fmla="+- f77 0 f76"/>
              <a:gd name="f86" fmla="*/ f82 f18 1"/>
              <a:gd name="f87" fmla="*/ f83 f18 1"/>
              <a:gd name="f88" fmla="*/ f83 f19 1"/>
              <a:gd name="f89" fmla="*/ f82 f19 1"/>
              <a:gd name="f90" fmla="?: f56 f10 f84"/>
              <a:gd name="f91" fmla="?: f56 f84 f10"/>
              <a:gd name="f92" fmla="?: f55 f10 f85"/>
              <a:gd name="f93" fmla="?: f55 f85 f10"/>
              <a:gd name="f94" fmla="?: f29 f10 f90"/>
              <a:gd name="f95" fmla="?: f29 f10 f91"/>
              <a:gd name="f96" fmla="?: f57 f92 f10"/>
              <a:gd name="f97" fmla="?: f57 f93 f10"/>
              <a:gd name="f98" fmla="?: f58 f91 f10"/>
              <a:gd name="f99" fmla="?: f58 f90 f10"/>
              <a:gd name="f100" fmla="?: f30 f10 f93"/>
              <a:gd name="f101" fmla="?: f30 f10 f92"/>
              <a:gd name="f102" fmla="?: f94 f29 0"/>
              <a:gd name="f103" fmla="?: f94 f30 6280"/>
              <a:gd name="f104" fmla="?: f95 f29 0"/>
              <a:gd name="f105" fmla="?: f95 f30 15320"/>
              <a:gd name="f106" fmla="?: f96 f29 6280"/>
              <a:gd name="f107" fmla="?: f96 f30 21600"/>
              <a:gd name="f108" fmla="?: f97 f29 15320"/>
              <a:gd name="f109" fmla="?: f97 f30 21600"/>
              <a:gd name="f110" fmla="?: f98 f29 21600"/>
              <a:gd name="f111" fmla="?: f98 f30 15320"/>
              <a:gd name="f112" fmla="?: f99 f29 21600"/>
              <a:gd name="f113" fmla="?: f99 f30 6280"/>
              <a:gd name="f114" fmla="?: f100 f29 15320"/>
              <a:gd name="f115" fmla="?: f100 f30 0"/>
              <a:gd name="f116" fmla="?: f101 f29 6280"/>
              <a:gd name="f117" fmla="?: f101 f30 0"/>
            </a:gdLst>
            <a:ahLst>
              <a:ahXY gdRefX="f0" minX="f16" maxX="f11" gdRefY="f1" minY="f16" maxY="f11">
                <a:pos x="f52" y="f5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73" y="f74"/>
              </a:cxn>
            </a:cxnLst>
            <a:rect l="f86" t="f89" r="f87" b="f88"/>
            <a:pathLst>
              <a:path w="21600" h="21600">
                <a:moveTo>
                  <a:pt x="f12" y="f8"/>
                </a:moveTo>
                <a:arcTo wR="f31" hR="f32" stAng="f78" swAng="f61"/>
                <a:lnTo>
                  <a:pt x="f102" y="f103"/>
                </a:lnTo>
                <a:lnTo>
                  <a:pt x="f8" y="f13"/>
                </a:lnTo>
                <a:lnTo>
                  <a:pt x="f8" y="f14"/>
                </a:lnTo>
                <a:lnTo>
                  <a:pt x="f104" y="f105"/>
                </a:lnTo>
                <a:lnTo>
                  <a:pt x="f8" y="f15"/>
                </a:lnTo>
                <a:arcTo wR="f32" hR="f37" stAng="f79" swAng="f64"/>
                <a:lnTo>
                  <a:pt x="f106" y="f107"/>
                </a:lnTo>
                <a:lnTo>
                  <a:pt x="f13" y="f9"/>
                </a:lnTo>
                <a:lnTo>
                  <a:pt x="f14" y="f9"/>
                </a:lnTo>
                <a:lnTo>
                  <a:pt x="f108" y="f109"/>
                </a:lnTo>
                <a:lnTo>
                  <a:pt x="f15" y="f9"/>
                </a:lnTo>
                <a:arcTo wR="f37" hR="f42" stAng="f80" swAng="f67"/>
                <a:lnTo>
                  <a:pt x="f110" y="f111"/>
                </a:lnTo>
                <a:lnTo>
                  <a:pt x="f9" y="f14"/>
                </a:lnTo>
                <a:lnTo>
                  <a:pt x="f9" y="f13"/>
                </a:lnTo>
                <a:lnTo>
                  <a:pt x="f112" y="f113"/>
                </a:lnTo>
                <a:lnTo>
                  <a:pt x="f9" y="f12"/>
                </a:lnTo>
                <a:arcTo wR="f42" hR="f31" stAng="f81" swAng="f70"/>
                <a:lnTo>
                  <a:pt x="f114" y="f115"/>
                </a:lnTo>
                <a:lnTo>
                  <a:pt x="f14" y="f8"/>
                </a:lnTo>
                <a:lnTo>
                  <a:pt x="f13" y="f8"/>
                </a:lnTo>
                <a:lnTo>
                  <a:pt x="f116" y="f117"/>
                </a:lnTo>
                <a:close/>
              </a:path>
            </a:pathLst>
          </a:custGeom>
          <a:solidFill>
            <a:srgbClr val="B4C7E7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“This is the Scripture in which there is no doubt, containing guidance for those who are mindful of God.”</a:t>
            </a:r>
          </a:p>
        </p:txBody>
      </p:sp>
      <p:sp>
        <p:nvSpPr>
          <p:cNvPr id="11" name="Speech Bubble: Rectangle with Corners Rounded 6">
            <a:extLst>
              <a:ext uri="{FF2B5EF4-FFF2-40B4-BE49-F238E27FC236}">
                <a16:creationId xmlns:a16="http://schemas.microsoft.com/office/drawing/2014/main" id="{458A184E-F091-42FB-BB2F-0A13036B357A}"/>
              </a:ext>
            </a:extLst>
          </p:cNvPr>
          <p:cNvSpPr/>
          <p:nvPr/>
        </p:nvSpPr>
        <p:spPr>
          <a:xfrm>
            <a:off x="1923092" y="2112456"/>
            <a:ext cx="2088242" cy="947117"/>
          </a:xfrm>
          <a:custGeom>
            <a:avLst>
              <a:gd name="f0" fmla="val -4164"/>
              <a:gd name="f1" fmla="val 17671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val -2147483647"/>
              <a:gd name="f17" fmla="+- 0 0 180"/>
              <a:gd name="f18" fmla="*/ f6 1 21600"/>
              <a:gd name="f19" fmla="*/ f7 1 21600"/>
              <a:gd name="f20" fmla="+- 0 0 f12"/>
              <a:gd name="f21" fmla="+- 3590 0 f8"/>
              <a:gd name="f22" fmla="+- 0 0 f3"/>
              <a:gd name="f23" fmla="+- 21600 0 f15"/>
              <a:gd name="f24" fmla="+- 18010 0 f9"/>
              <a:gd name="f25" fmla="+- f9 0 f8"/>
              <a:gd name="f26" fmla="pin -2147483647 f0 2147483647"/>
              <a:gd name="f27" fmla="pin -2147483647 f1 2147483647"/>
              <a:gd name="f28" fmla="*/ f17 f2 1"/>
              <a:gd name="f29" fmla="val f26"/>
              <a:gd name="f30" fmla="val f27"/>
              <a:gd name="f31" fmla="abs f20"/>
              <a:gd name="f32" fmla="abs f21"/>
              <a:gd name="f33" fmla="?: f20 f22 f3"/>
              <a:gd name="f34" fmla="?: f20 f3 f22"/>
              <a:gd name="f35" fmla="?: f20 f4 f3"/>
              <a:gd name="f36" fmla="?: f20 f3 f4"/>
              <a:gd name="f37" fmla="abs f23"/>
              <a:gd name="f38" fmla="?: f21 f22 f3"/>
              <a:gd name="f39" fmla="?: f21 f3 f22"/>
              <a:gd name="f40" fmla="?: f23 0 f2"/>
              <a:gd name="f41" fmla="?: f23 f2 0"/>
              <a:gd name="f42" fmla="abs f24"/>
              <a:gd name="f43" fmla="?: f23 f22 f3"/>
              <a:gd name="f44" fmla="?: f23 f3 f22"/>
              <a:gd name="f45" fmla="?: f23 f4 f3"/>
              <a:gd name="f46" fmla="?: f23 f3 f4"/>
              <a:gd name="f47" fmla="?: f24 f22 f3"/>
              <a:gd name="f48" fmla="?: f24 f3 f22"/>
              <a:gd name="f49" fmla="?: f20 0 f2"/>
              <a:gd name="f50" fmla="?: f20 f2 0"/>
              <a:gd name="f51" fmla="*/ f25 1 21600"/>
              <a:gd name="f52" fmla="*/ f26 f18 1"/>
              <a:gd name="f53" fmla="*/ f27 f19 1"/>
              <a:gd name="f54" fmla="*/ f28 1 f5"/>
              <a:gd name="f55" fmla="+- f29 0 10800"/>
              <a:gd name="f56" fmla="+- f30 0 10800"/>
              <a:gd name="f57" fmla="+- f30 0 21600"/>
              <a:gd name="f58" fmla="+- f29 0 21600"/>
              <a:gd name="f59" fmla="?: f20 f36 f35"/>
              <a:gd name="f60" fmla="?: f20 f35 f36"/>
              <a:gd name="f61" fmla="?: f21 f34 f33"/>
              <a:gd name="f62" fmla="?: f21 f41 f40"/>
              <a:gd name="f63" fmla="?: f21 f40 f41"/>
              <a:gd name="f64" fmla="?: f23 f38 f39"/>
              <a:gd name="f65" fmla="?: f23 f46 f45"/>
              <a:gd name="f66" fmla="?: f23 f45 f46"/>
              <a:gd name="f67" fmla="?: f24 f44 f43"/>
              <a:gd name="f68" fmla="?: f24 f50 f49"/>
              <a:gd name="f69" fmla="?: f24 f49 f50"/>
              <a:gd name="f70" fmla="?: f20 f47 f48"/>
              <a:gd name="f71" fmla="*/ 800 f51 1"/>
              <a:gd name="f72" fmla="*/ 20800 f51 1"/>
              <a:gd name="f73" fmla="*/ f29 f18 1"/>
              <a:gd name="f74" fmla="*/ f30 f19 1"/>
              <a:gd name="f75" fmla="+- f54 0 f3"/>
              <a:gd name="f76" fmla="abs f55"/>
              <a:gd name="f77" fmla="abs f56"/>
              <a:gd name="f78" fmla="?: f21 f60 f59"/>
              <a:gd name="f79" fmla="?: f23 f62 f63"/>
              <a:gd name="f80" fmla="?: f24 f66 f65"/>
              <a:gd name="f81" fmla="?: f20 f68 f69"/>
              <a:gd name="f82" fmla="*/ f71 1 f51"/>
              <a:gd name="f83" fmla="*/ f72 1 f51"/>
              <a:gd name="f84" fmla="+- f76 0 f77"/>
              <a:gd name="f85" fmla="+- f77 0 f76"/>
              <a:gd name="f86" fmla="*/ f82 f18 1"/>
              <a:gd name="f87" fmla="*/ f83 f18 1"/>
              <a:gd name="f88" fmla="*/ f83 f19 1"/>
              <a:gd name="f89" fmla="*/ f82 f19 1"/>
              <a:gd name="f90" fmla="?: f56 f10 f84"/>
              <a:gd name="f91" fmla="?: f56 f84 f10"/>
              <a:gd name="f92" fmla="?: f55 f10 f85"/>
              <a:gd name="f93" fmla="?: f55 f85 f10"/>
              <a:gd name="f94" fmla="?: f29 f10 f90"/>
              <a:gd name="f95" fmla="?: f29 f10 f91"/>
              <a:gd name="f96" fmla="?: f57 f92 f10"/>
              <a:gd name="f97" fmla="?: f57 f93 f10"/>
              <a:gd name="f98" fmla="?: f58 f91 f10"/>
              <a:gd name="f99" fmla="?: f58 f90 f10"/>
              <a:gd name="f100" fmla="?: f30 f10 f93"/>
              <a:gd name="f101" fmla="?: f30 f10 f92"/>
              <a:gd name="f102" fmla="?: f94 f29 0"/>
              <a:gd name="f103" fmla="?: f94 f30 6280"/>
              <a:gd name="f104" fmla="?: f95 f29 0"/>
              <a:gd name="f105" fmla="?: f95 f30 15320"/>
              <a:gd name="f106" fmla="?: f96 f29 6280"/>
              <a:gd name="f107" fmla="?: f96 f30 21600"/>
              <a:gd name="f108" fmla="?: f97 f29 15320"/>
              <a:gd name="f109" fmla="?: f97 f30 21600"/>
              <a:gd name="f110" fmla="?: f98 f29 21600"/>
              <a:gd name="f111" fmla="?: f98 f30 15320"/>
              <a:gd name="f112" fmla="?: f99 f29 21600"/>
              <a:gd name="f113" fmla="?: f99 f30 6280"/>
              <a:gd name="f114" fmla="?: f100 f29 15320"/>
              <a:gd name="f115" fmla="?: f100 f30 0"/>
              <a:gd name="f116" fmla="?: f101 f29 6280"/>
              <a:gd name="f117" fmla="?: f101 f30 0"/>
            </a:gdLst>
            <a:ahLst>
              <a:ahXY gdRefX="f0" minX="f16" maxX="f11" gdRefY="f1" minY="f16" maxY="f11">
                <a:pos x="f52" y="f5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73" y="f74"/>
              </a:cxn>
            </a:cxnLst>
            <a:rect l="f86" t="f89" r="f87" b="f88"/>
            <a:pathLst>
              <a:path w="21600" h="21600">
                <a:moveTo>
                  <a:pt x="f12" y="f8"/>
                </a:moveTo>
                <a:arcTo wR="f31" hR="f32" stAng="f78" swAng="f61"/>
                <a:lnTo>
                  <a:pt x="f102" y="f103"/>
                </a:lnTo>
                <a:lnTo>
                  <a:pt x="f8" y="f13"/>
                </a:lnTo>
                <a:lnTo>
                  <a:pt x="f8" y="f14"/>
                </a:lnTo>
                <a:lnTo>
                  <a:pt x="f104" y="f105"/>
                </a:lnTo>
                <a:lnTo>
                  <a:pt x="f8" y="f15"/>
                </a:lnTo>
                <a:arcTo wR="f32" hR="f37" stAng="f79" swAng="f64"/>
                <a:lnTo>
                  <a:pt x="f106" y="f107"/>
                </a:lnTo>
                <a:lnTo>
                  <a:pt x="f13" y="f9"/>
                </a:lnTo>
                <a:lnTo>
                  <a:pt x="f14" y="f9"/>
                </a:lnTo>
                <a:lnTo>
                  <a:pt x="f108" y="f109"/>
                </a:lnTo>
                <a:lnTo>
                  <a:pt x="f15" y="f9"/>
                </a:lnTo>
                <a:arcTo wR="f37" hR="f42" stAng="f80" swAng="f67"/>
                <a:lnTo>
                  <a:pt x="f110" y="f111"/>
                </a:lnTo>
                <a:lnTo>
                  <a:pt x="f9" y="f14"/>
                </a:lnTo>
                <a:lnTo>
                  <a:pt x="f9" y="f13"/>
                </a:lnTo>
                <a:lnTo>
                  <a:pt x="f112" y="f113"/>
                </a:lnTo>
                <a:lnTo>
                  <a:pt x="f9" y="f12"/>
                </a:lnTo>
                <a:arcTo wR="f42" hR="f31" stAng="f81" swAng="f70"/>
                <a:lnTo>
                  <a:pt x="f114" y="f115"/>
                </a:lnTo>
                <a:lnTo>
                  <a:pt x="f14" y="f8"/>
                </a:lnTo>
                <a:lnTo>
                  <a:pt x="f13" y="f8"/>
                </a:lnTo>
                <a:lnTo>
                  <a:pt x="f116" y="f117"/>
                </a:lnTo>
                <a:close/>
              </a:path>
            </a:pathLst>
          </a:custGeom>
          <a:solidFill>
            <a:srgbClr val="FFD966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“This is truly a glorious Qur’an on a preserved Tablet.”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832D8C67-58A3-45C0-857E-A2FA0720595B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F8CBAD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Oneness of God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B9DAD04-4E58-41D6-B434-5A894D6A3897}"/>
              </a:ext>
            </a:extLst>
          </p:cNvPr>
          <p:cNvGraphicFramePr>
            <a:graphicFrameLocks noGrp="1"/>
          </p:cNvGraphicFramePr>
          <p:nvPr/>
        </p:nvGraphicFramePr>
        <p:xfrm>
          <a:off x="135267" y="710452"/>
          <a:ext cx="7599029" cy="262128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599029">
                  <a:extLst>
                    <a:ext uri="{9D8B030D-6E8A-4147-A177-3AD203B41FA5}">
                      <a16:colId xmlns:a16="http://schemas.microsoft.com/office/drawing/2014/main" val="3354815382"/>
                    </a:ext>
                  </a:extLst>
                </a:gridCol>
              </a:tblGrid>
              <a:tr h="294043"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Beliefs about God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016967"/>
                  </a:ext>
                </a:extLst>
              </a:tr>
              <a:tr h="938540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Sunni and Shi’a Muslims believe that there is </a:t>
                      </a:r>
                      <a:r>
                        <a:rPr lang="en-GB" sz="1600" b="1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only one God; Tawhid.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Islam is a </a:t>
                      </a:r>
                      <a:r>
                        <a:rPr lang="en-GB" sz="1600" b="1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monotheistic </a:t>
                      </a: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religion.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Arabic word for God is </a:t>
                      </a:r>
                      <a:r>
                        <a:rPr lang="en-GB" sz="1600" b="1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Allah.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</a:t>
                      </a:r>
                      <a:r>
                        <a:rPr lang="en-GB" sz="1600" b="1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Shahadah </a:t>
                      </a: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shows the belief in one God</a:t>
                      </a:r>
                      <a:r>
                        <a:rPr lang="en-GB" sz="1600" b="1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. “There is one God but Allah and Muhammad is his prophet.”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God is an undivided entity.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No one else and no other object has God’s attributes or qualities.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only sin that God will </a:t>
                      </a:r>
                      <a:r>
                        <a:rPr lang="en-GB" sz="1600" b="1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not forgive </a:t>
                      </a: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is the sin of </a:t>
                      </a:r>
                      <a:r>
                        <a:rPr lang="en-GB" sz="1600" b="1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shirk</a:t>
                      </a: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. Which is attributing God-like qualities to any other being or thing.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280079"/>
                  </a:ext>
                </a:extLst>
              </a:tr>
            </a:tbl>
          </a:graphicData>
        </a:graphic>
      </p:graphicFrame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82E6D1D5-1E91-4C33-BC3A-1FA527E024DA}"/>
              </a:ext>
            </a:extLst>
          </p:cNvPr>
          <p:cNvGraphicFramePr>
            <a:graphicFrameLocks noGrp="1"/>
          </p:cNvGraphicFramePr>
          <p:nvPr/>
        </p:nvGraphicFramePr>
        <p:xfrm>
          <a:off x="6560344" y="3688579"/>
          <a:ext cx="5306784" cy="274390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306784">
                  <a:extLst>
                    <a:ext uri="{9D8B030D-6E8A-4147-A177-3AD203B41FA5}">
                      <a16:colId xmlns:a16="http://schemas.microsoft.com/office/drawing/2014/main" val="1365445950"/>
                    </a:ext>
                  </a:extLst>
                </a:gridCol>
              </a:tblGrid>
              <a:tr h="350965"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Supremacy of God’s will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87947"/>
                  </a:ext>
                </a:extLst>
              </a:tr>
              <a:tr h="2392939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God is the </a:t>
                      </a:r>
                      <a:r>
                        <a:rPr lang="en-GB" sz="1600" b="1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creator</a:t>
                      </a: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therefore nothing happens unless God allows it, whether it is good or bad.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Everything happens under </a:t>
                      </a:r>
                      <a:r>
                        <a:rPr lang="en-GB" sz="1600" b="1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God’s will.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</a:t>
                      </a:r>
                      <a:r>
                        <a:rPr lang="en-GB" sz="1600" b="1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supremacy of God’s will </a:t>
                      </a: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is an article of faith.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God’s will is supreme and above all things.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Muslims often add the words </a:t>
                      </a:r>
                      <a:r>
                        <a:rPr lang="en-GB" sz="1600" b="1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‘God willing’ (Inshallah) </a:t>
                      </a: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after they promise to do something.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This lead to the belief that </a:t>
                      </a:r>
                      <a:r>
                        <a:rPr lang="en-GB" sz="1600" b="1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God controls everything</a:t>
                      </a:r>
                      <a:r>
                        <a:rPr lang="en-GB" sz="1600" b="0" u="none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and humans do not have Free Will.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978702"/>
                  </a:ext>
                </a:extLst>
              </a:tr>
            </a:tbl>
          </a:graphicData>
        </a:graphic>
      </p:graphicFrame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7485987E-695B-4B4F-B5EE-51AE7ED8B004}"/>
              </a:ext>
            </a:extLst>
          </p:cNvPr>
          <p:cNvSpPr/>
          <p:nvPr/>
        </p:nvSpPr>
        <p:spPr>
          <a:xfrm>
            <a:off x="2063873" y="4477560"/>
            <a:ext cx="1913839" cy="82020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FFFFFF"/>
                </a:solidFill>
                <a:uFillTx/>
                <a:latin typeface="Comic Sans MS" pitchFamily="66"/>
              </a:rPr>
              <a:t>The impact of these beliefs on Muslims</a:t>
            </a: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415BFC80-B2F6-4E05-9BB4-01CD3700C0EB}"/>
              </a:ext>
            </a:extLst>
          </p:cNvPr>
          <p:cNvSpPr/>
          <p:nvPr/>
        </p:nvSpPr>
        <p:spPr>
          <a:xfrm>
            <a:off x="216045" y="3645374"/>
            <a:ext cx="1688969" cy="67627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7030A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They show their belief in their daily lives.</a:t>
            </a:r>
          </a:p>
        </p:txBody>
      </p: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id="{8E5C98BC-D3D0-4463-91D0-92A05DC448D7}"/>
              </a:ext>
            </a:extLst>
          </p:cNvPr>
          <p:cNvSpPr/>
          <p:nvPr/>
        </p:nvSpPr>
        <p:spPr>
          <a:xfrm>
            <a:off x="4207328" y="4481364"/>
            <a:ext cx="1931532" cy="81259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“Misfortunes can only happen with God’s permission.”</a:t>
            </a:r>
            <a:endParaRPr lang="en-GB" sz="14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sp>
        <p:nvSpPr>
          <p:cNvPr id="8" name="Rectangle: Rounded Corners 9">
            <a:extLst>
              <a:ext uri="{FF2B5EF4-FFF2-40B4-BE49-F238E27FC236}">
                <a16:creationId xmlns:a16="http://schemas.microsoft.com/office/drawing/2014/main" id="{68DC8C1A-6602-459D-91CC-7721545F9439}"/>
              </a:ext>
            </a:extLst>
          </p:cNvPr>
          <p:cNvSpPr/>
          <p:nvPr/>
        </p:nvSpPr>
        <p:spPr>
          <a:xfrm>
            <a:off x="3977713" y="3645374"/>
            <a:ext cx="1357317" cy="67627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Live according to God’s will</a:t>
            </a:r>
          </a:p>
        </p:txBody>
      </p:sp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5AD96276-38F9-41C7-BA02-A58A51706252}"/>
              </a:ext>
            </a:extLst>
          </p:cNvPr>
          <p:cNvSpPr/>
          <p:nvPr/>
        </p:nvSpPr>
        <p:spPr>
          <a:xfrm>
            <a:off x="3106445" y="5453627"/>
            <a:ext cx="2092503" cy="78787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0070C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Muslims accept that bad things happen and they are ‘meant to be’</a:t>
            </a:r>
          </a:p>
        </p:txBody>
      </p:sp>
      <p:sp>
        <p:nvSpPr>
          <p:cNvPr id="10" name="Rectangle: Rounded Corners 12">
            <a:extLst>
              <a:ext uri="{FF2B5EF4-FFF2-40B4-BE49-F238E27FC236}">
                <a16:creationId xmlns:a16="http://schemas.microsoft.com/office/drawing/2014/main" id="{1EF26438-68D1-4814-97FA-A5BC5B5497BF}"/>
              </a:ext>
            </a:extLst>
          </p:cNvPr>
          <p:cNvSpPr/>
          <p:nvPr/>
        </p:nvSpPr>
        <p:spPr>
          <a:xfrm>
            <a:off x="2096874" y="3601684"/>
            <a:ext cx="1688969" cy="71996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They make God their number 1 priority</a:t>
            </a:r>
          </a:p>
        </p:txBody>
      </p:sp>
      <p:sp>
        <p:nvSpPr>
          <p:cNvPr id="11" name="Rectangle: Rounded Corners 13">
            <a:extLst>
              <a:ext uri="{FF2B5EF4-FFF2-40B4-BE49-F238E27FC236}">
                <a16:creationId xmlns:a16="http://schemas.microsoft.com/office/drawing/2014/main" id="{D657DBE7-15EC-47E3-B5A2-AEB9998399DF}"/>
              </a:ext>
            </a:extLst>
          </p:cNvPr>
          <p:cNvSpPr/>
          <p:nvPr/>
        </p:nvSpPr>
        <p:spPr>
          <a:xfrm>
            <a:off x="948095" y="5467471"/>
            <a:ext cx="1913839" cy="82020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FFF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They respect the prophets (not worship them)</a:t>
            </a:r>
          </a:p>
        </p:txBody>
      </p:sp>
      <p:sp>
        <p:nvSpPr>
          <p:cNvPr id="12" name="Rectangle: Rounded Corners 14">
            <a:extLst>
              <a:ext uri="{FF2B5EF4-FFF2-40B4-BE49-F238E27FC236}">
                <a16:creationId xmlns:a16="http://schemas.microsoft.com/office/drawing/2014/main" id="{7B689A9A-F752-44C4-81EA-5E66D36B3678}"/>
              </a:ext>
            </a:extLst>
          </p:cNvPr>
          <p:cNvSpPr/>
          <p:nvPr/>
        </p:nvSpPr>
        <p:spPr>
          <a:xfrm>
            <a:off x="324877" y="4583850"/>
            <a:ext cx="1357317" cy="67627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They worship God</a:t>
            </a:r>
          </a:p>
        </p:txBody>
      </p:sp>
      <p:sp>
        <p:nvSpPr>
          <p:cNvPr id="13" name="Speech Bubble: Rectangle with Corners Rounded 8">
            <a:extLst>
              <a:ext uri="{FF2B5EF4-FFF2-40B4-BE49-F238E27FC236}">
                <a16:creationId xmlns:a16="http://schemas.microsoft.com/office/drawing/2014/main" id="{C7791B12-68BA-4D03-BBB4-C9A4D55D6193}"/>
              </a:ext>
            </a:extLst>
          </p:cNvPr>
          <p:cNvSpPr/>
          <p:nvPr/>
        </p:nvSpPr>
        <p:spPr>
          <a:xfrm>
            <a:off x="9535884" y="687317"/>
            <a:ext cx="2122715" cy="1125160"/>
          </a:xfrm>
          <a:custGeom>
            <a:avLst>
              <a:gd name="f0" fmla="val -18419"/>
              <a:gd name="f1" fmla="val 9863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val -2147483647"/>
              <a:gd name="f17" fmla="+- 0 0 180"/>
              <a:gd name="f18" fmla="*/ f6 1 21600"/>
              <a:gd name="f19" fmla="*/ f7 1 21600"/>
              <a:gd name="f20" fmla="+- 0 0 f12"/>
              <a:gd name="f21" fmla="+- 3590 0 f8"/>
              <a:gd name="f22" fmla="+- 0 0 f3"/>
              <a:gd name="f23" fmla="+- 21600 0 f15"/>
              <a:gd name="f24" fmla="+- 18010 0 f9"/>
              <a:gd name="f25" fmla="+- f9 0 f8"/>
              <a:gd name="f26" fmla="pin -2147483647 f0 2147483647"/>
              <a:gd name="f27" fmla="pin -2147483647 f1 2147483647"/>
              <a:gd name="f28" fmla="*/ f17 f2 1"/>
              <a:gd name="f29" fmla="val f26"/>
              <a:gd name="f30" fmla="val f27"/>
              <a:gd name="f31" fmla="abs f20"/>
              <a:gd name="f32" fmla="abs f21"/>
              <a:gd name="f33" fmla="?: f20 f22 f3"/>
              <a:gd name="f34" fmla="?: f20 f3 f22"/>
              <a:gd name="f35" fmla="?: f20 f4 f3"/>
              <a:gd name="f36" fmla="?: f20 f3 f4"/>
              <a:gd name="f37" fmla="abs f23"/>
              <a:gd name="f38" fmla="?: f21 f22 f3"/>
              <a:gd name="f39" fmla="?: f21 f3 f22"/>
              <a:gd name="f40" fmla="?: f23 0 f2"/>
              <a:gd name="f41" fmla="?: f23 f2 0"/>
              <a:gd name="f42" fmla="abs f24"/>
              <a:gd name="f43" fmla="?: f23 f22 f3"/>
              <a:gd name="f44" fmla="?: f23 f3 f22"/>
              <a:gd name="f45" fmla="?: f23 f4 f3"/>
              <a:gd name="f46" fmla="?: f23 f3 f4"/>
              <a:gd name="f47" fmla="?: f24 f22 f3"/>
              <a:gd name="f48" fmla="?: f24 f3 f22"/>
              <a:gd name="f49" fmla="?: f20 0 f2"/>
              <a:gd name="f50" fmla="?: f20 f2 0"/>
              <a:gd name="f51" fmla="*/ f25 1 21600"/>
              <a:gd name="f52" fmla="*/ f26 f18 1"/>
              <a:gd name="f53" fmla="*/ f27 f19 1"/>
              <a:gd name="f54" fmla="*/ f28 1 f5"/>
              <a:gd name="f55" fmla="+- f29 0 10800"/>
              <a:gd name="f56" fmla="+- f30 0 10800"/>
              <a:gd name="f57" fmla="+- f30 0 21600"/>
              <a:gd name="f58" fmla="+- f29 0 21600"/>
              <a:gd name="f59" fmla="?: f20 f36 f35"/>
              <a:gd name="f60" fmla="?: f20 f35 f36"/>
              <a:gd name="f61" fmla="?: f21 f34 f33"/>
              <a:gd name="f62" fmla="?: f21 f41 f40"/>
              <a:gd name="f63" fmla="?: f21 f40 f41"/>
              <a:gd name="f64" fmla="?: f23 f38 f39"/>
              <a:gd name="f65" fmla="?: f23 f46 f45"/>
              <a:gd name="f66" fmla="?: f23 f45 f46"/>
              <a:gd name="f67" fmla="?: f24 f44 f43"/>
              <a:gd name="f68" fmla="?: f24 f50 f49"/>
              <a:gd name="f69" fmla="?: f24 f49 f50"/>
              <a:gd name="f70" fmla="?: f20 f47 f48"/>
              <a:gd name="f71" fmla="*/ 800 f51 1"/>
              <a:gd name="f72" fmla="*/ 20800 f51 1"/>
              <a:gd name="f73" fmla="*/ f29 f18 1"/>
              <a:gd name="f74" fmla="*/ f30 f19 1"/>
              <a:gd name="f75" fmla="+- f54 0 f3"/>
              <a:gd name="f76" fmla="abs f55"/>
              <a:gd name="f77" fmla="abs f56"/>
              <a:gd name="f78" fmla="?: f21 f60 f59"/>
              <a:gd name="f79" fmla="?: f23 f62 f63"/>
              <a:gd name="f80" fmla="?: f24 f66 f65"/>
              <a:gd name="f81" fmla="?: f20 f68 f69"/>
              <a:gd name="f82" fmla="*/ f71 1 f51"/>
              <a:gd name="f83" fmla="*/ f72 1 f51"/>
              <a:gd name="f84" fmla="+- f76 0 f77"/>
              <a:gd name="f85" fmla="+- f77 0 f76"/>
              <a:gd name="f86" fmla="*/ f82 f18 1"/>
              <a:gd name="f87" fmla="*/ f83 f18 1"/>
              <a:gd name="f88" fmla="*/ f83 f19 1"/>
              <a:gd name="f89" fmla="*/ f82 f19 1"/>
              <a:gd name="f90" fmla="?: f56 f10 f84"/>
              <a:gd name="f91" fmla="?: f56 f84 f10"/>
              <a:gd name="f92" fmla="?: f55 f10 f85"/>
              <a:gd name="f93" fmla="?: f55 f85 f10"/>
              <a:gd name="f94" fmla="?: f29 f10 f90"/>
              <a:gd name="f95" fmla="?: f29 f10 f91"/>
              <a:gd name="f96" fmla="?: f57 f92 f10"/>
              <a:gd name="f97" fmla="?: f57 f93 f10"/>
              <a:gd name="f98" fmla="?: f58 f91 f10"/>
              <a:gd name="f99" fmla="?: f58 f90 f10"/>
              <a:gd name="f100" fmla="?: f30 f10 f93"/>
              <a:gd name="f101" fmla="?: f30 f10 f92"/>
              <a:gd name="f102" fmla="?: f94 f29 0"/>
              <a:gd name="f103" fmla="?: f94 f30 6280"/>
              <a:gd name="f104" fmla="?: f95 f29 0"/>
              <a:gd name="f105" fmla="?: f95 f30 15320"/>
              <a:gd name="f106" fmla="?: f96 f29 6280"/>
              <a:gd name="f107" fmla="?: f96 f30 21600"/>
              <a:gd name="f108" fmla="?: f97 f29 15320"/>
              <a:gd name="f109" fmla="?: f97 f30 21600"/>
              <a:gd name="f110" fmla="?: f98 f29 21600"/>
              <a:gd name="f111" fmla="?: f98 f30 15320"/>
              <a:gd name="f112" fmla="?: f99 f29 21600"/>
              <a:gd name="f113" fmla="?: f99 f30 6280"/>
              <a:gd name="f114" fmla="?: f100 f29 15320"/>
              <a:gd name="f115" fmla="?: f100 f30 0"/>
              <a:gd name="f116" fmla="?: f101 f29 6280"/>
              <a:gd name="f117" fmla="?: f101 f30 0"/>
            </a:gdLst>
            <a:ahLst>
              <a:ahXY gdRefX="f0" minX="f16" maxX="f11" gdRefY="f1" minY="f16" maxY="f11">
                <a:pos x="f52" y="f5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73" y="f74"/>
              </a:cxn>
            </a:cxnLst>
            <a:rect l="f86" t="f89" r="f87" b="f88"/>
            <a:pathLst>
              <a:path w="21600" h="21600">
                <a:moveTo>
                  <a:pt x="f12" y="f8"/>
                </a:moveTo>
                <a:arcTo wR="f31" hR="f32" stAng="f78" swAng="f61"/>
                <a:lnTo>
                  <a:pt x="f102" y="f103"/>
                </a:lnTo>
                <a:lnTo>
                  <a:pt x="f8" y="f13"/>
                </a:lnTo>
                <a:lnTo>
                  <a:pt x="f8" y="f14"/>
                </a:lnTo>
                <a:lnTo>
                  <a:pt x="f104" y="f105"/>
                </a:lnTo>
                <a:lnTo>
                  <a:pt x="f8" y="f15"/>
                </a:lnTo>
                <a:arcTo wR="f32" hR="f37" stAng="f79" swAng="f64"/>
                <a:lnTo>
                  <a:pt x="f106" y="f107"/>
                </a:lnTo>
                <a:lnTo>
                  <a:pt x="f13" y="f9"/>
                </a:lnTo>
                <a:lnTo>
                  <a:pt x="f14" y="f9"/>
                </a:lnTo>
                <a:lnTo>
                  <a:pt x="f108" y="f109"/>
                </a:lnTo>
                <a:lnTo>
                  <a:pt x="f15" y="f9"/>
                </a:lnTo>
                <a:arcTo wR="f37" hR="f42" stAng="f80" swAng="f67"/>
                <a:lnTo>
                  <a:pt x="f110" y="f111"/>
                </a:lnTo>
                <a:lnTo>
                  <a:pt x="f9" y="f14"/>
                </a:lnTo>
                <a:lnTo>
                  <a:pt x="f9" y="f13"/>
                </a:lnTo>
                <a:lnTo>
                  <a:pt x="f112" y="f113"/>
                </a:lnTo>
                <a:lnTo>
                  <a:pt x="f9" y="f12"/>
                </a:lnTo>
                <a:arcTo wR="f42" hR="f31" stAng="f81" swAng="f70"/>
                <a:lnTo>
                  <a:pt x="f114" y="f115"/>
                </a:lnTo>
                <a:lnTo>
                  <a:pt x="f14" y="f8"/>
                </a:lnTo>
                <a:lnTo>
                  <a:pt x="f13" y="f8"/>
                </a:lnTo>
                <a:lnTo>
                  <a:pt x="f116" y="f117"/>
                </a:lnTo>
                <a:close/>
              </a:path>
            </a:pathLst>
          </a:custGeom>
          <a:solidFill>
            <a:srgbClr val="B4C7E7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“He is God the One, God the eternal. He begot no one nor was He begotten. No one is comparable to hum.”</a:t>
            </a:r>
          </a:p>
        </p:txBody>
      </p:sp>
      <p:sp>
        <p:nvSpPr>
          <p:cNvPr id="14" name="Speech Bubble: Rectangle with Corners Rounded 8">
            <a:extLst>
              <a:ext uri="{FF2B5EF4-FFF2-40B4-BE49-F238E27FC236}">
                <a16:creationId xmlns:a16="http://schemas.microsoft.com/office/drawing/2014/main" id="{FB751EB9-5F17-4DC9-A8CA-30D57041BF2E}"/>
              </a:ext>
            </a:extLst>
          </p:cNvPr>
          <p:cNvSpPr/>
          <p:nvPr/>
        </p:nvSpPr>
        <p:spPr>
          <a:xfrm>
            <a:off x="8659587" y="2206575"/>
            <a:ext cx="2443843" cy="1125160"/>
          </a:xfrm>
          <a:custGeom>
            <a:avLst>
              <a:gd name="f0" fmla="val -17090"/>
              <a:gd name="f1" fmla="val -1735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val -2147483647"/>
              <a:gd name="f17" fmla="+- 0 0 180"/>
              <a:gd name="f18" fmla="*/ f6 1 21600"/>
              <a:gd name="f19" fmla="*/ f7 1 21600"/>
              <a:gd name="f20" fmla="+- 0 0 f12"/>
              <a:gd name="f21" fmla="+- 3590 0 f8"/>
              <a:gd name="f22" fmla="+- 0 0 f3"/>
              <a:gd name="f23" fmla="+- 21600 0 f15"/>
              <a:gd name="f24" fmla="+- 18010 0 f9"/>
              <a:gd name="f25" fmla="+- f9 0 f8"/>
              <a:gd name="f26" fmla="pin -2147483647 f0 2147483647"/>
              <a:gd name="f27" fmla="pin -2147483647 f1 2147483647"/>
              <a:gd name="f28" fmla="*/ f17 f2 1"/>
              <a:gd name="f29" fmla="val f26"/>
              <a:gd name="f30" fmla="val f27"/>
              <a:gd name="f31" fmla="abs f20"/>
              <a:gd name="f32" fmla="abs f21"/>
              <a:gd name="f33" fmla="?: f20 f22 f3"/>
              <a:gd name="f34" fmla="?: f20 f3 f22"/>
              <a:gd name="f35" fmla="?: f20 f4 f3"/>
              <a:gd name="f36" fmla="?: f20 f3 f4"/>
              <a:gd name="f37" fmla="abs f23"/>
              <a:gd name="f38" fmla="?: f21 f22 f3"/>
              <a:gd name="f39" fmla="?: f21 f3 f22"/>
              <a:gd name="f40" fmla="?: f23 0 f2"/>
              <a:gd name="f41" fmla="?: f23 f2 0"/>
              <a:gd name="f42" fmla="abs f24"/>
              <a:gd name="f43" fmla="?: f23 f22 f3"/>
              <a:gd name="f44" fmla="?: f23 f3 f22"/>
              <a:gd name="f45" fmla="?: f23 f4 f3"/>
              <a:gd name="f46" fmla="?: f23 f3 f4"/>
              <a:gd name="f47" fmla="?: f24 f22 f3"/>
              <a:gd name="f48" fmla="?: f24 f3 f22"/>
              <a:gd name="f49" fmla="?: f20 0 f2"/>
              <a:gd name="f50" fmla="?: f20 f2 0"/>
              <a:gd name="f51" fmla="*/ f25 1 21600"/>
              <a:gd name="f52" fmla="*/ f26 f18 1"/>
              <a:gd name="f53" fmla="*/ f27 f19 1"/>
              <a:gd name="f54" fmla="*/ f28 1 f5"/>
              <a:gd name="f55" fmla="+- f29 0 10800"/>
              <a:gd name="f56" fmla="+- f30 0 10800"/>
              <a:gd name="f57" fmla="+- f30 0 21600"/>
              <a:gd name="f58" fmla="+- f29 0 21600"/>
              <a:gd name="f59" fmla="?: f20 f36 f35"/>
              <a:gd name="f60" fmla="?: f20 f35 f36"/>
              <a:gd name="f61" fmla="?: f21 f34 f33"/>
              <a:gd name="f62" fmla="?: f21 f41 f40"/>
              <a:gd name="f63" fmla="?: f21 f40 f41"/>
              <a:gd name="f64" fmla="?: f23 f38 f39"/>
              <a:gd name="f65" fmla="?: f23 f46 f45"/>
              <a:gd name="f66" fmla="?: f23 f45 f46"/>
              <a:gd name="f67" fmla="?: f24 f44 f43"/>
              <a:gd name="f68" fmla="?: f24 f50 f49"/>
              <a:gd name="f69" fmla="?: f24 f49 f50"/>
              <a:gd name="f70" fmla="?: f20 f47 f48"/>
              <a:gd name="f71" fmla="*/ 800 f51 1"/>
              <a:gd name="f72" fmla="*/ 20800 f51 1"/>
              <a:gd name="f73" fmla="*/ f29 f18 1"/>
              <a:gd name="f74" fmla="*/ f30 f19 1"/>
              <a:gd name="f75" fmla="+- f54 0 f3"/>
              <a:gd name="f76" fmla="abs f55"/>
              <a:gd name="f77" fmla="abs f56"/>
              <a:gd name="f78" fmla="?: f21 f60 f59"/>
              <a:gd name="f79" fmla="?: f23 f62 f63"/>
              <a:gd name="f80" fmla="?: f24 f66 f65"/>
              <a:gd name="f81" fmla="?: f20 f68 f69"/>
              <a:gd name="f82" fmla="*/ f71 1 f51"/>
              <a:gd name="f83" fmla="*/ f72 1 f51"/>
              <a:gd name="f84" fmla="+- f76 0 f77"/>
              <a:gd name="f85" fmla="+- f77 0 f76"/>
              <a:gd name="f86" fmla="*/ f82 f18 1"/>
              <a:gd name="f87" fmla="*/ f83 f18 1"/>
              <a:gd name="f88" fmla="*/ f83 f19 1"/>
              <a:gd name="f89" fmla="*/ f82 f19 1"/>
              <a:gd name="f90" fmla="?: f56 f10 f84"/>
              <a:gd name="f91" fmla="?: f56 f84 f10"/>
              <a:gd name="f92" fmla="?: f55 f10 f85"/>
              <a:gd name="f93" fmla="?: f55 f85 f10"/>
              <a:gd name="f94" fmla="?: f29 f10 f90"/>
              <a:gd name="f95" fmla="?: f29 f10 f91"/>
              <a:gd name="f96" fmla="?: f57 f92 f10"/>
              <a:gd name="f97" fmla="?: f57 f93 f10"/>
              <a:gd name="f98" fmla="?: f58 f91 f10"/>
              <a:gd name="f99" fmla="?: f58 f90 f10"/>
              <a:gd name="f100" fmla="?: f30 f10 f93"/>
              <a:gd name="f101" fmla="?: f30 f10 f92"/>
              <a:gd name="f102" fmla="?: f94 f29 0"/>
              <a:gd name="f103" fmla="?: f94 f30 6280"/>
              <a:gd name="f104" fmla="?: f95 f29 0"/>
              <a:gd name="f105" fmla="?: f95 f30 15320"/>
              <a:gd name="f106" fmla="?: f96 f29 6280"/>
              <a:gd name="f107" fmla="?: f96 f30 21600"/>
              <a:gd name="f108" fmla="?: f97 f29 15320"/>
              <a:gd name="f109" fmla="?: f97 f30 21600"/>
              <a:gd name="f110" fmla="?: f98 f29 21600"/>
              <a:gd name="f111" fmla="?: f98 f30 15320"/>
              <a:gd name="f112" fmla="?: f99 f29 21600"/>
              <a:gd name="f113" fmla="?: f99 f30 6280"/>
              <a:gd name="f114" fmla="?: f100 f29 15320"/>
              <a:gd name="f115" fmla="?: f100 f30 0"/>
              <a:gd name="f116" fmla="?: f101 f29 6280"/>
              <a:gd name="f117" fmla="?: f101 f30 0"/>
            </a:gdLst>
            <a:ahLst>
              <a:ahXY gdRefX="f0" minX="f16" maxX="f11" gdRefY="f1" minY="f16" maxY="f11">
                <a:pos x="f52" y="f5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73" y="f74"/>
              </a:cxn>
            </a:cxnLst>
            <a:rect l="f86" t="f89" r="f87" b="f88"/>
            <a:pathLst>
              <a:path w="21600" h="21600">
                <a:moveTo>
                  <a:pt x="f12" y="f8"/>
                </a:moveTo>
                <a:arcTo wR="f31" hR="f32" stAng="f78" swAng="f61"/>
                <a:lnTo>
                  <a:pt x="f102" y="f103"/>
                </a:lnTo>
                <a:lnTo>
                  <a:pt x="f8" y="f13"/>
                </a:lnTo>
                <a:lnTo>
                  <a:pt x="f8" y="f14"/>
                </a:lnTo>
                <a:lnTo>
                  <a:pt x="f104" y="f105"/>
                </a:lnTo>
                <a:lnTo>
                  <a:pt x="f8" y="f15"/>
                </a:lnTo>
                <a:arcTo wR="f32" hR="f37" stAng="f79" swAng="f64"/>
                <a:lnTo>
                  <a:pt x="f106" y="f107"/>
                </a:lnTo>
                <a:lnTo>
                  <a:pt x="f13" y="f9"/>
                </a:lnTo>
                <a:lnTo>
                  <a:pt x="f14" y="f9"/>
                </a:lnTo>
                <a:lnTo>
                  <a:pt x="f108" y="f109"/>
                </a:lnTo>
                <a:lnTo>
                  <a:pt x="f15" y="f9"/>
                </a:lnTo>
                <a:arcTo wR="f37" hR="f42" stAng="f80" swAng="f67"/>
                <a:lnTo>
                  <a:pt x="f110" y="f111"/>
                </a:lnTo>
                <a:lnTo>
                  <a:pt x="f9" y="f14"/>
                </a:lnTo>
                <a:lnTo>
                  <a:pt x="f9" y="f13"/>
                </a:lnTo>
                <a:lnTo>
                  <a:pt x="f112" y="f113"/>
                </a:lnTo>
                <a:lnTo>
                  <a:pt x="f9" y="f12"/>
                </a:lnTo>
                <a:arcTo wR="f42" hR="f31" stAng="f81" swAng="f70"/>
                <a:lnTo>
                  <a:pt x="f114" y="f115"/>
                </a:lnTo>
                <a:lnTo>
                  <a:pt x="f14" y="f8"/>
                </a:lnTo>
                <a:lnTo>
                  <a:pt x="f13" y="f8"/>
                </a:lnTo>
                <a:lnTo>
                  <a:pt x="f116" y="f117"/>
                </a:lnTo>
                <a:close/>
              </a:path>
            </a:pathLst>
          </a:custGeom>
          <a:solidFill>
            <a:srgbClr val="FFE699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“You who believe, obey God and the Messenger.”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38467B91-0DA0-4C7F-A9D1-E34B4D6ED586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FFE699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Key beliefs of Sunni and Shi’a Islam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CB48836-735B-4743-882D-BD4EF69344EB}"/>
              </a:ext>
            </a:extLst>
          </p:cNvPr>
          <p:cNvGraphicFramePr>
            <a:graphicFrameLocks noGrp="1"/>
          </p:cNvGraphicFramePr>
          <p:nvPr/>
        </p:nvGraphicFramePr>
        <p:xfrm>
          <a:off x="421821" y="682627"/>
          <a:ext cx="11348353" cy="172046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701393">
                  <a:extLst>
                    <a:ext uri="{9D8B030D-6E8A-4147-A177-3AD203B41FA5}">
                      <a16:colId xmlns:a16="http://schemas.microsoft.com/office/drawing/2014/main" val="4037165537"/>
                    </a:ext>
                  </a:extLst>
                </a:gridCol>
                <a:gridCol w="5646959">
                  <a:extLst>
                    <a:ext uri="{9D8B030D-6E8A-4147-A177-3AD203B41FA5}">
                      <a16:colId xmlns:a16="http://schemas.microsoft.com/office/drawing/2014/main" val="1060373432"/>
                    </a:ext>
                  </a:extLst>
                </a:gridCol>
              </a:tblGrid>
              <a:tr h="276880"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Sunni Islam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Shi’a Islam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734378"/>
                  </a:ext>
                </a:extLst>
              </a:tr>
              <a:tr h="1415664"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When Muhammad died, Sunni Muslims believe that the </a:t>
                      </a:r>
                      <a:r>
                        <a:rPr lang="en-GB" sz="1400" b="1">
                          <a:latin typeface="Comic Sans MS" pitchFamily="66"/>
                        </a:rPr>
                        <a:t>Qur’an </a:t>
                      </a:r>
                      <a:r>
                        <a:rPr lang="en-GB" sz="1400" b="0">
                          <a:latin typeface="Comic Sans MS" pitchFamily="66"/>
                        </a:rPr>
                        <a:t>and the </a:t>
                      </a:r>
                      <a:r>
                        <a:rPr lang="en-GB" sz="1400" b="1">
                          <a:latin typeface="Comic Sans MS" pitchFamily="66"/>
                        </a:rPr>
                        <a:t>Sunnah</a:t>
                      </a:r>
                      <a:r>
                        <a:rPr lang="en-GB" sz="1400" b="0">
                          <a:latin typeface="Comic Sans MS" pitchFamily="66"/>
                        </a:rPr>
                        <a:t> had the authority to guide Muslims.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They elected </a:t>
                      </a:r>
                      <a:r>
                        <a:rPr lang="en-GB" sz="1400" b="1">
                          <a:latin typeface="Comic Sans MS" pitchFamily="66"/>
                        </a:rPr>
                        <a:t>Abu Bakr</a:t>
                      </a:r>
                      <a:r>
                        <a:rPr lang="en-GB" sz="1400" b="0">
                          <a:latin typeface="Comic Sans MS" pitchFamily="66"/>
                        </a:rPr>
                        <a:t> to be their leader (</a:t>
                      </a:r>
                      <a:r>
                        <a:rPr lang="en-GB" sz="1400" b="1">
                          <a:latin typeface="Comic Sans MS" pitchFamily="66"/>
                        </a:rPr>
                        <a:t>Caliph)</a:t>
                      </a:r>
                      <a:r>
                        <a:rPr lang="en-GB" sz="1400" b="0">
                          <a:latin typeface="Comic Sans MS" pitchFamily="66"/>
                        </a:rPr>
                        <a:t> to make sure people </a:t>
                      </a:r>
                      <a:r>
                        <a:rPr lang="en-GB" sz="1400" b="1">
                          <a:latin typeface="Comic Sans MS" pitchFamily="66"/>
                        </a:rPr>
                        <a:t>follow God’s laws.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The </a:t>
                      </a:r>
                      <a:r>
                        <a:rPr lang="en-GB" sz="1400" b="1">
                          <a:latin typeface="Comic Sans MS" pitchFamily="66"/>
                        </a:rPr>
                        <a:t>Caliph’s</a:t>
                      </a:r>
                      <a:r>
                        <a:rPr lang="en-GB" sz="1400" b="0">
                          <a:latin typeface="Comic Sans MS" pitchFamily="66"/>
                        </a:rPr>
                        <a:t> don’t make the laws, they </a:t>
                      </a:r>
                      <a:r>
                        <a:rPr lang="en-GB" sz="1400" b="1">
                          <a:latin typeface="Comic Sans MS" pitchFamily="66"/>
                        </a:rPr>
                        <a:t>enforce them.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Sunni meaning followers of the Sunnah.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Shi’a Muslims believe that Muhammad had names his </a:t>
                      </a:r>
                      <a:r>
                        <a:rPr lang="en-GB" sz="1400" b="1">
                          <a:latin typeface="Comic Sans MS" pitchFamily="66"/>
                        </a:rPr>
                        <a:t>cousin Ali as his successor.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Ali and his supporters thought that the true leaders </a:t>
                      </a:r>
                      <a:r>
                        <a:rPr lang="en-GB" sz="1400" b="1">
                          <a:latin typeface="Comic Sans MS" pitchFamily="66"/>
                        </a:rPr>
                        <a:t>(Imams) </a:t>
                      </a:r>
                      <a:r>
                        <a:rPr lang="en-GB" sz="1400" b="0">
                          <a:latin typeface="Comic Sans MS" pitchFamily="66"/>
                        </a:rPr>
                        <a:t>had to be descendants of Muhammad and chosen by God.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Shi’a Muslims only accept the sayings of Muhammad that have been passed to Ali or his followers.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293161"/>
                  </a:ext>
                </a:extLst>
              </a:tr>
            </a:tbl>
          </a:graphicData>
        </a:graphic>
      </p:graphicFrame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EC5218F1-68B6-4C96-89E8-C5B573E52D2A}"/>
              </a:ext>
            </a:extLst>
          </p:cNvPr>
          <p:cNvSpPr/>
          <p:nvPr/>
        </p:nvSpPr>
        <p:spPr>
          <a:xfrm>
            <a:off x="2228694" y="3952759"/>
            <a:ext cx="1714628" cy="89264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FFFFFF"/>
                </a:solidFill>
                <a:uFillTx/>
                <a:latin typeface="Comic Sans MS" pitchFamily="66"/>
              </a:rPr>
              <a:t>The Six articles of Faith in Sunni Islam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8C0135C1-AE2C-44DC-AE86-5F221489906D}"/>
              </a:ext>
            </a:extLst>
          </p:cNvPr>
          <p:cNvSpPr/>
          <p:nvPr/>
        </p:nvSpPr>
        <p:spPr>
          <a:xfrm>
            <a:off x="504529" y="3271503"/>
            <a:ext cx="1498454" cy="82020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7030A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Tawhid-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The belief in one God.</a:t>
            </a:r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C51E5E30-3310-41C9-933A-8589959DF376}"/>
              </a:ext>
            </a:extLst>
          </p:cNvPr>
          <p:cNvSpPr/>
          <p:nvPr/>
        </p:nvSpPr>
        <p:spPr>
          <a:xfrm>
            <a:off x="2165747" y="5020595"/>
            <a:ext cx="1714628" cy="110301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Supremacy of God’s will</a:t>
            </a:r>
            <a:r>
              <a:rPr lang="en-GB" sz="14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- God knows all and allows all to happen. </a:t>
            </a:r>
            <a:endParaRPr lang="en-GB" sz="14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sp>
        <p:nvSpPr>
          <p:cNvPr id="7" name="Rectangle: Rounded Corners 12">
            <a:extLst>
              <a:ext uri="{FF2B5EF4-FFF2-40B4-BE49-F238E27FC236}">
                <a16:creationId xmlns:a16="http://schemas.microsoft.com/office/drawing/2014/main" id="{DF4D651F-666E-4F59-818A-925E2CC09DFE}"/>
              </a:ext>
            </a:extLst>
          </p:cNvPr>
          <p:cNvSpPr/>
          <p:nvPr/>
        </p:nvSpPr>
        <p:spPr>
          <a:xfrm>
            <a:off x="2194852" y="2885663"/>
            <a:ext cx="1816711" cy="89264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Angels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- the Communication from God to humans.</a:t>
            </a:r>
          </a:p>
        </p:txBody>
      </p:sp>
      <p:sp>
        <p:nvSpPr>
          <p:cNvPr id="8" name="Rectangle: Rounded Corners 13">
            <a:extLst>
              <a:ext uri="{FF2B5EF4-FFF2-40B4-BE49-F238E27FC236}">
                <a16:creationId xmlns:a16="http://schemas.microsoft.com/office/drawing/2014/main" id="{E40F47E7-7193-4467-BDFD-780491192B3F}"/>
              </a:ext>
            </a:extLst>
          </p:cNvPr>
          <p:cNvSpPr/>
          <p:nvPr/>
        </p:nvSpPr>
        <p:spPr>
          <a:xfrm>
            <a:off x="288356" y="4331485"/>
            <a:ext cx="1714628" cy="101564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FFF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Holy Books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- The Qur’an is the highest authority</a:t>
            </a:r>
          </a:p>
        </p:txBody>
      </p: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68F51AAF-C424-4859-BF4E-EBDEFA562001}"/>
              </a:ext>
            </a:extLst>
          </p:cNvPr>
          <p:cNvSpPr/>
          <p:nvPr/>
        </p:nvSpPr>
        <p:spPr>
          <a:xfrm>
            <a:off x="4169023" y="2955688"/>
            <a:ext cx="1498454" cy="172046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7030A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Prophets of God-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Muhammad is the most important Prophet of God.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6A872D72-046F-4C4B-88AF-E9D30AE10113}"/>
              </a:ext>
            </a:extLst>
          </p:cNvPr>
          <p:cNvSpPr/>
          <p:nvPr/>
        </p:nvSpPr>
        <p:spPr>
          <a:xfrm>
            <a:off x="4060941" y="4857768"/>
            <a:ext cx="1714628" cy="110301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FFF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Day of Judgment-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When humanity will be judged by God.</a:t>
            </a:r>
          </a:p>
        </p:txBody>
      </p:sp>
      <p:pic>
        <p:nvPicPr>
          <p:cNvPr id="11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E4D993E8-A0EA-4333-84FE-58935F708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623" y="3018717"/>
            <a:ext cx="5626102" cy="25997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Rectangle: Rounded Corners 5">
            <a:extLst>
              <a:ext uri="{FF2B5EF4-FFF2-40B4-BE49-F238E27FC236}">
                <a16:creationId xmlns:a16="http://schemas.microsoft.com/office/drawing/2014/main" id="{1D078D79-9F09-44F5-BB2D-446D9EDC310B}"/>
              </a:ext>
            </a:extLst>
          </p:cNvPr>
          <p:cNvSpPr/>
          <p:nvPr/>
        </p:nvSpPr>
        <p:spPr>
          <a:xfrm>
            <a:off x="8282525" y="2652893"/>
            <a:ext cx="1714628" cy="89264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FFFFFF"/>
                </a:solidFill>
                <a:uFillTx/>
                <a:latin typeface="Comic Sans MS" pitchFamily="66"/>
              </a:rPr>
              <a:t>The Five Roots of Shi’a Islam</a:t>
            </a:r>
          </a:p>
        </p:txBody>
      </p:sp>
      <p:sp>
        <p:nvSpPr>
          <p:cNvPr id="13" name="Rectangle: Rounded Corners 6">
            <a:extLst>
              <a:ext uri="{FF2B5EF4-FFF2-40B4-BE49-F238E27FC236}">
                <a16:creationId xmlns:a16="http://schemas.microsoft.com/office/drawing/2014/main" id="{B1326733-66AB-44CB-A393-B218ED924015}"/>
              </a:ext>
            </a:extLst>
          </p:cNvPr>
          <p:cNvSpPr/>
          <p:nvPr/>
        </p:nvSpPr>
        <p:spPr>
          <a:xfrm>
            <a:off x="6335283" y="3183099"/>
            <a:ext cx="1498454" cy="82020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7030A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Tawhid-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The belief in one God.</a:t>
            </a:r>
          </a:p>
        </p:txBody>
      </p:sp>
      <p:sp>
        <p:nvSpPr>
          <p:cNvPr id="14" name="Rectangle: Rounded Corners 12">
            <a:extLst>
              <a:ext uri="{FF2B5EF4-FFF2-40B4-BE49-F238E27FC236}">
                <a16:creationId xmlns:a16="http://schemas.microsoft.com/office/drawing/2014/main" id="{DA9A436A-1E89-4316-A2C9-0D11CFD45D94}"/>
              </a:ext>
            </a:extLst>
          </p:cNvPr>
          <p:cNvSpPr/>
          <p:nvPr/>
        </p:nvSpPr>
        <p:spPr>
          <a:xfrm>
            <a:off x="10305406" y="3068552"/>
            <a:ext cx="1655978" cy="89749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Imamate-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Accepting the 12 </a:t>
            </a:r>
            <a:r>
              <a:rPr lang="en-GB" sz="14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Imams as leaders of Islam</a:t>
            </a: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sp>
        <p:nvSpPr>
          <p:cNvPr id="15" name="Rectangle: Rounded Corners 13">
            <a:extLst>
              <a:ext uri="{FF2B5EF4-FFF2-40B4-BE49-F238E27FC236}">
                <a16:creationId xmlns:a16="http://schemas.microsoft.com/office/drawing/2014/main" id="{0F987EBD-046F-45DF-BA28-C1F4E4026B8E}"/>
              </a:ext>
            </a:extLst>
          </p:cNvPr>
          <p:cNvSpPr/>
          <p:nvPr/>
        </p:nvSpPr>
        <p:spPr>
          <a:xfrm>
            <a:off x="8311621" y="5006019"/>
            <a:ext cx="1714628" cy="122874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FFF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Resurrection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- After death they will be resurrected and judged by God.</a:t>
            </a:r>
          </a:p>
        </p:txBody>
      </p:sp>
      <p:sp>
        <p:nvSpPr>
          <p:cNvPr id="16" name="Rectangle: Rounded Corners 9">
            <a:extLst>
              <a:ext uri="{FF2B5EF4-FFF2-40B4-BE49-F238E27FC236}">
                <a16:creationId xmlns:a16="http://schemas.microsoft.com/office/drawing/2014/main" id="{D31DD134-CC41-4327-8A97-E1226F2AAB72}"/>
              </a:ext>
            </a:extLst>
          </p:cNvPr>
          <p:cNvSpPr/>
          <p:nvPr/>
        </p:nvSpPr>
        <p:spPr>
          <a:xfrm>
            <a:off x="6332466" y="4387519"/>
            <a:ext cx="1714628" cy="110301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Justice of God- </a:t>
            </a:r>
            <a:r>
              <a:rPr lang="en-GB" sz="12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God is just and wise and holds humans accountable for their actions.</a:t>
            </a:r>
            <a:endParaRPr lang="en-GB" sz="12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A46CFF3E-7E7A-4E6C-B787-41DC124BB3CB}"/>
              </a:ext>
            </a:extLst>
          </p:cNvPr>
          <p:cNvSpPr/>
          <p:nvPr/>
        </p:nvSpPr>
        <p:spPr>
          <a:xfrm>
            <a:off x="10348356" y="4266480"/>
            <a:ext cx="1714628" cy="90895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7030A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Prophets of God-</a:t>
            </a: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Muhammad is the most important Prophet of God.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C5C288B6-028E-4886-AD6F-6C88F17D33AD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B4C7E7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Nature of God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8E265A91-1234-4C62-BE39-88DDED6BA87D}"/>
              </a:ext>
            </a:extLst>
          </p:cNvPr>
          <p:cNvSpPr txBox="1"/>
          <p:nvPr/>
        </p:nvSpPr>
        <p:spPr>
          <a:xfrm>
            <a:off x="210787" y="660132"/>
            <a:ext cx="2597728" cy="16927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FF0000"/>
                </a:solidFill>
                <a:uFillTx/>
                <a:latin typeface="Comic Sans MS" pitchFamily="66"/>
              </a:rPr>
              <a:t>‘God is the greatest’: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Every day Muslims hear and say the words </a:t>
            </a: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‘Allahu Akbar’</a:t>
            </a: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meaning God is the greatest.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614768EB-CD86-4ABE-B083-B7A39763701C}"/>
              </a:ext>
            </a:extLst>
          </p:cNvPr>
          <p:cNvGraphicFramePr>
            <a:graphicFrameLocks noGrp="1"/>
          </p:cNvGraphicFramePr>
          <p:nvPr/>
        </p:nvGraphicFramePr>
        <p:xfrm>
          <a:off x="3020784" y="736229"/>
          <a:ext cx="7249884" cy="154058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49884">
                  <a:extLst>
                    <a:ext uri="{9D8B030D-6E8A-4147-A177-3AD203B41FA5}">
                      <a16:colId xmlns:a16="http://schemas.microsoft.com/office/drawing/2014/main" val="738049838"/>
                    </a:ext>
                  </a:extLst>
                </a:gridCol>
              </a:tblGrid>
              <a:tr h="274621"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names of God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866253"/>
                  </a:ext>
                </a:extLst>
              </a:tr>
              <a:tr h="1235784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God has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revealed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himself to the people through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Muhammad and the Holy Books.</a:t>
                      </a:r>
                      <a:endParaRPr lang="en-GB" sz="14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There are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99 names of God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in the Qur’an.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These names help Muslims to understand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God’s nature.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Many Muslims memorise the names of God and recite them when praying.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They help Muslims to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feel God’s presence.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536252"/>
                  </a:ext>
                </a:extLst>
              </a:tr>
            </a:tbl>
          </a:graphicData>
        </a:graphic>
      </p:graphicFrame>
      <p:sp>
        <p:nvSpPr>
          <p:cNvPr id="5" name="Speech Bubble: Rectangle with Corners Rounded 8">
            <a:extLst>
              <a:ext uri="{FF2B5EF4-FFF2-40B4-BE49-F238E27FC236}">
                <a16:creationId xmlns:a16="http://schemas.microsoft.com/office/drawing/2014/main" id="{B165B247-818F-4A95-B09B-AC3CE51BA25B}"/>
              </a:ext>
            </a:extLst>
          </p:cNvPr>
          <p:cNvSpPr/>
          <p:nvPr/>
        </p:nvSpPr>
        <p:spPr>
          <a:xfrm>
            <a:off x="10658603" y="736229"/>
            <a:ext cx="1146959" cy="1540581"/>
          </a:xfrm>
          <a:custGeom>
            <a:avLst>
              <a:gd name="f0" fmla="val -17086"/>
              <a:gd name="f1" fmla="val 16159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val -2147483647"/>
              <a:gd name="f17" fmla="+- 0 0 180"/>
              <a:gd name="f18" fmla="*/ f6 1 21600"/>
              <a:gd name="f19" fmla="*/ f7 1 21600"/>
              <a:gd name="f20" fmla="+- 0 0 f12"/>
              <a:gd name="f21" fmla="+- 3590 0 f8"/>
              <a:gd name="f22" fmla="+- 0 0 f3"/>
              <a:gd name="f23" fmla="+- 21600 0 f15"/>
              <a:gd name="f24" fmla="+- 18010 0 f9"/>
              <a:gd name="f25" fmla="+- f9 0 f8"/>
              <a:gd name="f26" fmla="pin -2147483647 f0 2147483647"/>
              <a:gd name="f27" fmla="pin -2147483647 f1 2147483647"/>
              <a:gd name="f28" fmla="*/ f17 f2 1"/>
              <a:gd name="f29" fmla="val f26"/>
              <a:gd name="f30" fmla="val f27"/>
              <a:gd name="f31" fmla="abs f20"/>
              <a:gd name="f32" fmla="abs f21"/>
              <a:gd name="f33" fmla="?: f20 f22 f3"/>
              <a:gd name="f34" fmla="?: f20 f3 f22"/>
              <a:gd name="f35" fmla="?: f20 f4 f3"/>
              <a:gd name="f36" fmla="?: f20 f3 f4"/>
              <a:gd name="f37" fmla="abs f23"/>
              <a:gd name="f38" fmla="?: f21 f22 f3"/>
              <a:gd name="f39" fmla="?: f21 f3 f22"/>
              <a:gd name="f40" fmla="?: f23 0 f2"/>
              <a:gd name="f41" fmla="?: f23 f2 0"/>
              <a:gd name="f42" fmla="abs f24"/>
              <a:gd name="f43" fmla="?: f23 f22 f3"/>
              <a:gd name="f44" fmla="?: f23 f3 f22"/>
              <a:gd name="f45" fmla="?: f23 f4 f3"/>
              <a:gd name="f46" fmla="?: f23 f3 f4"/>
              <a:gd name="f47" fmla="?: f24 f22 f3"/>
              <a:gd name="f48" fmla="?: f24 f3 f22"/>
              <a:gd name="f49" fmla="?: f20 0 f2"/>
              <a:gd name="f50" fmla="?: f20 f2 0"/>
              <a:gd name="f51" fmla="*/ f25 1 21600"/>
              <a:gd name="f52" fmla="*/ f26 f18 1"/>
              <a:gd name="f53" fmla="*/ f27 f19 1"/>
              <a:gd name="f54" fmla="*/ f28 1 f5"/>
              <a:gd name="f55" fmla="+- f29 0 10800"/>
              <a:gd name="f56" fmla="+- f30 0 10800"/>
              <a:gd name="f57" fmla="+- f30 0 21600"/>
              <a:gd name="f58" fmla="+- f29 0 21600"/>
              <a:gd name="f59" fmla="?: f20 f36 f35"/>
              <a:gd name="f60" fmla="?: f20 f35 f36"/>
              <a:gd name="f61" fmla="?: f21 f34 f33"/>
              <a:gd name="f62" fmla="?: f21 f41 f40"/>
              <a:gd name="f63" fmla="?: f21 f40 f41"/>
              <a:gd name="f64" fmla="?: f23 f38 f39"/>
              <a:gd name="f65" fmla="?: f23 f46 f45"/>
              <a:gd name="f66" fmla="?: f23 f45 f46"/>
              <a:gd name="f67" fmla="?: f24 f44 f43"/>
              <a:gd name="f68" fmla="?: f24 f50 f49"/>
              <a:gd name="f69" fmla="?: f24 f49 f50"/>
              <a:gd name="f70" fmla="?: f20 f47 f48"/>
              <a:gd name="f71" fmla="*/ 800 f51 1"/>
              <a:gd name="f72" fmla="*/ 20800 f51 1"/>
              <a:gd name="f73" fmla="*/ f29 f18 1"/>
              <a:gd name="f74" fmla="*/ f30 f19 1"/>
              <a:gd name="f75" fmla="+- f54 0 f3"/>
              <a:gd name="f76" fmla="abs f55"/>
              <a:gd name="f77" fmla="abs f56"/>
              <a:gd name="f78" fmla="?: f21 f60 f59"/>
              <a:gd name="f79" fmla="?: f23 f62 f63"/>
              <a:gd name="f80" fmla="?: f24 f66 f65"/>
              <a:gd name="f81" fmla="?: f20 f68 f69"/>
              <a:gd name="f82" fmla="*/ f71 1 f51"/>
              <a:gd name="f83" fmla="*/ f72 1 f51"/>
              <a:gd name="f84" fmla="+- f76 0 f77"/>
              <a:gd name="f85" fmla="+- f77 0 f76"/>
              <a:gd name="f86" fmla="*/ f82 f18 1"/>
              <a:gd name="f87" fmla="*/ f83 f18 1"/>
              <a:gd name="f88" fmla="*/ f83 f19 1"/>
              <a:gd name="f89" fmla="*/ f82 f19 1"/>
              <a:gd name="f90" fmla="?: f56 f10 f84"/>
              <a:gd name="f91" fmla="?: f56 f84 f10"/>
              <a:gd name="f92" fmla="?: f55 f10 f85"/>
              <a:gd name="f93" fmla="?: f55 f85 f10"/>
              <a:gd name="f94" fmla="?: f29 f10 f90"/>
              <a:gd name="f95" fmla="?: f29 f10 f91"/>
              <a:gd name="f96" fmla="?: f57 f92 f10"/>
              <a:gd name="f97" fmla="?: f57 f93 f10"/>
              <a:gd name="f98" fmla="?: f58 f91 f10"/>
              <a:gd name="f99" fmla="?: f58 f90 f10"/>
              <a:gd name="f100" fmla="?: f30 f10 f93"/>
              <a:gd name="f101" fmla="?: f30 f10 f92"/>
              <a:gd name="f102" fmla="?: f94 f29 0"/>
              <a:gd name="f103" fmla="?: f94 f30 6280"/>
              <a:gd name="f104" fmla="?: f95 f29 0"/>
              <a:gd name="f105" fmla="?: f95 f30 15320"/>
              <a:gd name="f106" fmla="?: f96 f29 6280"/>
              <a:gd name="f107" fmla="?: f96 f30 21600"/>
              <a:gd name="f108" fmla="?: f97 f29 15320"/>
              <a:gd name="f109" fmla="?: f97 f30 21600"/>
              <a:gd name="f110" fmla="?: f98 f29 21600"/>
              <a:gd name="f111" fmla="?: f98 f30 15320"/>
              <a:gd name="f112" fmla="?: f99 f29 21600"/>
              <a:gd name="f113" fmla="?: f99 f30 6280"/>
              <a:gd name="f114" fmla="?: f100 f29 15320"/>
              <a:gd name="f115" fmla="?: f100 f30 0"/>
              <a:gd name="f116" fmla="?: f101 f29 6280"/>
              <a:gd name="f117" fmla="?: f101 f30 0"/>
            </a:gdLst>
            <a:ahLst>
              <a:ahXY gdRefX="f0" minX="f16" maxX="f11" gdRefY="f1" minY="f16" maxY="f11">
                <a:pos x="f52" y="f5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73" y="f74"/>
              </a:cxn>
            </a:cxnLst>
            <a:rect l="f86" t="f89" r="f87" b="f88"/>
            <a:pathLst>
              <a:path w="21600" h="21600">
                <a:moveTo>
                  <a:pt x="f12" y="f8"/>
                </a:moveTo>
                <a:arcTo wR="f31" hR="f32" stAng="f78" swAng="f61"/>
                <a:lnTo>
                  <a:pt x="f102" y="f103"/>
                </a:lnTo>
                <a:lnTo>
                  <a:pt x="f8" y="f13"/>
                </a:lnTo>
                <a:lnTo>
                  <a:pt x="f8" y="f14"/>
                </a:lnTo>
                <a:lnTo>
                  <a:pt x="f104" y="f105"/>
                </a:lnTo>
                <a:lnTo>
                  <a:pt x="f8" y="f15"/>
                </a:lnTo>
                <a:arcTo wR="f32" hR="f37" stAng="f79" swAng="f64"/>
                <a:lnTo>
                  <a:pt x="f106" y="f107"/>
                </a:lnTo>
                <a:lnTo>
                  <a:pt x="f13" y="f9"/>
                </a:lnTo>
                <a:lnTo>
                  <a:pt x="f14" y="f9"/>
                </a:lnTo>
                <a:lnTo>
                  <a:pt x="f108" y="f109"/>
                </a:lnTo>
                <a:lnTo>
                  <a:pt x="f15" y="f9"/>
                </a:lnTo>
                <a:arcTo wR="f37" hR="f42" stAng="f80" swAng="f67"/>
                <a:lnTo>
                  <a:pt x="f110" y="f111"/>
                </a:lnTo>
                <a:lnTo>
                  <a:pt x="f9" y="f14"/>
                </a:lnTo>
                <a:lnTo>
                  <a:pt x="f9" y="f13"/>
                </a:lnTo>
                <a:lnTo>
                  <a:pt x="f112" y="f113"/>
                </a:lnTo>
                <a:lnTo>
                  <a:pt x="f9" y="f12"/>
                </a:lnTo>
                <a:arcTo wR="f42" hR="f31" stAng="f81" swAng="f70"/>
                <a:lnTo>
                  <a:pt x="f114" y="f115"/>
                </a:lnTo>
                <a:lnTo>
                  <a:pt x="f14" y="f8"/>
                </a:lnTo>
                <a:lnTo>
                  <a:pt x="f13" y="f8"/>
                </a:lnTo>
                <a:lnTo>
                  <a:pt x="f116" y="f117"/>
                </a:lnTo>
                <a:close/>
              </a:path>
            </a:pathLst>
          </a:custGeom>
          <a:solidFill>
            <a:srgbClr val="FFE699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“The Most Excellent Names belong to God: use them to call on Him.”</a:t>
            </a:r>
          </a:p>
        </p:txBody>
      </p:sp>
      <p:sp>
        <p:nvSpPr>
          <p:cNvPr id="6" name="Cloud 7">
            <a:extLst>
              <a:ext uri="{FF2B5EF4-FFF2-40B4-BE49-F238E27FC236}">
                <a16:creationId xmlns:a16="http://schemas.microsoft.com/office/drawing/2014/main" id="{0BA111E0-D418-461F-ACAA-5E94DCFBACE1}"/>
              </a:ext>
            </a:extLst>
          </p:cNvPr>
          <p:cNvSpPr/>
          <p:nvPr/>
        </p:nvSpPr>
        <p:spPr>
          <a:xfrm>
            <a:off x="6349831" y="3677049"/>
            <a:ext cx="2558143" cy="16889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200"/>
              <a:gd name="f7" fmla="+- 0 0 11429249"/>
              <a:gd name="f8" fmla="+- 0 0 8646143"/>
              <a:gd name="f9" fmla="+- 0 0 8748475"/>
              <a:gd name="f10" fmla="+- 0 0 7859163"/>
              <a:gd name="f11" fmla="+- 0 0 4722533"/>
              <a:gd name="f12" fmla="+- 0 0 2776035"/>
              <a:gd name="f13" fmla="+- 0 0 16496525"/>
              <a:gd name="f14" fmla="+- 0 0 14809710"/>
              <a:gd name="f15" fmla="+- 0 0 4217541"/>
              <a:gd name="f16" fmla="+- 0 0 824660"/>
              <a:gd name="f17" fmla="+- 0 0 8950887"/>
              <a:gd name="f18" fmla="+- 0 0 9809656"/>
              <a:gd name="f19" fmla="+- 0 0 4002417"/>
              <a:gd name="f20" fmla="val 3900"/>
              <a:gd name="f21" fmla="val 14370"/>
              <a:gd name="f22" fmla="val 6753"/>
              <a:gd name="f23" fmla="val 9190"/>
              <a:gd name="f24" fmla="val 7426832"/>
              <a:gd name="f25" fmla="val 5333"/>
              <a:gd name="f26" fmla="val 7267"/>
              <a:gd name="f27" fmla="val 5396714"/>
              <a:gd name="f28" fmla="val 4365"/>
              <a:gd name="f29" fmla="val 5945"/>
              <a:gd name="f30" fmla="val 5983381"/>
              <a:gd name="f31" fmla="val 4857"/>
              <a:gd name="f32" fmla="val 6595"/>
              <a:gd name="f33" fmla="val 7034504"/>
              <a:gd name="f34" fmla="val 7273"/>
              <a:gd name="f35" fmla="val 6541615"/>
              <a:gd name="f36" fmla="val 6775"/>
              <a:gd name="f37" fmla="val 9220"/>
              <a:gd name="f38" fmla="val 7816140"/>
              <a:gd name="f39" fmla="val 5785"/>
              <a:gd name="f40" fmla="val 7867"/>
              <a:gd name="f41" fmla="val 37501"/>
              <a:gd name="f42" fmla="val 6842000"/>
              <a:gd name="f43" fmla="val 6752"/>
              <a:gd name="f44" fmla="val 9215"/>
              <a:gd name="f45" fmla="val 1347096"/>
              <a:gd name="f46" fmla="val 6910353"/>
              <a:gd name="f47" fmla="val 7720"/>
              <a:gd name="f48" fmla="val 10543"/>
              <a:gd name="f49" fmla="val 3974558"/>
              <a:gd name="f50" fmla="val 4542661"/>
              <a:gd name="f51" fmla="val 4360"/>
              <a:gd name="f52" fmla="val 5918"/>
              <a:gd name="f53" fmla="val 8804134"/>
              <a:gd name="f54" fmla="val 4345"/>
              <a:gd name="f55" fmla="val 9151131"/>
              <a:gd name="f56" fmla="val 4693"/>
              <a:gd name="f57" fmla="val 26177"/>
              <a:gd name="f58" fmla="val 5204520"/>
              <a:gd name="f59" fmla="val 1585770"/>
              <a:gd name="f60" fmla="val 6928"/>
              <a:gd name="f61" fmla="val 34899"/>
              <a:gd name="f62" fmla="val 4416628"/>
              <a:gd name="f63" fmla="val 686848"/>
              <a:gd name="f64" fmla="val 16478"/>
              <a:gd name="f65" fmla="val 39090"/>
              <a:gd name="f66" fmla="val 8257448"/>
              <a:gd name="f67" fmla="val 844866"/>
              <a:gd name="f68" fmla="val 28827"/>
              <a:gd name="f69" fmla="val 34751"/>
              <a:gd name="f70" fmla="val 387196"/>
              <a:gd name="f71" fmla="val 959901"/>
              <a:gd name="f72" fmla="val 34129"/>
              <a:gd name="f73" fmla="val 22954"/>
              <a:gd name="f74" fmla="val 4255042"/>
              <a:gd name="f75" fmla="val 41798"/>
              <a:gd name="f76" fmla="val 15354"/>
              <a:gd name="f77" fmla="val 1819082"/>
              <a:gd name="f78" fmla="val 1665090"/>
              <a:gd name="f79" fmla="val 38324"/>
              <a:gd name="f80" fmla="val 5426"/>
              <a:gd name="f81" fmla="val 891534"/>
              <a:gd name="f82" fmla="val 29078"/>
              <a:gd name="f83" fmla="val 3952"/>
              <a:gd name="f84" fmla="val 1091722"/>
              <a:gd name="f85" fmla="val 22141"/>
              <a:gd name="f86" fmla="val 4720"/>
              <a:gd name="f87" fmla="val 1061181"/>
              <a:gd name="f88" fmla="val 14000"/>
              <a:gd name="f89" fmla="val 5192"/>
              <a:gd name="f90" fmla="val 739161"/>
              <a:gd name="f91" fmla="val 4127"/>
              <a:gd name="f92" fmla="val 15789"/>
              <a:gd name="f93" fmla="val 9459261"/>
              <a:gd name="f94" fmla="val 711490"/>
              <a:gd name="f95" fmla="+- 0 0 -90"/>
              <a:gd name="f96" fmla="+- 0 0 -180"/>
              <a:gd name="f97" fmla="+- 0 0 -270"/>
              <a:gd name="f98" fmla="+- 0 0 -360"/>
              <a:gd name="f99" fmla="*/ f3 1 43200"/>
              <a:gd name="f100" fmla="*/ f4 1 43200"/>
              <a:gd name="f101" fmla="val f5"/>
              <a:gd name="f102" fmla="val f6"/>
              <a:gd name="f103" fmla="*/ f95 f0 1"/>
              <a:gd name="f104" fmla="*/ f96 f0 1"/>
              <a:gd name="f105" fmla="*/ f97 f0 1"/>
              <a:gd name="f106" fmla="*/ f98 f0 1"/>
              <a:gd name="f107" fmla="+- f102 0 f101"/>
              <a:gd name="f108" fmla="*/ f103 1 f2"/>
              <a:gd name="f109" fmla="*/ f104 1 f2"/>
              <a:gd name="f110" fmla="*/ f105 1 f2"/>
              <a:gd name="f111" fmla="*/ f106 1 f2"/>
              <a:gd name="f112" fmla="*/ f107 1 2"/>
              <a:gd name="f113" fmla="*/ f107 1 43200"/>
              <a:gd name="f114" fmla="*/ f107 2977 1"/>
              <a:gd name="f115" fmla="*/ f107 3262 1"/>
              <a:gd name="f116" fmla="*/ f107 17087 1"/>
              <a:gd name="f117" fmla="*/ f107 17337 1"/>
              <a:gd name="f118" fmla="*/ f107 67 1"/>
              <a:gd name="f119" fmla="*/ f107 21577 1"/>
              <a:gd name="f120" fmla="*/ f107 21582 1"/>
              <a:gd name="f121" fmla="*/ f107 1235 1"/>
              <a:gd name="f122" fmla="+- f108 0 f1"/>
              <a:gd name="f123" fmla="+- f109 0 f1"/>
              <a:gd name="f124" fmla="+- f110 0 f1"/>
              <a:gd name="f125" fmla="+- f111 0 f1"/>
              <a:gd name="f126" fmla="+- f101 f112 0"/>
              <a:gd name="f127" fmla="*/ f114 1 21600"/>
              <a:gd name="f128" fmla="*/ f115 1 21600"/>
              <a:gd name="f129" fmla="*/ f116 1 21600"/>
              <a:gd name="f130" fmla="*/ f117 1 21600"/>
              <a:gd name="f131" fmla="*/ f118 1 21600"/>
              <a:gd name="f132" fmla="*/ f119 1 21600"/>
              <a:gd name="f133" fmla="*/ f120 1 21600"/>
              <a:gd name="f134" fmla="*/ f121 1 21600"/>
              <a:gd name="f135" fmla="*/ f133 1 f113"/>
              <a:gd name="f136" fmla="*/ f126 1 f113"/>
              <a:gd name="f137" fmla="*/ f132 1 f113"/>
              <a:gd name="f138" fmla="*/ f131 1 f113"/>
              <a:gd name="f139" fmla="*/ f134 1 f113"/>
              <a:gd name="f140" fmla="*/ f127 1 f113"/>
              <a:gd name="f141" fmla="*/ f129 1 f113"/>
              <a:gd name="f142" fmla="*/ f128 1 f113"/>
              <a:gd name="f143" fmla="*/ f130 1 f113"/>
              <a:gd name="f144" fmla="*/ f140 f99 1"/>
              <a:gd name="f145" fmla="*/ f141 f99 1"/>
              <a:gd name="f146" fmla="*/ f143 f100 1"/>
              <a:gd name="f147" fmla="*/ f142 f100 1"/>
              <a:gd name="f148" fmla="*/ f135 f99 1"/>
              <a:gd name="f149" fmla="*/ f136 f100 1"/>
              <a:gd name="f150" fmla="*/ f136 f99 1"/>
              <a:gd name="f151" fmla="*/ f137 f100 1"/>
              <a:gd name="f152" fmla="*/ f138 f99 1"/>
              <a:gd name="f153" fmla="*/ f139 f10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2">
                <a:pos x="f148" y="f149"/>
              </a:cxn>
              <a:cxn ang="f123">
                <a:pos x="f150" y="f151"/>
              </a:cxn>
              <a:cxn ang="f124">
                <a:pos x="f152" y="f149"/>
              </a:cxn>
              <a:cxn ang="f125">
                <a:pos x="f150" y="f153"/>
              </a:cxn>
            </a:cxnLst>
            <a:rect l="f144" t="f147" r="f145" b="f146"/>
            <a:pathLst>
              <a:path w="43200" h="43200">
                <a:moveTo>
                  <a:pt x="f20" y="f21"/>
                </a:moveTo>
                <a:arcTo wR="f22" hR="f23" stAng="f7" swAng="f24"/>
                <a:arcTo wR="f25" hR="f26" stAng="f8" swAng="f27"/>
                <a:arcTo wR="f28" hR="f29" stAng="f9" swAng="f30"/>
                <a:arcTo wR="f31" hR="f32" stAng="f10" swAng="f33"/>
                <a:arcTo wR="f25" hR="f34" stAng="f11" swAng="f35"/>
                <a:arcTo wR="f36" hR="f37" stAng="f12" swAng="f38"/>
                <a:arcTo wR="f39" hR="f40" stAng="f41" swAng="f42"/>
                <a:arcTo wR="f43" hR="f44" stAng="f45" swAng="f46"/>
                <a:arcTo wR="f47" hR="f48" stAng="f49" swAng="f50"/>
                <a:arcTo wR="f51" hR="f52" stAng="f13" swAng="f53"/>
                <a:arcTo wR="f54" hR="f29" stAng="f14" swAng="f55"/>
                <a:close/>
              </a:path>
              <a:path w="43200" h="43200" fill="none">
                <a:moveTo>
                  <a:pt x="f56" y="f57"/>
                </a:moveTo>
                <a:arcTo wR="f54" hR="f29" stAng="f58" swAng="f59"/>
                <a:moveTo>
                  <a:pt x="f60" y="f61"/>
                </a:moveTo>
                <a:arcTo wR="f51" hR="f52" stAng="f62" swAng="f63"/>
                <a:moveTo>
                  <a:pt x="f64" y="f65"/>
                </a:moveTo>
                <a:arcTo wR="f43" hR="f44" stAng="f66" swAng="f67"/>
                <a:moveTo>
                  <a:pt x="f68" y="f69"/>
                </a:moveTo>
                <a:arcTo wR="f43" hR="f44" stAng="f70" swAng="f71"/>
                <a:moveTo>
                  <a:pt x="f72" y="f73"/>
                </a:moveTo>
                <a:arcTo wR="f39" hR="f40" stAng="f15" swAng="f74"/>
                <a:moveTo>
                  <a:pt x="f75" y="f76"/>
                </a:moveTo>
                <a:arcTo wR="f25" hR="f34" stAng="f77" swAng="f78"/>
                <a:moveTo>
                  <a:pt x="f79" y="f80"/>
                </a:moveTo>
                <a:arcTo wR="f31" hR="f32" stAng="f16" swAng="f81"/>
                <a:moveTo>
                  <a:pt x="f82" y="f83"/>
                </a:moveTo>
                <a:arcTo wR="f31" hR="f32" stAng="f17" swAng="f84"/>
                <a:moveTo>
                  <a:pt x="f85" y="f86"/>
                </a:moveTo>
                <a:arcTo wR="f28" hR="f29" stAng="f18" swAng="f87"/>
                <a:moveTo>
                  <a:pt x="f88" y="f89"/>
                </a:moveTo>
                <a:arcTo wR="f22" hR="f23" stAng="f19" swAng="f90"/>
                <a:moveTo>
                  <a:pt x="f91" y="f92"/>
                </a:moveTo>
                <a:arcTo wR="f22" hR="f23" stAng="f93" swAng="f94"/>
              </a:path>
            </a:pathLst>
          </a:custGeom>
          <a:solidFill>
            <a:srgbClr val="FFFFFF"/>
          </a:solidFill>
          <a:ln w="38103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Qualities of God 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CD15356E-F96B-40D1-8EA9-CD71DCA9F5EE}"/>
              </a:ext>
            </a:extLst>
          </p:cNvPr>
          <p:cNvSpPr txBox="1"/>
          <p:nvPr/>
        </p:nvSpPr>
        <p:spPr>
          <a:xfrm>
            <a:off x="5982690" y="2632082"/>
            <a:ext cx="2722909" cy="892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0" cap="none" spc="0" baseline="0">
                <a:solidFill>
                  <a:srgbClr val="4472C4"/>
                </a:solidFill>
                <a:uFillTx/>
                <a:latin typeface="Comic Sans MS" pitchFamily="66"/>
              </a:rPr>
              <a:t>Immanent:</a:t>
            </a:r>
            <a:r>
              <a:rPr lang="en-GB" sz="2000" b="0" i="0" u="none" strike="noStrike" kern="0" cap="none" spc="0" baseline="0">
                <a:solidFill>
                  <a:srgbClr val="FF0000"/>
                </a:solidFill>
                <a:uFillTx/>
                <a:latin typeface="Comic Sans MS" pitchFamily="66"/>
              </a:rPr>
              <a:t> </a:t>
            </a: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Within all things and close to his people</a:t>
            </a:r>
            <a:endParaRPr lang="en-GB" sz="16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7A52119E-391A-4A5B-97A5-FFD41BEE4190}"/>
              </a:ext>
            </a:extLst>
          </p:cNvPr>
          <p:cNvSpPr txBox="1"/>
          <p:nvPr/>
        </p:nvSpPr>
        <p:spPr>
          <a:xfrm>
            <a:off x="8572500" y="5938689"/>
            <a:ext cx="3065809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0" cap="none" spc="0" baseline="0">
                <a:solidFill>
                  <a:srgbClr val="00B050"/>
                </a:solidFill>
                <a:uFillTx/>
                <a:latin typeface="Comic Sans MS" pitchFamily="66"/>
              </a:rPr>
              <a:t>Transcendent</a:t>
            </a:r>
            <a:r>
              <a:rPr lang="en-GB" sz="2000" b="0" i="0" u="none" strike="noStrike" kern="0" cap="none" spc="0" baseline="0">
                <a:solidFill>
                  <a:srgbClr val="4472C4"/>
                </a:solidFill>
                <a:uFillTx/>
                <a:latin typeface="Comic Sans MS" pitchFamily="66"/>
              </a:rPr>
              <a:t>: </a:t>
            </a: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Beyond all things</a:t>
            </a:r>
            <a:endParaRPr lang="en-GB" sz="16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59DA5C81-E6E0-47F9-B9F2-483C9D9D4294}"/>
              </a:ext>
            </a:extLst>
          </p:cNvPr>
          <p:cNvSpPr txBox="1"/>
          <p:nvPr/>
        </p:nvSpPr>
        <p:spPr>
          <a:xfrm>
            <a:off x="4563093" y="5692469"/>
            <a:ext cx="3065809" cy="892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0" cap="none" spc="0" baseline="0">
                <a:solidFill>
                  <a:srgbClr val="FF0000"/>
                </a:solidFill>
                <a:uFillTx/>
                <a:latin typeface="Comic Sans MS" pitchFamily="66"/>
              </a:rPr>
              <a:t>Omnipotent: </a:t>
            </a: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He is the creator, sustainer and owner or all things. He is all powerful</a:t>
            </a:r>
            <a:endParaRPr lang="en-GB" sz="16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385C9273-98E7-4ED9-9087-25E165A54CD7}"/>
              </a:ext>
            </a:extLst>
          </p:cNvPr>
          <p:cNvSpPr txBox="1"/>
          <p:nvPr/>
        </p:nvSpPr>
        <p:spPr>
          <a:xfrm>
            <a:off x="9126187" y="4393253"/>
            <a:ext cx="3065809" cy="892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0" cap="none" spc="0" baseline="0">
                <a:solidFill>
                  <a:srgbClr val="4472C4"/>
                </a:solidFill>
                <a:uFillTx/>
                <a:latin typeface="Comic Sans MS" pitchFamily="66"/>
              </a:rPr>
              <a:t>Beneficent:</a:t>
            </a:r>
            <a:r>
              <a:rPr lang="en-GB" sz="2000" b="0" i="0" u="none" strike="noStrike" kern="0" cap="none" spc="0" baseline="0">
                <a:solidFill>
                  <a:srgbClr val="FF0000"/>
                </a:solidFill>
                <a:uFillTx/>
                <a:latin typeface="Comic Sans MS" pitchFamily="66"/>
              </a:rPr>
              <a:t> </a:t>
            </a: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Source of all goodness. Life and the Earth is a gift. </a:t>
            </a:r>
            <a:endParaRPr lang="en-GB" sz="16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5F8DDE63-8BE0-431E-ACA0-817AEA0985C2}"/>
              </a:ext>
            </a:extLst>
          </p:cNvPr>
          <p:cNvSpPr txBox="1"/>
          <p:nvPr/>
        </p:nvSpPr>
        <p:spPr>
          <a:xfrm>
            <a:off x="3424546" y="3779644"/>
            <a:ext cx="2558143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0" cap="none" spc="0" baseline="0">
                <a:solidFill>
                  <a:srgbClr val="00B050"/>
                </a:solidFill>
                <a:uFillTx/>
                <a:latin typeface="Comic Sans MS" pitchFamily="66"/>
              </a:rPr>
              <a:t>Merciful</a:t>
            </a:r>
            <a:r>
              <a:rPr lang="en-GB" sz="2000" b="0" i="0" u="none" strike="noStrike" kern="0" cap="none" spc="0" baseline="0">
                <a:solidFill>
                  <a:srgbClr val="4472C4"/>
                </a:solidFill>
                <a:uFillTx/>
                <a:latin typeface="Comic Sans MS" pitchFamily="66"/>
              </a:rPr>
              <a:t>: </a:t>
            </a: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He understands suffering, cares for them and forgives if they are truly sorry.</a:t>
            </a:r>
            <a:endParaRPr lang="en-GB" sz="16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0D0B1AF2-C6DF-4019-A945-AA201828D37E}"/>
              </a:ext>
            </a:extLst>
          </p:cNvPr>
          <p:cNvSpPr txBox="1"/>
          <p:nvPr/>
        </p:nvSpPr>
        <p:spPr>
          <a:xfrm>
            <a:off x="8929737" y="2538456"/>
            <a:ext cx="3065809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0" cap="none" spc="0" baseline="0">
                <a:solidFill>
                  <a:srgbClr val="FF0000"/>
                </a:solidFill>
                <a:uFillTx/>
                <a:latin typeface="Comic Sans MS" pitchFamily="66"/>
              </a:rPr>
              <a:t>Justice and Fair: </a:t>
            </a: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He treats people fairly and justly, and requires  Muslims to do the same. </a:t>
            </a:r>
            <a:r>
              <a:rPr lang="en-GB" sz="16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Links to the Day of Judgement.</a:t>
            </a:r>
            <a:endParaRPr lang="en-GB" sz="16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sp>
        <p:nvSpPr>
          <p:cNvPr id="13" name="Speech Bubble: Rectangle with Corners Rounded 8">
            <a:extLst>
              <a:ext uri="{FF2B5EF4-FFF2-40B4-BE49-F238E27FC236}">
                <a16:creationId xmlns:a16="http://schemas.microsoft.com/office/drawing/2014/main" id="{70BAE806-0936-47A1-A765-9F0D867FAD3F}"/>
              </a:ext>
            </a:extLst>
          </p:cNvPr>
          <p:cNvSpPr/>
          <p:nvPr/>
        </p:nvSpPr>
        <p:spPr>
          <a:xfrm>
            <a:off x="473531" y="3009354"/>
            <a:ext cx="1952500" cy="770290"/>
          </a:xfrm>
          <a:custGeom>
            <a:avLst>
              <a:gd name="f0" fmla="val 59659"/>
              <a:gd name="f1" fmla="val -3530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val -2147483647"/>
              <a:gd name="f17" fmla="+- 0 0 180"/>
              <a:gd name="f18" fmla="*/ f6 1 21600"/>
              <a:gd name="f19" fmla="*/ f7 1 21600"/>
              <a:gd name="f20" fmla="+- 0 0 f12"/>
              <a:gd name="f21" fmla="+- 3590 0 f8"/>
              <a:gd name="f22" fmla="+- 0 0 f3"/>
              <a:gd name="f23" fmla="+- 21600 0 f15"/>
              <a:gd name="f24" fmla="+- 18010 0 f9"/>
              <a:gd name="f25" fmla="+- f9 0 f8"/>
              <a:gd name="f26" fmla="pin -2147483647 f0 2147483647"/>
              <a:gd name="f27" fmla="pin -2147483647 f1 2147483647"/>
              <a:gd name="f28" fmla="*/ f17 f2 1"/>
              <a:gd name="f29" fmla="val f26"/>
              <a:gd name="f30" fmla="val f27"/>
              <a:gd name="f31" fmla="abs f20"/>
              <a:gd name="f32" fmla="abs f21"/>
              <a:gd name="f33" fmla="?: f20 f22 f3"/>
              <a:gd name="f34" fmla="?: f20 f3 f22"/>
              <a:gd name="f35" fmla="?: f20 f4 f3"/>
              <a:gd name="f36" fmla="?: f20 f3 f4"/>
              <a:gd name="f37" fmla="abs f23"/>
              <a:gd name="f38" fmla="?: f21 f22 f3"/>
              <a:gd name="f39" fmla="?: f21 f3 f22"/>
              <a:gd name="f40" fmla="?: f23 0 f2"/>
              <a:gd name="f41" fmla="?: f23 f2 0"/>
              <a:gd name="f42" fmla="abs f24"/>
              <a:gd name="f43" fmla="?: f23 f22 f3"/>
              <a:gd name="f44" fmla="?: f23 f3 f22"/>
              <a:gd name="f45" fmla="?: f23 f4 f3"/>
              <a:gd name="f46" fmla="?: f23 f3 f4"/>
              <a:gd name="f47" fmla="?: f24 f22 f3"/>
              <a:gd name="f48" fmla="?: f24 f3 f22"/>
              <a:gd name="f49" fmla="?: f20 0 f2"/>
              <a:gd name="f50" fmla="?: f20 f2 0"/>
              <a:gd name="f51" fmla="*/ f25 1 21600"/>
              <a:gd name="f52" fmla="*/ f26 f18 1"/>
              <a:gd name="f53" fmla="*/ f27 f19 1"/>
              <a:gd name="f54" fmla="*/ f28 1 f5"/>
              <a:gd name="f55" fmla="+- f29 0 10800"/>
              <a:gd name="f56" fmla="+- f30 0 10800"/>
              <a:gd name="f57" fmla="+- f30 0 21600"/>
              <a:gd name="f58" fmla="+- f29 0 21600"/>
              <a:gd name="f59" fmla="?: f20 f36 f35"/>
              <a:gd name="f60" fmla="?: f20 f35 f36"/>
              <a:gd name="f61" fmla="?: f21 f34 f33"/>
              <a:gd name="f62" fmla="?: f21 f41 f40"/>
              <a:gd name="f63" fmla="?: f21 f40 f41"/>
              <a:gd name="f64" fmla="?: f23 f38 f39"/>
              <a:gd name="f65" fmla="?: f23 f46 f45"/>
              <a:gd name="f66" fmla="?: f23 f45 f46"/>
              <a:gd name="f67" fmla="?: f24 f44 f43"/>
              <a:gd name="f68" fmla="?: f24 f50 f49"/>
              <a:gd name="f69" fmla="?: f24 f49 f50"/>
              <a:gd name="f70" fmla="?: f20 f47 f48"/>
              <a:gd name="f71" fmla="*/ 800 f51 1"/>
              <a:gd name="f72" fmla="*/ 20800 f51 1"/>
              <a:gd name="f73" fmla="*/ f29 f18 1"/>
              <a:gd name="f74" fmla="*/ f30 f19 1"/>
              <a:gd name="f75" fmla="+- f54 0 f3"/>
              <a:gd name="f76" fmla="abs f55"/>
              <a:gd name="f77" fmla="abs f56"/>
              <a:gd name="f78" fmla="?: f21 f60 f59"/>
              <a:gd name="f79" fmla="?: f23 f62 f63"/>
              <a:gd name="f80" fmla="?: f24 f66 f65"/>
              <a:gd name="f81" fmla="?: f20 f68 f69"/>
              <a:gd name="f82" fmla="*/ f71 1 f51"/>
              <a:gd name="f83" fmla="*/ f72 1 f51"/>
              <a:gd name="f84" fmla="+- f76 0 f77"/>
              <a:gd name="f85" fmla="+- f77 0 f76"/>
              <a:gd name="f86" fmla="*/ f82 f18 1"/>
              <a:gd name="f87" fmla="*/ f83 f18 1"/>
              <a:gd name="f88" fmla="*/ f83 f19 1"/>
              <a:gd name="f89" fmla="*/ f82 f19 1"/>
              <a:gd name="f90" fmla="?: f56 f10 f84"/>
              <a:gd name="f91" fmla="?: f56 f84 f10"/>
              <a:gd name="f92" fmla="?: f55 f10 f85"/>
              <a:gd name="f93" fmla="?: f55 f85 f10"/>
              <a:gd name="f94" fmla="?: f29 f10 f90"/>
              <a:gd name="f95" fmla="?: f29 f10 f91"/>
              <a:gd name="f96" fmla="?: f57 f92 f10"/>
              <a:gd name="f97" fmla="?: f57 f93 f10"/>
              <a:gd name="f98" fmla="?: f58 f91 f10"/>
              <a:gd name="f99" fmla="?: f58 f90 f10"/>
              <a:gd name="f100" fmla="?: f30 f10 f93"/>
              <a:gd name="f101" fmla="?: f30 f10 f92"/>
              <a:gd name="f102" fmla="?: f94 f29 0"/>
              <a:gd name="f103" fmla="?: f94 f30 6280"/>
              <a:gd name="f104" fmla="?: f95 f29 0"/>
              <a:gd name="f105" fmla="?: f95 f30 15320"/>
              <a:gd name="f106" fmla="?: f96 f29 6280"/>
              <a:gd name="f107" fmla="?: f96 f30 21600"/>
              <a:gd name="f108" fmla="?: f97 f29 15320"/>
              <a:gd name="f109" fmla="?: f97 f30 21600"/>
              <a:gd name="f110" fmla="?: f98 f29 21600"/>
              <a:gd name="f111" fmla="?: f98 f30 15320"/>
              <a:gd name="f112" fmla="?: f99 f29 21600"/>
              <a:gd name="f113" fmla="?: f99 f30 6280"/>
              <a:gd name="f114" fmla="?: f100 f29 15320"/>
              <a:gd name="f115" fmla="?: f100 f30 0"/>
              <a:gd name="f116" fmla="?: f101 f29 6280"/>
              <a:gd name="f117" fmla="?: f101 f30 0"/>
            </a:gdLst>
            <a:ahLst>
              <a:ahXY gdRefX="f0" minX="f16" maxX="f11" gdRefY="f1" minY="f16" maxY="f11">
                <a:pos x="f52" y="f5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73" y="f74"/>
              </a:cxn>
            </a:cxnLst>
            <a:rect l="f86" t="f89" r="f87" b="f88"/>
            <a:pathLst>
              <a:path w="21600" h="21600">
                <a:moveTo>
                  <a:pt x="f12" y="f8"/>
                </a:moveTo>
                <a:arcTo wR="f31" hR="f32" stAng="f78" swAng="f61"/>
                <a:lnTo>
                  <a:pt x="f102" y="f103"/>
                </a:lnTo>
                <a:lnTo>
                  <a:pt x="f8" y="f13"/>
                </a:lnTo>
                <a:lnTo>
                  <a:pt x="f8" y="f14"/>
                </a:lnTo>
                <a:lnTo>
                  <a:pt x="f104" y="f105"/>
                </a:lnTo>
                <a:lnTo>
                  <a:pt x="f8" y="f15"/>
                </a:lnTo>
                <a:arcTo wR="f32" hR="f37" stAng="f79" swAng="f64"/>
                <a:lnTo>
                  <a:pt x="f106" y="f107"/>
                </a:lnTo>
                <a:lnTo>
                  <a:pt x="f13" y="f9"/>
                </a:lnTo>
                <a:lnTo>
                  <a:pt x="f14" y="f9"/>
                </a:lnTo>
                <a:lnTo>
                  <a:pt x="f108" y="f109"/>
                </a:lnTo>
                <a:lnTo>
                  <a:pt x="f15" y="f9"/>
                </a:lnTo>
                <a:arcTo wR="f37" hR="f42" stAng="f80" swAng="f67"/>
                <a:lnTo>
                  <a:pt x="f110" y="f111"/>
                </a:lnTo>
                <a:lnTo>
                  <a:pt x="f9" y="f14"/>
                </a:lnTo>
                <a:lnTo>
                  <a:pt x="f9" y="f13"/>
                </a:lnTo>
                <a:lnTo>
                  <a:pt x="f112" y="f113"/>
                </a:lnTo>
                <a:lnTo>
                  <a:pt x="f9" y="f12"/>
                </a:lnTo>
                <a:arcTo wR="f42" hR="f31" stAng="f81" swAng="f70"/>
                <a:lnTo>
                  <a:pt x="f114" y="f115"/>
                </a:lnTo>
                <a:lnTo>
                  <a:pt x="f14" y="f8"/>
                </a:lnTo>
                <a:lnTo>
                  <a:pt x="f13" y="f8"/>
                </a:lnTo>
                <a:lnTo>
                  <a:pt x="f116" y="f117"/>
                </a:lnTo>
                <a:close/>
              </a:path>
            </a:pathLst>
          </a:custGeom>
          <a:solidFill>
            <a:srgbClr val="B4C7E7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“He is with you wherever you are.”</a:t>
            </a:r>
          </a:p>
        </p:txBody>
      </p:sp>
      <p:pic>
        <p:nvPicPr>
          <p:cNvPr id="14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D5009590-F805-42D8-978B-B037FC42F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49" y="3923452"/>
            <a:ext cx="2804556" cy="280455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AC892B71-CB7B-4F91-B35A-261465521690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F8CBAD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Angels</a:t>
            </a:r>
          </a:p>
        </p:txBody>
      </p:sp>
      <p:graphicFrame>
        <p:nvGraphicFramePr>
          <p:cNvPr id="3" name="Table 12">
            <a:extLst>
              <a:ext uri="{FF2B5EF4-FFF2-40B4-BE49-F238E27FC236}">
                <a16:creationId xmlns:a16="http://schemas.microsoft.com/office/drawing/2014/main" id="{5A9022C0-D9CB-4F1B-B8E3-7A255B8204A2}"/>
              </a:ext>
            </a:extLst>
          </p:cNvPr>
          <p:cNvGraphicFramePr>
            <a:graphicFrameLocks noGrp="1"/>
          </p:cNvGraphicFramePr>
          <p:nvPr/>
        </p:nvGraphicFramePr>
        <p:xfrm>
          <a:off x="187095" y="3739246"/>
          <a:ext cx="11817815" cy="280551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592311">
                  <a:extLst>
                    <a:ext uri="{9D8B030D-6E8A-4147-A177-3AD203B41FA5}">
                      <a16:colId xmlns:a16="http://schemas.microsoft.com/office/drawing/2014/main" val="1507267357"/>
                    </a:ext>
                  </a:extLst>
                </a:gridCol>
                <a:gridCol w="3298368">
                  <a:extLst>
                    <a:ext uri="{9D8B030D-6E8A-4147-A177-3AD203B41FA5}">
                      <a16:colId xmlns:a16="http://schemas.microsoft.com/office/drawing/2014/main" val="364399456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02762247"/>
                    </a:ext>
                  </a:extLst>
                </a:gridCol>
                <a:gridCol w="3098325">
                  <a:extLst>
                    <a:ext uri="{9D8B030D-6E8A-4147-A177-3AD203B41FA5}">
                      <a16:colId xmlns:a16="http://schemas.microsoft.com/office/drawing/2014/main" val="3619492513"/>
                    </a:ext>
                  </a:extLst>
                </a:gridCol>
              </a:tblGrid>
              <a:tr h="367122"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Jibril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Mika’il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Israifil 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>
                          <a:solidFill>
                            <a:srgbClr val="FFFFFF"/>
                          </a:solidFill>
                          <a:latin typeface="Comic Sans MS" pitchFamily="66"/>
                        </a:rPr>
                        <a:t>Others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550958"/>
                  </a:ext>
                </a:extLst>
              </a:tr>
              <a:tr h="2174068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Also called </a:t>
                      </a:r>
                      <a:r>
                        <a:rPr lang="en-GB" sz="1400" b="1">
                          <a:latin typeface="Comic Sans MS" pitchFamily="66"/>
                        </a:rPr>
                        <a:t>Gabriel</a:t>
                      </a:r>
                      <a:r>
                        <a:rPr lang="en-GB" sz="1400" b="0">
                          <a:latin typeface="Comic Sans MS" pitchFamily="66"/>
                        </a:rPr>
                        <a:t>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He is an </a:t>
                      </a:r>
                      <a:r>
                        <a:rPr lang="en-GB" sz="1400" b="1">
                          <a:latin typeface="Comic Sans MS" pitchFamily="66"/>
                        </a:rPr>
                        <a:t>archangel</a:t>
                      </a:r>
                      <a:r>
                        <a:rPr lang="en-GB" sz="1400" b="0">
                          <a:latin typeface="Comic Sans MS" pitchFamily="66"/>
                        </a:rPr>
                        <a:t> and is a </a:t>
                      </a:r>
                      <a:r>
                        <a:rPr lang="en-GB" sz="1400" b="1">
                          <a:latin typeface="Comic Sans MS" pitchFamily="66"/>
                        </a:rPr>
                        <a:t>trusted messenger of God.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Jirbril relayed the </a:t>
                      </a:r>
                      <a:r>
                        <a:rPr lang="en-GB" sz="1400" b="1">
                          <a:latin typeface="Comic Sans MS" pitchFamily="66"/>
                        </a:rPr>
                        <a:t>Qur’an </a:t>
                      </a:r>
                      <a:r>
                        <a:rPr lang="en-GB" sz="1400" b="0">
                          <a:latin typeface="Comic Sans MS" pitchFamily="66"/>
                        </a:rPr>
                        <a:t>to Muhammad.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He appeared to Muhammad when he was a child and purified his heart.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When Muhammad was 40 he appeared to him and told him what God wanted him to do and </a:t>
                      </a:r>
                      <a:r>
                        <a:rPr lang="en-GB" sz="1400" b="1">
                          <a:latin typeface="Comic Sans MS" pitchFamily="66"/>
                        </a:rPr>
                        <a:t>guided him </a:t>
                      </a:r>
                      <a:r>
                        <a:rPr lang="en-GB" sz="1400" b="0">
                          <a:latin typeface="Comic Sans MS" pitchFamily="66"/>
                        </a:rPr>
                        <a:t>throughout his entire life.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High ranking </a:t>
                      </a:r>
                      <a:r>
                        <a:rPr lang="en-GB" sz="1400" b="1">
                          <a:latin typeface="Comic Sans MS" pitchFamily="66"/>
                        </a:rPr>
                        <a:t>archangel.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The angel of </a:t>
                      </a:r>
                      <a:r>
                        <a:rPr lang="en-GB" sz="1400" b="1">
                          <a:latin typeface="Comic Sans MS" pitchFamily="66"/>
                        </a:rPr>
                        <a:t>mercy</a:t>
                      </a:r>
                      <a:r>
                        <a:rPr lang="en-GB" sz="1400" b="0">
                          <a:latin typeface="Comic Sans MS" pitchFamily="66"/>
                        </a:rPr>
                        <a:t>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God assigned Mika’il to </a:t>
                      </a:r>
                      <a:r>
                        <a:rPr lang="en-GB" sz="1400" b="1">
                          <a:latin typeface="Comic Sans MS" pitchFamily="66"/>
                        </a:rPr>
                        <a:t>reward the righteous </a:t>
                      </a:r>
                      <a:r>
                        <a:rPr lang="en-GB" sz="1400" b="0">
                          <a:latin typeface="Comic Sans MS" pitchFamily="66"/>
                        </a:rPr>
                        <a:t>for the good during their lives.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He also sends </a:t>
                      </a:r>
                      <a:r>
                        <a:rPr lang="en-GB" sz="1400" b="1">
                          <a:latin typeface="Comic Sans MS" pitchFamily="66"/>
                        </a:rPr>
                        <a:t>the rain, thunder and lightening to earth.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Mika’il warns that amyone who is an </a:t>
                      </a:r>
                      <a:r>
                        <a:rPr lang="en-GB" sz="1400" b="1">
                          <a:latin typeface="Comic Sans MS" pitchFamily="66"/>
                        </a:rPr>
                        <a:t>enemy of God’s angels is also an enemy of God.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endParaRPr lang="en-GB" sz="1400" b="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Will </a:t>
                      </a:r>
                      <a:r>
                        <a:rPr lang="en-GB" sz="1400" b="1">
                          <a:latin typeface="Comic Sans MS" pitchFamily="66"/>
                        </a:rPr>
                        <a:t>blow</a:t>
                      </a:r>
                      <a:r>
                        <a:rPr lang="en-GB" sz="1400" b="0">
                          <a:latin typeface="Comic Sans MS" pitchFamily="66"/>
                        </a:rPr>
                        <a:t> a </a:t>
                      </a:r>
                      <a:r>
                        <a:rPr lang="en-GB" sz="1400" b="1">
                          <a:latin typeface="Comic Sans MS" pitchFamily="66"/>
                        </a:rPr>
                        <a:t>trumpet </a:t>
                      </a:r>
                      <a:r>
                        <a:rPr lang="en-GB" sz="1400" b="0">
                          <a:latin typeface="Comic Sans MS" pitchFamily="66"/>
                        </a:rPr>
                        <a:t>to announce the </a:t>
                      </a:r>
                      <a:r>
                        <a:rPr lang="en-GB" sz="1400" b="1">
                          <a:latin typeface="Comic Sans MS" pitchFamily="66"/>
                        </a:rPr>
                        <a:t>day of judgement</a:t>
                      </a:r>
                      <a:r>
                        <a:rPr lang="en-GB" sz="1400" b="0">
                          <a:latin typeface="Comic Sans MS" pitchFamily="66"/>
                        </a:rPr>
                        <a:t>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Record actions of humans in the book of deeds. Used on the </a:t>
                      </a:r>
                      <a:r>
                        <a:rPr lang="en-GB" sz="1400" b="1">
                          <a:latin typeface="Comic Sans MS" pitchFamily="66"/>
                        </a:rPr>
                        <a:t>day of judgement</a:t>
                      </a:r>
                      <a:r>
                        <a:rPr lang="en-GB" sz="1400" b="0">
                          <a:latin typeface="Comic Sans MS" pitchFamily="66"/>
                        </a:rPr>
                        <a:t>.</a:t>
                      </a:r>
                      <a:endParaRPr lang="en-GB" sz="1400">
                        <a:latin typeface="Comic Sans MS" pitchFamily="66"/>
                      </a:endParaRP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Guardian angels and look after us from conception until our death.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The angel od death and his helpers take people’s souls to God.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Angels escort people to heaven and hell.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809322"/>
                  </a:ext>
                </a:extLst>
              </a:tr>
            </a:tbl>
          </a:graphicData>
        </a:graphic>
      </p:graphicFrame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3C093167-34A5-4CD5-A82F-50DE48277F0B}"/>
              </a:ext>
            </a:extLst>
          </p:cNvPr>
          <p:cNvGraphicFramePr>
            <a:graphicFrameLocks noGrp="1"/>
          </p:cNvGraphicFramePr>
          <p:nvPr/>
        </p:nvGraphicFramePr>
        <p:xfrm>
          <a:off x="6314114" y="768836"/>
          <a:ext cx="4738695" cy="266016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738695">
                  <a:extLst>
                    <a:ext uri="{9D8B030D-6E8A-4147-A177-3AD203B41FA5}">
                      <a16:colId xmlns:a16="http://schemas.microsoft.com/office/drawing/2014/main" val="2550542722"/>
                    </a:ext>
                  </a:extLst>
                </a:gridCol>
              </a:tblGrid>
              <a:tr h="350023"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Beliefs about Angels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562465"/>
                  </a:ext>
                </a:extLst>
              </a:tr>
              <a:tr h="2310140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One of the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six articles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for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Sunni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Islam.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Angels are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part of the unseen world.</a:t>
                      </a:r>
                      <a:endParaRPr lang="en-GB" sz="14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Created from light.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Receive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God’s word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and pass them to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prophets.</a:t>
                      </a:r>
                      <a:endParaRPr lang="en-GB" sz="14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They are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pure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and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sinless.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They do not have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free will.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They live to please and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worship God.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power to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take human form.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Example- Ibrahim’s story and Mary (appeared as men)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37364"/>
                  </a:ext>
                </a:extLst>
              </a:tr>
            </a:tbl>
          </a:graphicData>
        </a:graphic>
      </p:graphicFrame>
      <p:sp>
        <p:nvSpPr>
          <p:cNvPr id="5" name="Rectangle 14">
            <a:extLst>
              <a:ext uri="{FF2B5EF4-FFF2-40B4-BE49-F238E27FC236}">
                <a16:creationId xmlns:a16="http://schemas.microsoft.com/office/drawing/2014/main" id="{343D6AD1-D7AA-4E58-B5DC-4C6514E83F30}"/>
              </a:ext>
            </a:extLst>
          </p:cNvPr>
          <p:cNvSpPr/>
          <p:nvPr/>
        </p:nvSpPr>
        <p:spPr>
          <a:xfrm>
            <a:off x="640089" y="1137294"/>
            <a:ext cx="1555019" cy="163121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belief in angels in Islam is called </a:t>
            </a:r>
            <a:r>
              <a:rPr lang="en-GB" sz="2000" b="0" i="0" u="none" strike="noStrike" kern="1200" cap="none" spc="0" baseline="0">
                <a:solidFill>
                  <a:srgbClr val="FF0000"/>
                </a:solidFill>
                <a:uFillTx/>
                <a:latin typeface="Comic Sans MS" pitchFamily="66"/>
              </a:rPr>
              <a:t>Malaikah</a:t>
            </a:r>
            <a:endParaRPr lang="en-GB" sz="2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0C125ED6-08B2-46C1-9BF1-2CA8ADBD8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606" y="768836"/>
            <a:ext cx="2767495" cy="255128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76844C73-C459-4271-9315-A4AD7B7F3EBA}"/>
              </a:ext>
            </a:extLst>
          </p:cNvPr>
          <p:cNvSpPr txBox="1"/>
          <p:nvPr/>
        </p:nvSpPr>
        <p:spPr>
          <a:xfrm>
            <a:off x="0" y="-225564"/>
            <a:ext cx="12191996" cy="523219"/>
          </a:xfrm>
          <a:prstGeom prst="rect">
            <a:avLst/>
          </a:prstGeom>
          <a:solidFill>
            <a:srgbClr val="00B05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Predestination 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A3AFCCF9-8CBC-4616-8D26-847FA642E3AB}"/>
              </a:ext>
            </a:extLst>
          </p:cNvPr>
          <p:cNvSpPr txBox="1"/>
          <p:nvPr/>
        </p:nvSpPr>
        <p:spPr>
          <a:xfrm>
            <a:off x="434751" y="546536"/>
            <a:ext cx="6245681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Predestination-</a:t>
            </a: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idea that </a:t>
            </a:r>
            <a:r>
              <a:rPr lang="en-GB" sz="1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God </a:t>
            </a: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knows everything and</a:t>
            </a:r>
            <a:r>
              <a:rPr lang="en-GB" sz="1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determines </a:t>
            </a: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everything that will happen in the universe.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B70E59FC-6608-4B6D-B9FA-4B42F44E874D}"/>
              </a:ext>
            </a:extLst>
          </p:cNvPr>
          <p:cNvGraphicFramePr>
            <a:graphicFrameLocks noGrp="1"/>
          </p:cNvGraphicFramePr>
          <p:nvPr/>
        </p:nvGraphicFramePr>
        <p:xfrm>
          <a:off x="7018559" y="555168"/>
          <a:ext cx="4738695" cy="129582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738695">
                  <a:extLst>
                    <a:ext uri="{9D8B030D-6E8A-4147-A177-3AD203B41FA5}">
                      <a16:colId xmlns:a16="http://schemas.microsoft.com/office/drawing/2014/main" val="1595337133"/>
                    </a:ext>
                  </a:extLst>
                </a:gridCol>
              </a:tblGrid>
              <a:tr h="266273"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What is it?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38110"/>
                  </a:ext>
                </a:extLst>
              </a:tr>
              <a:tr h="991026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God has everything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written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down that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determines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everything that is going to happen in the universe,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is written in the ‘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book of decrees’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Links to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supremacy of God’s will</a:t>
                      </a:r>
                      <a:endParaRPr lang="en-GB" sz="14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414280"/>
                  </a:ext>
                </a:extLst>
              </a:tr>
            </a:tbl>
          </a:graphicData>
        </a:graphic>
      </p:graphicFrame>
      <p:cxnSp>
        <p:nvCxnSpPr>
          <p:cNvPr id="5" name="Straight Arrow Connector 6">
            <a:extLst>
              <a:ext uri="{FF2B5EF4-FFF2-40B4-BE49-F238E27FC236}">
                <a16:creationId xmlns:a16="http://schemas.microsoft.com/office/drawing/2014/main" id="{A64AEC8F-D0CE-49D5-88BE-425F79C9B8E1}"/>
              </a:ext>
            </a:extLst>
          </p:cNvPr>
          <p:cNvCxnSpPr/>
          <p:nvPr/>
        </p:nvCxnSpPr>
        <p:spPr>
          <a:xfrm flipH="1">
            <a:off x="3325590" y="1363160"/>
            <a:ext cx="463994" cy="864656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6" name="Rectangle 9">
            <a:extLst>
              <a:ext uri="{FF2B5EF4-FFF2-40B4-BE49-F238E27FC236}">
                <a16:creationId xmlns:a16="http://schemas.microsoft.com/office/drawing/2014/main" id="{FD0F1487-0BC3-42CE-8E4A-A90FF7F9F6F2}"/>
              </a:ext>
            </a:extLst>
          </p:cNvPr>
          <p:cNvSpPr/>
          <p:nvPr/>
        </p:nvSpPr>
        <p:spPr>
          <a:xfrm>
            <a:off x="378278" y="2306391"/>
            <a:ext cx="4213674" cy="2839815"/>
          </a:xfrm>
          <a:prstGeom prst="rect">
            <a:avLst/>
          </a:prstGeom>
          <a:solidFill>
            <a:srgbClr val="FFE699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sng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Link to Human Freedom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Shi’a Muslims believe that God knows all but does not </a:t>
            </a: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decide all</a:t>
            </a:r>
            <a:r>
              <a:rPr lang="en-GB" sz="16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- </a:t>
            </a: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meaning we have </a:t>
            </a:r>
            <a:r>
              <a:rPr lang="en-GB" sz="16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free will/ choice.</a:t>
            </a:r>
            <a:endParaRPr lang="en-GB" sz="1600" b="0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God is the </a:t>
            </a: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creator of time</a:t>
            </a: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and therefore is n</a:t>
            </a: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ot bound by it. He is </a:t>
            </a:r>
            <a:r>
              <a:rPr lang="en-GB" sz="16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outside of time.</a:t>
            </a: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This means he knows what has happened, is happening and what will happen.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Humans </a:t>
            </a: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act freely</a:t>
            </a: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and God just </a:t>
            </a: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knows what they will do.</a:t>
            </a:r>
            <a:endParaRPr lang="en-GB" sz="16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526FEA8-735B-4236-9A00-D13A87B03E5D}"/>
              </a:ext>
            </a:extLst>
          </p:cNvPr>
          <p:cNvSpPr/>
          <p:nvPr/>
        </p:nvSpPr>
        <p:spPr>
          <a:xfrm>
            <a:off x="7701643" y="2306391"/>
            <a:ext cx="3937900" cy="2839815"/>
          </a:xfrm>
          <a:prstGeom prst="rect">
            <a:avLst/>
          </a:prstGeom>
          <a:solidFill>
            <a:srgbClr val="C5E0B4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Day of Judgement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God will </a:t>
            </a:r>
            <a:r>
              <a:rPr lang="en-GB" sz="16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judge</a:t>
            </a: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humans for their actions on Earth.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This is why God has given humans </a:t>
            </a: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free will, to make judgement fair.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He will punish those for their bad choices and reward those for the good.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God puts </a:t>
            </a: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responsibility</a:t>
            </a: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back to people even though he knows what they are going to do.</a:t>
            </a:r>
          </a:p>
        </p:txBody>
      </p:sp>
      <p:cxnSp>
        <p:nvCxnSpPr>
          <p:cNvPr id="8" name="Straight Arrow Connector 11">
            <a:extLst>
              <a:ext uri="{FF2B5EF4-FFF2-40B4-BE49-F238E27FC236}">
                <a16:creationId xmlns:a16="http://schemas.microsoft.com/office/drawing/2014/main" id="{15539833-293D-4559-ACA0-125DCA4E8295}"/>
              </a:ext>
            </a:extLst>
          </p:cNvPr>
          <p:cNvCxnSpPr/>
          <p:nvPr/>
        </p:nvCxnSpPr>
        <p:spPr>
          <a:xfrm>
            <a:off x="5911614" y="1442337"/>
            <a:ext cx="1370932" cy="1088594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E2838E63-F4D1-4DE2-AA98-AB889BA76C9C}"/>
              </a:ext>
            </a:extLst>
          </p:cNvPr>
          <p:cNvSpPr/>
          <p:nvPr/>
        </p:nvSpPr>
        <p:spPr>
          <a:xfrm>
            <a:off x="5011058" y="2796591"/>
            <a:ext cx="2271488" cy="2212290"/>
          </a:xfrm>
          <a:custGeom>
            <a:avLst>
              <a:gd name="f0" fmla="val 500"/>
              <a:gd name="f1" fmla="val -12054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val -2147483647"/>
              <a:gd name="f17" fmla="+- 0 0 180"/>
              <a:gd name="f18" fmla="*/ f6 1 21600"/>
              <a:gd name="f19" fmla="*/ f7 1 21600"/>
              <a:gd name="f20" fmla="+- 0 0 f12"/>
              <a:gd name="f21" fmla="+- 3590 0 f8"/>
              <a:gd name="f22" fmla="+- 0 0 f3"/>
              <a:gd name="f23" fmla="+- 21600 0 f15"/>
              <a:gd name="f24" fmla="+- 18010 0 f9"/>
              <a:gd name="f25" fmla="+- f9 0 f8"/>
              <a:gd name="f26" fmla="pin -2147483647 f0 2147483647"/>
              <a:gd name="f27" fmla="pin -2147483647 f1 2147483647"/>
              <a:gd name="f28" fmla="*/ f17 f2 1"/>
              <a:gd name="f29" fmla="val f26"/>
              <a:gd name="f30" fmla="val f27"/>
              <a:gd name="f31" fmla="abs f20"/>
              <a:gd name="f32" fmla="abs f21"/>
              <a:gd name="f33" fmla="?: f20 f22 f3"/>
              <a:gd name="f34" fmla="?: f20 f3 f22"/>
              <a:gd name="f35" fmla="?: f20 f4 f3"/>
              <a:gd name="f36" fmla="?: f20 f3 f4"/>
              <a:gd name="f37" fmla="abs f23"/>
              <a:gd name="f38" fmla="?: f21 f22 f3"/>
              <a:gd name="f39" fmla="?: f21 f3 f22"/>
              <a:gd name="f40" fmla="?: f23 0 f2"/>
              <a:gd name="f41" fmla="?: f23 f2 0"/>
              <a:gd name="f42" fmla="abs f24"/>
              <a:gd name="f43" fmla="?: f23 f22 f3"/>
              <a:gd name="f44" fmla="?: f23 f3 f22"/>
              <a:gd name="f45" fmla="?: f23 f4 f3"/>
              <a:gd name="f46" fmla="?: f23 f3 f4"/>
              <a:gd name="f47" fmla="?: f24 f22 f3"/>
              <a:gd name="f48" fmla="?: f24 f3 f22"/>
              <a:gd name="f49" fmla="?: f20 0 f2"/>
              <a:gd name="f50" fmla="?: f20 f2 0"/>
              <a:gd name="f51" fmla="*/ f25 1 21600"/>
              <a:gd name="f52" fmla="*/ f26 f18 1"/>
              <a:gd name="f53" fmla="*/ f27 f19 1"/>
              <a:gd name="f54" fmla="*/ f28 1 f5"/>
              <a:gd name="f55" fmla="+- f29 0 10800"/>
              <a:gd name="f56" fmla="+- f30 0 10800"/>
              <a:gd name="f57" fmla="+- f30 0 21600"/>
              <a:gd name="f58" fmla="+- f29 0 21600"/>
              <a:gd name="f59" fmla="?: f20 f36 f35"/>
              <a:gd name="f60" fmla="?: f20 f35 f36"/>
              <a:gd name="f61" fmla="?: f21 f34 f33"/>
              <a:gd name="f62" fmla="?: f21 f41 f40"/>
              <a:gd name="f63" fmla="?: f21 f40 f41"/>
              <a:gd name="f64" fmla="?: f23 f38 f39"/>
              <a:gd name="f65" fmla="?: f23 f46 f45"/>
              <a:gd name="f66" fmla="?: f23 f45 f46"/>
              <a:gd name="f67" fmla="?: f24 f44 f43"/>
              <a:gd name="f68" fmla="?: f24 f50 f49"/>
              <a:gd name="f69" fmla="?: f24 f49 f50"/>
              <a:gd name="f70" fmla="?: f20 f47 f48"/>
              <a:gd name="f71" fmla="*/ 800 f51 1"/>
              <a:gd name="f72" fmla="*/ 20800 f51 1"/>
              <a:gd name="f73" fmla="*/ f29 f18 1"/>
              <a:gd name="f74" fmla="*/ f30 f19 1"/>
              <a:gd name="f75" fmla="+- f54 0 f3"/>
              <a:gd name="f76" fmla="abs f55"/>
              <a:gd name="f77" fmla="abs f56"/>
              <a:gd name="f78" fmla="?: f21 f60 f59"/>
              <a:gd name="f79" fmla="?: f23 f62 f63"/>
              <a:gd name="f80" fmla="?: f24 f66 f65"/>
              <a:gd name="f81" fmla="?: f20 f68 f69"/>
              <a:gd name="f82" fmla="*/ f71 1 f51"/>
              <a:gd name="f83" fmla="*/ f72 1 f51"/>
              <a:gd name="f84" fmla="+- f76 0 f77"/>
              <a:gd name="f85" fmla="+- f77 0 f76"/>
              <a:gd name="f86" fmla="*/ f82 f18 1"/>
              <a:gd name="f87" fmla="*/ f83 f18 1"/>
              <a:gd name="f88" fmla="*/ f83 f19 1"/>
              <a:gd name="f89" fmla="*/ f82 f19 1"/>
              <a:gd name="f90" fmla="?: f56 f10 f84"/>
              <a:gd name="f91" fmla="?: f56 f84 f10"/>
              <a:gd name="f92" fmla="?: f55 f10 f85"/>
              <a:gd name="f93" fmla="?: f55 f85 f10"/>
              <a:gd name="f94" fmla="?: f29 f10 f90"/>
              <a:gd name="f95" fmla="?: f29 f10 f91"/>
              <a:gd name="f96" fmla="?: f57 f92 f10"/>
              <a:gd name="f97" fmla="?: f57 f93 f10"/>
              <a:gd name="f98" fmla="?: f58 f91 f10"/>
              <a:gd name="f99" fmla="?: f58 f90 f10"/>
              <a:gd name="f100" fmla="?: f30 f10 f93"/>
              <a:gd name="f101" fmla="?: f30 f10 f92"/>
              <a:gd name="f102" fmla="?: f94 f29 0"/>
              <a:gd name="f103" fmla="?: f94 f30 6280"/>
              <a:gd name="f104" fmla="?: f95 f29 0"/>
              <a:gd name="f105" fmla="?: f95 f30 15320"/>
              <a:gd name="f106" fmla="?: f96 f29 6280"/>
              <a:gd name="f107" fmla="?: f96 f30 21600"/>
              <a:gd name="f108" fmla="?: f97 f29 15320"/>
              <a:gd name="f109" fmla="?: f97 f30 21600"/>
              <a:gd name="f110" fmla="?: f98 f29 21600"/>
              <a:gd name="f111" fmla="?: f98 f30 15320"/>
              <a:gd name="f112" fmla="?: f99 f29 21600"/>
              <a:gd name="f113" fmla="?: f99 f30 6280"/>
              <a:gd name="f114" fmla="?: f100 f29 15320"/>
              <a:gd name="f115" fmla="?: f100 f30 0"/>
              <a:gd name="f116" fmla="?: f101 f29 6280"/>
              <a:gd name="f117" fmla="?: f101 f30 0"/>
            </a:gdLst>
            <a:ahLst>
              <a:ahXY gdRefX="f0" minX="f16" maxX="f11" gdRefY="f1" minY="f16" maxY="f11">
                <a:pos x="f52" y="f5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73" y="f74"/>
              </a:cxn>
            </a:cxnLst>
            <a:rect l="f86" t="f89" r="f87" b="f88"/>
            <a:pathLst>
              <a:path w="21600" h="21600">
                <a:moveTo>
                  <a:pt x="f12" y="f8"/>
                </a:moveTo>
                <a:arcTo wR="f31" hR="f32" stAng="f78" swAng="f61"/>
                <a:lnTo>
                  <a:pt x="f102" y="f103"/>
                </a:lnTo>
                <a:lnTo>
                  <a:pt x="f8" y="f13"/>
                </a:lnTo>
                <a:lnTo>
                  <a:pt x="f8" y="f14"/>
                </a:lnTo>
                <a:lnTo>
                  <a:pt x="f104" y="f105"/>
                </a:lnTo>
                <a:lnTo>
                  <a:pt x="f8" y="f15"/>
                </a:lnTo>
                <a:arcTo wR="f32" hR="f37" stAng="f79" swAng="f64"/>
                <a:lnTo>
                  <a:pt x="f106" y="f107"/>
                </a:lnTo>
                <a:lnTo>
                  <a:pt x="f13" y="f9"/>
                </a:lnTo>
                <a:lnTo>
                  <a:pt x="f14" y="f9"/>
                </a:lnTo>
                <a:lnTo>
                  <a:pt x="f108" y="f109"/>
                </a:lnTo>
                <a:lnTo>
                  <a:pt x="f15" y="f9"/>
                </a:lnTo>
                <a:arcTo wR="f37" hR="f42" stAng="f80" swAng="f67"/>
                <a:lnTo>
                  <a:pt x="f110" y="f111"/>
                </a:lnTo>
                <a:lnTo>
                  <a:pt x="f9" y="f14"/>
                </a:lnTo>
                <a:lnTo>
                  <a:pt x="f9" y="f13"/>
                </a:lnTo>
                <a:lnTo>
                  <a:pt x="f112" y="f113"/>
                </a:lnTo>
                <a:lnTo>
                  <a:pt x="f9" y="f12"/>
                </a:lnTo>
                <a:arcTo wR="f42" hR="f31" stAng="f81" swAng="f70"/>
                <a:lnTo>
                  <a:pt x="f114" y="f115"/>
                </a:lnTo>
                <a:lnTo>
                  <a:pt x="f14" y="f8"/>
                </a:lnTo>
                <a:lnTo>
                  <a:pt x="f13" y="f8"/>
                </a:lnTo>
                <a:lnTo>
                  <a:pt x="f116" y="f117"/>
                </a:lnTo>
                <a:close/>
              </a:path>
            </a:pathLst>
          </a:custGeom>
          <a:solidFill>
            <a:srgbClr val="D0CECE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“</a:t>
            </a:r>
            <a:r>
              <a:rPr lang="en-GB" sz="1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Only what God has decreed will happen to us. </a:t>
            </a: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He is our Master: let the believers put their trust in God.”</a:t>
            </a: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AD200D13-DDB4-4EF4-8EB8-2DF4C716F637}"/>
              </a:ext>
            </a:extLst>
          </p:cNvPr>
          <p:cNvSpPr/>
          <p:nvPr/>
        </p:nvSpPr>
        <p:spPr>
          <a:xfrm>
            <a:off x="4922297" y="5411867"/>
            <a:ext cx="6245681" cy="108859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“God does not change the condition of a people [for the worse] unless they change what is in themselves.”</a:t>
            </a:r>
          </a:p>
        </p:txBody>
      </p:sp>
      <p:pic>
        <p:nvPicPr>
          <p:cNvPr id="11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4C0BF67F-C86B-4A64-885F-CEAF5C4D0E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16" t="24956" r="6418" b="22662"/>
          <a:stretch>
            <a:fillRect/>
          </a:stretch>
        </p:blipFill>
        <p:spPr>
          <a:xfrm>
            <a:off x="600614" y="5322896"/>
            <a:ext cx="3768992" cy="126654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63143C94-96AF-432B-807A-DDA4962A80EF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F8CBAD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Life after death</a:t>
            </a:r>
            <a:endParaRPr lang="en-GB" sz="2800" b="1" i="0" u="sng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3EB1B954-5C15-4485-A5B2-0241568CC215}"/>
              </a:ext>
            </a:extLst>
          </p:cNvPr>
          <p:cNvGraphicFramePr>
            <a:graphicFrameLocks noGrp="1"/>
          </p:cNvGraphicFramePr>
          <p:nvPr/>
        </p:nvGraphicFramePr>
        <p:xfrm>
          <a:off x="1636300" y="691377"/>
          <a:ext cx="5906987" cy="205041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906987">
                  <a:extLst>
                    <a:ext uri="{9D8B030D-6E8A-4147-A177-3AD203B41FA5}">
                      <a16:colId xmlns:a16="http://schemas.microsoft.com/office/drawing/2014/main" val="86261292"/>
                    </a:ext>
                  </a:extLst>
                </a:gridCol>
              </a:tblGrid>
              <a:tr h="358005"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Beliefs about life after death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725040"/>
                  </a:ext>
                </a:extLst>
              </a:tr>
              <a:tr h="1692408"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>
                          <a:latin typeface="Comic Sans MS" pitchFamily="66"/>
                        </a:rPr>
                        <a:t>Muslims believe that when they die a person still has a </a:t>
                      </a:r>
                      <a:r>
                        <a:rPr lang="en-GB" sz="1200" b="1">
                          <a:latin typeface="Comic Sans MS" pitchFamily="66"/>
                        </a:rPr>
                        <a:t>conscious existence</a:t>
                      </a:r>
                      <a:r>
                        <a:rPr lang="en-GB" sz="1200" b="0">
                          <a:latin typeface="Comic Sans MS" pitchFamily="66"/>
                        </a:rPr>
                        <a:t> in the grave.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>
                          <a:latin typeface="Comic Sans MS" pitchFamily="66"/>
                        </a:rPr>
                        <a:t>They enter a state of waiting called </a:t>
                      </a:r>
                      <a:r>
                        <a:rPr lang="en-GB" sz="1200" b="1">
                          <a:latin typeface="Comic Sans MS" pitchFamily="66"/>
                        </a:rPr>
                        <a:t>barzakh </a:t>
                      </a:r>
                      <a:r>
                        <a:rPr lang="en-GB" sz="1200" b="0">
                          <a:latin typeface="Comic Sans MS" pitchFamily="66"/>
                        </a:rPr>
                        <a:t>which means barrier.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>
                          <a:latin typeface="Comic Sans MS" pitchFamily="66"/>
                        </a:rPr>
                        <a:t>The are waiting for the </a:t>
                      </a:r>
                      <a:r>
                        <a:rPr lang="en-GB" sz="1200" b="1">
                          <a:latin typeface="Comic Sans MS" pitchFamily="66"/>
                        </a:rPr>
                        <a:t>day of judgement.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>
                          <a:latin typeface="Comic Sans MS" pitchFamily="66"/>
                        </a:rPr>
                        <a:t>While lying in the grave, God will send </a:t>
                      </a:r>
                      <a:r>
                        <a:rPr lang="en-GB" sz="1200" b="1">
                          <a:latin typeface="Comic Sans MS" pitchFamily="66"/>
                        </a:rPr>
                        <a:t>two angels</a:t>
                      </a:r>
                      <a:r>
                        <a:rPr lang="en-GB" sz="1200" b="0">
                          <a:latin typeface="Comic Sans MS" pitchFamily="66"/>
                        </a:rPr>
                        <a:t> to question them about their faith. This results in their </a:t>
                      </a:r>
                      <a:r>
                        <a:rPr lang="en-GB" sz="1200" b="1">
                          <a:latin typeface="Comic Sans MS" pitchFamily="66"/>
                        </a:rPr>
                        <a:t>rewards and punishments</a:t>
                      </a:r>
                      <a:r>
                        <a:rPr lang="en-GB" sz="1200" b="0">
                          <a:latin typeface="Comic Sans MS" pitchFamily="66"/>
                        </a:rPr>
                        <a:t>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>
                          <a:latin typeface="Comic Sans MS" pitchFamily="66"/>
                        </a:rPr>
                        <a:t>Others believe that they will stay in their graves until the end of the world when the </a:t>
                      </a:r>
                      <a:r>
                        <a:rPr lang="en-GB" sz="1200" b="1">
                          <a:latin typeface="Comic Sans MS" pitchFamily="66"/>
                        </a:rPr>
                        <a:t>day of judgement will come.</a:t>
                      </a:r>
                      <a:endParaRPr lang="en-GB" sz="1200" b="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834953"/>
                  </a:ext>
                </a:extLst>
              </a:tr>
            </a:tbl>
          </a:graphicData>
        </a:graphic>
      </p:graphicFrame>
      <p:sp>
        <p:nvSpPr>
          <p:cNvPr id="4" name="TextBox 5">
            <a:extLst>
              <a:ext uri="{FF2B5EF4-FFF2-40B4-BE49-F238E27FC236}">
                <a16:creationId xmlns:a16="http://schemas.microsoft.com/office/drawing/2014/main" id="{13CADFE0-77FA-4E24-A37C-5459137A690C}"/>
              </a:ext>
            </a:extLst>
          </p:cNvPr>
          <p:cNvSpPr txBox="1"/>
          <p:nvPr/>
        </p:nvSpPr>
        <p:spPr>
          <a:xfrm>
            <a:off x="259058" y="691377"/>
            <a:ext cx="1324810" cy="16312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0B050"/>
                </a:solidFill>
                <a:uFillTx/>
                <a:latin typeface="Comic Sans MS" pitchFamily="66"/>
              </a:rPr>
              <a:t>Akhirah: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belief in everlasting </a:t>
            </a: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life after death.</a:t>
            </a:r>
            <a:endParaRPr lang="en-GB" sz="16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A7B84AC0-6504-4A8E-A26C-4F10F6267C74}"/>
              </a:ext>
            </a:extLst>
          </p:cNvPr>
          <p:cNvGraphicFramePr>
            <a:graphicFrameLocks noGrp="1"/>
          </p:cNvGraphicFramePr>
          <p:nvPr/>
        </p:nvGraphicFramePr>
        <p:xfrm>
          <a:off x="259058" y="2971105"/>
          <a:ext cx="11673870" cy="346138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918472">
                  <a:extLst>
                    <a:ext uri="{9D8B030D-6E8A-4147-A177-3AD203B41FA5}">
                      <a16:colId xmlns:a16="http://schemas.microsoft.com/office/drawing/2014/main" val="308764271"/>
                    </a:ext>
                  </a:extLst>
                </a:gridCol>
                <a:gridCol w="2918472">
                  <a:extLst>
                    <a:ext uri="{9D8B030D-6E8A-4147-A177-3AD203B41FA5}">
                      <a16:colId xmlns:a16="http://schemas.microsoft.com/office/drawing/2014/main" val="1696607121"/>
                    </a:ext>
                  </a:extLst>
                </a:gridCol>
                <a:gridCol w="2918472">
                  <a:extLst>
                    <a:ext uri="{9D8B030D-6E8A-4147-A177-3AD203B41FA5}">
                      <a16:colId xmlns:a16="http://schemas.microsoft.com/office/drawing/2014/main" val="3008681292"/>
                    </a:ext>
                  </a:extLst>
                </a:gridCol>
                <a:gridCol w="2918472">
                  <a:extLst>
                    <a:ext uri="{9D8B030D-6E8A-4147-A177-3AD203B41FA5}">
                      <a16:colId xmlns:a16="http://schemas.microsoft.com/office/drawing/2014/main" val="3283247421"/>
                    </a:ext>
                  </a:extLst>
                </a:gridCol>
              </a:tblGrid>
              <a:tr h="261957"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Day of Judgement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Resurrection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Heaven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Hell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633490"/>
                  </a:ext>
                </a:extLst>
              </a:tr>
              <a:tr h="1159514">
                <a:tc>
                  <a:txBody>
                    <a:bodyPr/>
                    <a:lstStyle/>
                    <a:p>
                      <a:pPr lvl="0"/>
                      <a:endParaRPr lang="en-GB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GB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GB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GB"/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221843"/>
                  </a:ext>
                </a:extLst>
              </a:tr>
              <a:tr h="1997077">
                <a:tc>
                  <a:txBody>
                    <a:bodyPr/>
                    <a:lstStyle/>
                    <a:p>
                      <a:pPr marL="171450" lvl="0" indent="-1714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Will come when God’s purpose for the universe has been fulfilled.</a:t>
                      </a:r>
                      <a:endParaRPr lang="en-GB" sz="1200" b="1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  <a:p>
                      <a:pPr marL="171450" lvl="0" indent="-1714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Angel Israfil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will blow the trumpet and announce that the world will be destroyed.</a:t>
                      </a:r>
                    </a:p>
                    <a:p>
                      <a:pPr marL="171450" lvl="0" indent="-1714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God will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forgive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those who are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truly spry for what they have done.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</a:t>
                      </a:r>
                    </a:p>
                    <a:p>
                      <a:pPr marL="171450" lvl="0" indent="-1714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God souls the souls by making them cross a narrow bridge that is over the fires of hell.</a:t>
                      </a:r>
                      <a:endParaRPr lang="en-GB" sz="120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When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Angel Israfil 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blows the horn again, everyone who had ever lived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will be raised from the dead and judged by God.</a:t>
                      </a:r>
                    </a:p>
                    <a:p>
                      <a:pPr marL="171450" lvl="0" indent="-1714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book of their life will be handed to them and read out.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If the are given the book in their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right hand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they will go to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heaven.</a:t>
                      </a:r>
                    </a:p>
                    <a:p>
                      <a:pPr marL="171450" lvl="0" indent="-1714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Described as the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gardens of happiness.</a:t>
                      </a:r>
                      <a:endParaRPr lang="en-GB" sz="12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  <a:p>
                      <a:pPr marL="171450" lvl="0" indent="-1714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is a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rewards for those 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of faith and good deeds.</a:t>
                      </a:r>
                    </a:p>
                    <a:p>
                      <a:pPr marL="0" lvl="0" indent="0" algn="l">
                        <a:buNone/>
                      </a:pPr>
                      <a:endParaRPr lang="en-GB" sz="12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If they are given the book in their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left hand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they will go to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hell.</a:t>
                      </a:r>
                    </a:p>
                    <a:p>
                      <a:pPr marL="171450" lvl="0" indent="-1714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Descried as a place of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fire and torment.</a:t>
                      </a:r>
                    </a:p>
                    <a:p>
                      <a:pPr marL="171450" lvl="0" indent="-1714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is a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punishment 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for those who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reject God and do evil.</a:t>
                      </a:r>
                    </a:p>
                    <a:p>
                      <a:pPr marL="171450" lvl="0" indent="-1714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is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absence from God.</a:t>
                      </a:r>
                    </a:p>
                    <a:p>
                      <a:pPr marL="171450" lvl="0" indent="-171450" algn="l">
                        <a:buSzPct val="100000"/>
                        <a:buFont typeface="Arial" pitchFamily="34"/>
                        <a:buChar char="•"/>
                      </a:pPr>
                      <a:endParaRPr lang="en-GB" sz="12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  <a:p>
                      <a:pPr marL="171450" lvl="0" indent="-171450" algn="l">
                        <a:buSzPct val="100000"/>
                        <a:buFont typeface="Arial" pitchFamily="34"/>
                        <a:buChar char="•"/>
                      </a:pPr>
                      <a:endParaRPr lang="en-GB" sz="120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109592"/>
                  </a:ext>
                </a:extLst>
              </a:tr>
            </a:tbl>
          </a:graphicData>
        </a:graphic>
      </p:graphicFrame>
      <p:pic>
        <p:nvPicPr>
          <p:cNvPr id="6" name="Picture 8">
            <a:extLst>
              <a:ext uri="{FF2B5EF4-FFF2-40B4-BE49-F238E27FC236}">
                <a16:creationId xmlns:a16="http://schemas.microsoft.com/office/drawing/2014/main" id="{3567B57C-5C8B-4CCD-9D4D-EF3122DAE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797" y="3331360"/>
            <a:ext cx="1383167" cy="103054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0" descr="A picture containing text, drawing&#10;&#10;Description automatically generated">
            <a:extLst>
              <a:ext uri="{FF2B5EF4-FFF2-40B4-BE49-F238E27FC236}">
                <a16:creationId xmlns:a16="http://schemas.microsoft.com/office/drawing/2014/main" id="{8085C232-E7DE-4F4B-88E8-756F4D9AC6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241" t="9626" r="12933" b="15259"/>
          <a:stretch>
            <a:fillRect/>
          </a:stretch>
        </p:blipFill>
        <p:spPr>
          <a:xfrm>
            <a:off x="4145295" y="3331360"/>
            <a:ext cx="888997" cy="103054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4" descr="A picture containing lamp&#10;&#10;Description automatically generated">
            <a:extLst>
              <a:ext uri="{FF2B5EF4-FFF2-40B4-BE49-F238E27FC236}">
                <a16:creationId xmlns:a16="http://schemas.microsoft.com/office/drawing/2014/main" id="{1C549ED9-FA7E-45B1-8574-6D5EFFC91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914" y="3339983"/>
            <a:ext cx="783046" cy="106831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52AE5723-1674-4481-8648-D1BC9AAB89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1508" y="3339983"/>
            <a:ext cx="912671" cy="103054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75449DDA-C42B-4000-9D8D-A12CFB491C82}"/>
              </a:ext>
            </a:extLst>
          </p:cNvPr>
          <p:cNvSpPr/>
          <p:nvPr/>
        </p:nvSpPr>
        <p:spPr>
          <a:xfrm>
            <a:off x="8229600" y="1447422"/>
            <a:ext cx="3461662" cy="51790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0" cap="none" spc="0" baseline="0">
                <a:solidFill>
                  <a:srgbClr val="FFFFFF"/>
                </a:solidFill>
                <a:uFillTx/>
                <a:latin typeface="Comic Sans MS" pitchFamily="66"/>
              </a:rPr>
              <a:t>How does it influence Muslims?</a:t>
            </a:r>
            <a:endParaRPr lang="en-GB" sz="1400" b="0" i="0" u="none" strike="noStrike" kern="1200" cap="none" spc="0" baseline="0">
              <a:solidFill>
                <a:srgbClr val="FFFFFF"/>
              </a:solidFill>
              <a:uFillTx/>
              <a:latin typeface="Comic Sans MS" pitchFamily="66"/>
            </a:endParaRP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D8E52614-44D3-4E91-AFF8-0D4664292596}"/>
              </a:ext>
            </a:extLst>
          </p:cNvPr>
          <p:cNvSpPr/>
          <p:nvPr/>
        </p:nvSpPr>
        <p:spPr>
          <a:xfrm>
            <a:off x="7931944" y="598849"/>
            <a:ext cx="2235104" cy="71197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7030A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Accept suffering and know what God will provide justice </a:t>
            </a: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F2069DDA-D318-4CE0-A188-64252BF1AEB7}"/>
              </a:ext>
            </a:extLst>
          </p:cNvPr>
          <p:cNvSpPr/>
          <p:nvPr/>
        </p:nvSpPr>
        <p:spPr>
          <a:xfrm>
            <a:off x="8024180" y="2133176"/>
            <a:ext cx="1701524" cy="67627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Avoid sin and do the right thing</a:t>
            </a:r>
          </a:p>
        </p:txBody>
      </p:sp>
      <p:sp>
        <p:nvSpPr>
          <p:cNvPr id="13" name="Rectangle: Rounded Corners 9">
            <a:extLst>
              <a:ext uri="{FF2B5EF4-FFF2-40B4-BE49-F238E27FC236}">
                <a16:creationId xmlns:a16="http://schemas.microsoft.com/office/drawing/2014/main" id="{8202667C-8590-4E42-B199-BBECC4318999}"/>
              </a:ext>
            </a:extLst>
          </p:cNvPr>
          <p:cNvSpPr/>
          <p:nvPr/>
        </p:nvSpPr>
        <p:spPr>
          <a:xfrm>
            <a:off x="10302791" y="616808"/>
            <a:ext cx="1666878" cy="67627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Encourages responsibility for their actions</a:t>
            </a:r>
          </a:p>
        </p:txBody>
      </p:sp>
      <p:sp>
        <p:nvSpPr>
          <p:cNvPr id="14" name="Rectangle: Rounded Corners 10">
            <a:extLst>
              <a:ext uri="{FF2B5EF4-FFF2-40B4-BE49-F238E27FC236}">
                <a16:creationId xmlns:a16="http://schemas.microsoft.com/office/drawing/2014/main" id="{37E9ADEE-7A65-4107-BD76-9AE8FF2DE87C}"/>
              </a:ext>
            </a:extLst>
          </p:cNvPr>
          <p:cNvSpPr/>
          <p:nvPr/>
        </p:nvSpPr>
        <p:spPr>
          <a:xfrm>
            <a:off x="9900254" y="2065519"/>
            <a:ext cx="2069415" cy="67627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FFF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Aware they are accountable for their actions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4C654C89-5B67-40EE-A64F-B7E5C70F1A9F}"/>
              </a:ext>
            </a:extLst>
          </p:cNvPr>
          <p:cNvSpPr txBox="1"/>
          <p:nvPr/>
        </p:nvSpPr>
        <p:spPr>
          <a:xfrm>
            <a:off x="0" y="0"/>
            <a:ext cx="12191996" cy="461662"/>
          </a:xfrm>
          <a:prstGeom prst="rect">
            <a:avLst/>
          </a:prstGeom>
          <a:solidFill>
            <a:srgbClr val="00B0F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Prophethood and Adam</a:t>
            </a:r>
          </a:p>
        </p:txBody>
      </p:sp>
      <p:graphicFrame>
        <p:nvGraphicFramePr>
          <p:cNvPr id="3" name="Table 14">
            <a:extLst>
              <a:ext uri="{FF2B5EF4-FFF2-40B4-BE49-F238E27FC236}">
                <a16:creationId xmlns:a16="http://schemas.microsoft.com/office/drawing/2014/main" id="{CF78CF51-C346-4D79-88FF-DA3D4118EC52}"/>
              </a:ext>
            </a:extLst>
          </p:cNvPr>
          <p:cNvGraphicFramePr>
            <a:graphicFrameLocks noGrp="1"/>
          </p:cNvGraphicFramePr>
          <p:nvPr/>
        </p:nvGraphicFramePr>
        <p:xfrm>
          <a:off x="455124" y="578787"/>
          <a:ext cx="11281748" cy="170688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1281748">
                  <a:extLst>
                    <a:ext uri="{9D8B030D-6E8A-4147-A177-3AD203B41FA5}">
                      <a16:colId xmlns:a16="http://schemas.microsoft.com/office/drawing/2014/main" val="4261263825"/>
                    </a:ext>
                  </a:extLst>
                </a:gridCol>
              </a:tblGrid>
              <a:tr h="298716"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What is a prophet?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418514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Prophets are </a:t>
                      </a:r>
                      <a:r>
                        <a:rPr lang="en-GB" sz="1400" b="1">
                          <a:latin typeface="Comic Sans MS" pitchFamily="66"/>
                        </a:rPr>
                        <a:t>God’s chosen people</a:t>
                      </a:r>
                      <a:r>
                        <a:rPr lang="en-GB" sz="1400" b="0">
                          <a:latin typeface="Comic Sans MS" pitchFamily="66"/>
                        </a:rPr>
                        <a:t> to bring the message of Islam to people.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Belief in prophets is known as </a:t>
                      </a:r>
                      <a:r>
                        <a:rPr lang="en-GB" sz="1400" b="1">
                          <a:latin typeface="Comic Sans MS" pitchFamily="66"/>
                        </a:rPr>
                        <a:t>Risalah.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Method of </a:t>
                      </a:r>
                      <a:r>
                        <a:rPr lang="en-GB" sz="1400" b="1">
                          <a:latin typeface="Comic Sans MS" pitchFamily="66"/>
                        </a:rPr>
                        <a:t>communication</a:t>
                      </a:r>
                      <a:r>
                        <a:rPr lang="en-GB" sz="1400" b="0">
                          <a:latin typeface="Comic Sans MS" pitchFamily="66"/>
                        </a:rPr>
                        <a:t> between God and humans.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God gives </a:t>
                      </a:r>
                      <a:r>
                        <a:rPr lang="en-GB" sz="1400" b="1">
                          <a:latin typeface="Comic Sans MS" pitchFamily="66"/>
                        </a:rPr>
                        <a:t>instructions </a:t>
                      </a:r>
                      <a:r>
                        <a:rPr lang="en-GB" sz="1400" b="0">
                          <a:latin typeface="Comic Sans MS" pitchFamily="66"/>
                        </a:rPr>
                        <a:t>to prophets to teach people about how he wants them to live.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The are considered </a:t>
                      </a:r>
                      <a:r>
                        <a:rPr lang="en-GB" sz="1400" b="1">
                          <a:latin typeface="Comic Sans MS" pitchFamily="66"/>
                        </a:rPr>
                        <a:t>role models</a:t>
                      </a:r>
                      <a:r>
                        <a:rPr lang="en-GB" sz="1400" b="0">
                          <a:latin typeface="Comic Sans MS" pitchFamily="66"/>
                        </a:rPr>
                        <a:t> to believers.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They are </a:t>
                      </a:r>
                      <a:r>
                        <a:rPr lang="en-GB" sz="1400" b="1">
                          <a:latin typeface="Comic Sans MS" pitchFamily="66"/>
                        </a:rPr>
                        <a:t>good people</a:t>
                      </a:r>
                      <a:r>
                        <a:rPr lang="en-GB" sz="1400" b="0">
                          <a:latin typeface="Comic Sans MS" pitchFamily="66"/>
                        </a:rPr>
                        <a:t> who live according to God’s will.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785644"/>
                  </a:ext>
                </a:extLst>
              </a:tr>
            </a:tbl>
          </a:graphicData>
        </a:graphic>
      </p:graphicFrame>
      <p:sp>
        <p:nvSpPr>
          <p:cNvPr id="4" name="Rectangle 9">
            <a:extLst>
              <a:ext uri="{FF2B5EF4-FFF2-40B4-BE49-F238E27FC236}">
                <a16:creationId xmlns:a16="http://schemas.microsoft.com/office/drawing/2014/main" id="{450D35F1-51D3-4499-9A13-5F56AC8DC048}"/>
              </a:ext>
            </a:extLst>
          </p:cNvPr>
          <p:cNvSpPr/>
          <p:nvPr/>
        </p:nvSpPr>
        <p:spPr>
          <a:xfrm>
            <a:off x="231324" y="2704740"/>
            <a:ext cx="5717724" cy="3735177"/>
          </a:xfrm>
          <a:prstGeom prst="rect">
            <a:avLst/>
          </a:prstGeom>
          <a:solidFill>
            <a:srgbClr val="C5E0B4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sng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Prophet Adam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First man on earth and the first prophet of Islam.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Created </a:t>
            </a: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by God from the </a:t>
            </a:r>
            <a:r>
              <a:rPr lang="en-GB" sz="16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dust of the ground</a:t>
            </a: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Father of the human race.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God taught Adam the </a:t>
            </a:r>
            <a:r>
              <a:rPr lang="en-GB" sz="16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names of all things.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God then asked Adan to teach the angels. The angels then bowed to him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Iblis </a:t>
            </a: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(the Devil) refused to bow and was </a:t>
            </a:r>
            <a:r>
              <a:rPr lang="en-GB" sz="16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thrown out</a:t>
            </a: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of paradise and he vowed to tempt humans to sin.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God created Eve (Hawwa) for Adam and they lived in </a:t>
            </a:r>
            <a:r>
              <a:rPr lang="en-GB" sz="16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garden of Eden.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Iblis deceived them into </a:t>
            </a:r>
            <a:r>
              <a:rPr lang="en-GB" sz="16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disobeying God and eating from the tree.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They were thrown from paradise and brought </a:t>
            </a:r>
            <a:r>
              <a:rPr lang="en-GB" sz="16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sin into the world.</a:t>
            </a:r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D6495F67-0B07-43E4-BA23-5C0206DF9D6D}"/>
              </a:ext>
            </a:extLst>
          </p:cNvPr>
          <p:cNvSpPr/>
          <p:nvPr/>
        </p:nvSpPr>
        <p:spPr>
          <a:xfrm>
            <a:off x="10451290" y="5826291"/>
            <a:ext cx="1349828" cy="70203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FFFFFF"/>
                </a:solidFill>
                <a:uFillTx/>
                <a:latin typeface="Comic Sans MS" pitchFamily="66"/>
              </a:rPr>
              <a:t>Importance of Adam</a:t>
            </a: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CEEF42F5-79BF-4426-B825-3315D9016FA4}"/>
              </a:ext>
            </a:extLst>
          </p:cNvPr>
          <p:cNvSpPr/>
          <p:nvPr/>
        </p:nvSpPr>
        <p:spPr>
          <a:xfrm>
            <a:off x="6246028" y="4963884"/>
            <a:ext cx="1346755" cy="70203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4B18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First to  learn to plant seeds</a:t>
            </a:r>
          </a:p>
        </p:txBody>
      </p:sp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FEA358D8-6AB4-4F26-BABA-D941764ECF10}"/>
              </a:ext>
            </a:extLst>
          </p:cNvPr>
          <p:cNvSpPr/>
          <p:nvPr/>
        </p:nvSpPr>
        <p:spPr>
          <a:xfrm>
            <a:off x="9020866" y="5826291"/>
            <a:ext cx="1282464" cy="70183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First to repent for wrongdoings</a:t>
            </a:r>
          </a:p>
        </p:txBody>
      </p:sp>
      <p:sp>
        <p:nvSpPr>
          <p:cNvPr id="8" name="Rectangle: Rounded Corners 10">
            <a:extLst>
              <a:ext uri="{FF2B5EF4-FFF2-40B4-BE49-F238E27FC236}">
                <a16:creationId xmlns:a16="http://schemas.microsoft.com/office/drawing/2014/main" id="{C146BCA5-0FF2-4D5B-8C19-29ABD9AE5EFD}"/>
              </a:ext>
            </a:extLst>
          </p:cNvPr>
          <p:cNvSpPr/>
          <p:nvPr/>
        </p:nvSpPr>
        <p:spPr>
          <a:xfrm>
            <a:off x="7759141" y="5826291"/>
            <a:ext cx="1095368" cy="73643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7030A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First to harvest crops</a:t>
            </a: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sp>
        <p:nvSpPr>
          <p:cNvPr id="9" name="Rectangle: Rounded Corners 13">
            <a:extLst>
              <a:ext uri="{FF2B5EF4-FFF2-40B4-BE49-F238E27FC236}">
                <a16:creationId xmlns:a16="http://schemas.microsoft.com/office/drawing/2014/main" id="{9423B82D-210A-496F-AF37-B6AF7D89E238}"/>
              </a:ext>
            </a:extLst>
          </p:cNvPr>
          <p:cNvSpPr/>
          <p:nvPr/>
        </p:nvSpPr>
        <p:spPr>
          <a:xfrm>
            <a:off x="10451290" y="4963884"/>
            <a:ext cx="1282464" cy="70183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9FDAF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Had many Children</a:t>
            </a:r>
          </a:p>
        </p:txBody>
      </p:sp>
      <p:sp>
        <p:nvSpPr>
          <p:cNvPr id="10" name="Rectangle: Rounded Corners 14">
            <a:extLst>
              <a:ext uri="{FF2B5EF4-FFF2-40B4-BE49-F238E27FC236}">
                <a16:creationId xmlns:a16="http://schemas.microsoft.com/office/drawing/2014/main" id="{CC95B2B3-9CBB-4C6F-B8E3-290B3D170B49}"/>
              </a:ext>
            </a:extLst>
          </p:cNvPr>
          <p:cNvSpPr/>
          <p:nvPr/>
        </p:nvSpPr>
        <p:spPr>
          <a:xfrm>
            <a:off x="9008604" y="4963884"/>
            <a:ext cx="1282464" cy="70183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54823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Bury the dead correctly</a:t>
            </a:r>
          </a:p>
        </p:txBody>
      </p:sp>
      <p:sp>
        <p:nvSpPr>
          <p:cNvPr id="11" name="Rectangle: Rounded Corners 11">
            <a:extLst>
              <a:ext uri="{FF2B5EF4-FFF2-40B4-BE49-F238E27FC236}">
                <a16:creationId xmlns:a16="http://schemas.microsoft.com/office/drawing/2014/main" id="{7089F72F-30E3-4ABE-AC9C-1E4448DF333B}"/>
              </a:ext>
            </a:extLst>
          </p:cNvPr>
          <p:cNvSpPr/>
          <p:nvPr/>
        </p:nvSpPr>
        <p:spPr>
          <a:xfrm>
            <a:off x="7753005" y="4963884"/>
            <a:ext cx="1095368" cy="70203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C39BE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First to cook food</a:t>
            </a:r>
          </a:p>
        </p:txBody>
      </p:sp>
      <p:sp>
        <p:nvSpPr>
          <p:cNvPr id="12" name="Rectangle: Rounded Corners 13">
            <a:extLst>
              <a:ext uri="{FF2B5EF4-FFF2-40B4-BE49-F238E27FC236}">
                <a16:creationId xmlns:a16="http://schemas.microsoft.com/office/drawing/2014/main" id="{24675D04-CA8D-40AA-8B79-A7A9B2AC1C10}"/>
              </a:ext>
            </a:extLst>
          </p:cNvPr>
          <p:cNvSpPr/>
          <p:nvPr/>
        </p:nvSpPr>
        <p:spPr>
          <a:xfrm>
            <a:off x="6249430" y="5839934"/>
            <a:ext cx="1343354" cy="73643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9FDAF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God told him what food to eat.</a:t>
            </a:r>
          </a:p>
        </p:txBody>
      </p:sp>
      <p:pic>
        <p:nvPicPr>
          <p:cNvPr id="13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11D11419-761C-419E-AF08-3E4278B4E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543" y="2506690"/>
            <a:ext cx="2257525" cy="206563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Speech Bubble: Rectangle with Corners Rounded 6">
            <a:extLst>
              <a:ext uri="{FF2B5EF4-FFF2-40B4-BE49-F238E27FC236}">
                <a16:creationId xmlns:a16="http://schemas.microsoft.com/office/drawing/2014/main" id="{1A668137-307B-48F2-987F-010917BF7500}"/>
              </a:ext>
            </a:extLst>
          </p:cNvPr>
          <p:cNvSpPr/>
          <p:nvPr/>
        </p:nvSpPr>
        <p:spPr>
          <a:xfrm>
            <a:off x="6391619" y="3429000"/>
            <a:ext cx="1199354" cy="947117"/>
          </a:xfrm>
          <a:custGeom>
            <a:avLst>
              <a:gd name="f0" fmla="val 28849"/>
              <a:gd name="f1" fmla="val -3927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val -2147483647"/>
              <a:gd name="f17" fmla="+- 0 0 180"/>
              <a:gd name="f18" fmla="*/ f6 1 21600"/>
              <a:gd name="f19" fmla="*/ f7 1 21600"/>
              <a:gd name="f20" fmla="+- 0 0 f12"/>
              <a:gd name="f21" fmla="+- 3590 0 f8"/>
              <a:gd name="f22" fmla="+- 0 0 f3"/>
              <a:gd name="f23" fmla="+- 21600 0 f15"/>
              <a:gd name="f24" fmla="+- 18010 0 f9"/>
              <a:gd name="f25" fmla="+- f9 0 f8"/>
              <a:gd name="f26" fmla="pin -2147483647 f0 2147483647"/>
              <a:gd name="f27" fmla="pin -2147483647 f1 2147483647"/>
              <a:gd name="f28" fmla="*/ f17 f2 1"/>
              <a:gd name="f29" fmla="val f26"/>
              <a:gd name="f30" fmla="val f27"/>
              <a:gd name="f31" fmla="abs f20"/>
              <a:gd name="f32" fmla="abs f21"/>
              <a:gd name="f33" fmla="?: f20 f22 f3"/>
              <a:gd name="f34" fmla="?: f20 f3 f22"/>
              <a:gd name="f35" fmla="?: f20 f4 f3"/>
              <a:gd name="f36" fmla="?: f20 f3 f4"/>
              <a:gd name="f37" fmla="abs f23"/>
              <a:gd name="f38" fmla="?: f21 f22 f3"/>
              <a:gd name="f39" fmla="?: f21 f3 f22"/>
              <a:gd name="f40" fmla="?: f23 0 f2"/>
              <a:gd name="f41" fmla="?: f23 f2 0"/>
              <a:gd name="f42" fmla="abs f24"/>
              <a:gd name="f43" fmla="?: f23 f22 f3"/>
              <a:gd name="f44" fmla="?: f23 f3 f22"/>
              <a:gd name="f45" fmla="?: f23 f4 f3"/>
              <a:gd name="f46" fmla="?: f23 f3 f4"/>
              <a:gd name="f47" fmla="?: f24 f22 f3"/>
              <a:gd name="f48" fmla="?: f24 f3 f22"/>
              <a:gd name="f49" fmla="?: f20 0 f2"/>
              <a:gd name="f50" fmla="?: f20 f2 0"/>
              <a:gd name="f51" fmla="*/ f25 1 21600"/>
              <a:gd name="f52" fmla="*/ f26 f18 1"/>
              <a:gd name="f53" fmla="*/ f27 f19 1"/>
              <a:gd name="f54" fmla="*/ f28 1 f5"/>
              <a:gd name="f55" fmla="+- f29 0 10800"/>
              <a:gd name="f56" fmla="+- f30 0 10800"/>
              <a:gd name="f57" fmla="+- f30 0 21600"/>
              <a:gd name="f58" fmla="+- f29 0 21600"/>
              <a:gd name="f59" fmla="?: f20 f36 f35"/>
              <a:gd name="f60" fmla="?: f20 f35 f36"/>
              <a:gd name="f61" fmla="?: f21 f34 f33"/>
              <a:gd name="f62" fmla="?: f21 f41 f40"/>
              <a:gd name="f63" fmla="?: f21 f40 f41"/>
              <a:gd name="f64" fmla="?: f23 f38 f39"/>
              <a:gd name="f65" fmla="?: f23 f46 f45"/>
              <a:gd name="f66" fmla="?: f23 f45 f46"/>
              <a:gd name="f67" fmla="?: f24 f44 f43"/>
              <a:gd name="f68" fmla="?: f24 f50 f49"/>
              <a:gd name="f69" fmla="?: f24 f49 f50"/>
              <a:gd name="f70" fmla="?: f20 f47 f48"/>
              <a:gd name="f71" fmla="*/ 800 f51 1"/>
              <a:gd name="f72" fmla="*/ 20800 f51 1"/>
              <a:gd name="f73" fmla="*/ f29 f18 1"/>
              <a:gd name="f74" fmla="*/ f30 f19 1"/>
              <a:gd name="f75" fmla="+- f54 0 f3"/>
              <a:gd name="f76" fmla="abs f55"/>
              <a:gd name="f77" fmla="abs f56"/>
              <a:gd name="f78" fmla="?: f21 f60 f59"/>
              <a:gd name="f79" fmla="?: f23 f62 f63"/>
              <a:gd name="f80" fmla="?: f24 f66 f65"/>
              <a:gd name="f81" fmla="?: f20 f68 f69"/>
              <a:gd name="f82" fmla="*/ f71 1 f51"/>
              <a:gd name="f83" fmla="*/ f72 1 f51"/>
              <a:gd name="f84" fmla="+- f76 0 f77"/>
              <a:gd name="f85" fmla="+- f77 0 f76"/>
              <a:gd name="f86" fmla="*/ f82 f18 1"/>
              <a:gd name="f87" fmla="*/ f83 f18 1"/>
              <a:gd name="f88" fmla="*/ f83 f19 1"/>
              <a:gd name="f89" fmla="*/ f82 f19 1"/>
              <a:gd name="f90" fmla="?: f56 f10 f84"/>
              <a:gd name="f91" fmla="?: f56 f84 f10"/>
              <a:gd name="f92" fmla="?: f55 f10 f85"/>
              <a:gd name="f93" fmla="?: f55 f85 f10"/>
              <a:gd name="f94" fmla="?: f29 f10 f90"/>
              <a:gd name="f95" fmla="?: f29 f10 f91"/>
              <a:gd name="f96" fmla="?: f57 f92 f10"/>
              <a:gd name="f97" fmla="?: f57 f93 f10"/>
              <a:gd name="f98" fmla="?: f58 f91 f10"/>
              <a:gd name="f99" fmla="?: f58 f90 f10"/>
              <a:gd name="f100" fmla="?: f30 f10 f93"/>
              <a:gd name="f101" fmla="?: f30 f10 f92"/>
              <a:gd name="f102" fmla="?: f94 f29 0"/>
              <a:gd name="f103" fmla="?: f94 f30 6280"/>
              <a:gd name="f104" fmla="?: f95 f29 0"/>
              <a:gd name="f105" fmla="?: f95 f30 15320"/>
              <a:gd name="f106" fmla="?: f96 f29 6280"/>
              <a:gd name="f107" fmla="?: f96 f30 21600"/>
              <a:gd name="f108" fmla="?: f97 f29 15320"/>
              <a:gd name="f109" fmla="?: f97 f30 21600"/>
              <a:gd name="f110" fmla="?: f98 f29 21600"/>
              <a:gd name="f111" fmla="?: f98 f30 15320"/>
              <a:gd name="f112" fmla="?: f99 f29 21600"/>
              <a:gd name="f113" fmla="?: f99 f30 6280"/>
              <a:gd name="f114" fmla="?: f100 f29 15320"/>
              <a:gd name="f115" fmla="?: f100 f30 0"/>
              <a:gd name="f116" fmla="?: f101 f29 6280"/>
              <a:gd name="f117" fmla="?: f101 f30 0"/>
            </a:gdLst>
            <a:ahLst>
              <a:ahXY gdRefX="f0" minX="f16" maxX="f11" gdRefY="f1" minY="f16" maxY="f11">
                <a:pos x="f52" y="f5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73" y="f74"/>
              </a:cxn>
            </a:cxnLst>
            <a:rect l="f86" t="f89" r="f87" b="f88"/>
            <a:pathLst>
              <a:path w="21600" h="21600">
                <a:moveTo>
                  <a:pt x="f12" y="f8"/>
                </a:moveTo>
                <a:arcTo wR="f31" hR="f32" stAng="f78" swAng="f61"/>
                <a:lnTo>
                  <a:pt x="f102" y="f103"/>
                </a:lnTo>
                <a:lnTo>
                  <a:pt x="f8" y="f13"/>
                </a:lnTo>
                <a:lnTo>
                  <a:pt x="f8" y="f14"/>
                </a:lnTo>
                <a:lnTo>
                  <a:pt x="f104" y="f105"/>
                </a:lnTo>
                <a:lnTo>
                  <a:pt x="f8" y="f15"/>
                </a:lnTo>
                <a:arcTo wR="f32" hR="f37" stAng="f79" swAng="f64"/>
                <a:lnTo>
                  <a:pt x="f106" y="f107"/>
                </a:lnTo>
                <a:lnTo>
                  <a:pt x="f13" y="f9"/>
                </a:lnTo>
                <a:lnTo>
                  <a:pt x="f14" y="f9"/>
                </a:lnTo>
                <a:lnTo>
                  <a:pt x="f108" y="f109"/>
                </a:lnTo>
                <a:lnTo>
                  <a:pt x="f15" y="f9"/>
                </a:lnTo>
                <a:arcTo wR="f37" hR="f42" stAng="f80" swAng="f67"/>
                <a:lnTo>
                  <a:pt x="f110" y="f111"/>
                </a:lnTo>
                <a:lnTo>
                  <a:pt x="f9" y="f14"/>
                </a:lnTo>
                <a:lnTo>
                  <a:pt x="f9" y="f13"/>
                </a:lnTo>
                <a:lnTo>
                  <a:pt x="f112" y="f113"/>
                </a:lnTo>
                <a:lnTo>
                  <a:pt x="f9" y="f12"/>
                </a:lnTo>
                <a:arcTo wR="f42" hR="f31" stAng="f81" swAng="f70"/>
                <a:lnTo>
                  <a:pt x="f114" y="f115"/>
                </a:lnTo>
                <a:lnTo>
                  <a:pt x="f14" y="f8"/>
                </a:lnTo>
                <a:lnTo>
                  <a:pt x="f13" y="f8"/>
                </a:lnTo>
                <a:lnTo>
                  <a:pt x="f116" y="f117"/>
                </a:lnTo>
                <a:close/>
              </a:path>
            </a:pathLst>
          </a:custGeom>
          <a:solidFill>
            <a:srgbClr val="B4C7E7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“He taught Adam the name of all things.,,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C0981A6-30EC-48DE-A279-08EC47D4BDCB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F8CBAD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Prophet Ibrahim</a:t>
            </a:r>
          </a:p>
        </p:txBody>
      </p:sp>
      <p:graphicFrame>
        <p:nvGraphicFramePr>
          <p:cNvPr id="3" name="Table 13">
            <a:extLst>
              <a:ext uri="{FF2B5EF4-FFF2-40B4-BE49-F238E27FC236}">
                <a16:creationId xmlns:a16="http://schemas.microsoft.com/office/drawing/2014/main" id="{19F97A3A-9083-47E3-BC79-CF865887E363}"/>
              </a:ext>
            </a:extLst>
          </p:cNvPr>
          <p:cNvGraphicFramePr>
            <a:graphicFrameLocks noGrp="1"/>
          </p:cNvGraphicFramePr>
          <p:nvPr/>
        </p:nvGraphicFramePr>
        <p:xfrm>
          <a:off x="144237" y="3421565"/>
          <a:ext cx="11903531" cy="314251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268440">
                  <a:extLst>
                    <a:ext uri="{9D8B030D-6E8A-4147-A177-3AD203B41FA5}">
                      <a16:colId xmlns:a16="http://schemas.microsoft.com/office/drawing/2014/main" val="3329378235"/>
                    </a:ext>
                  </a:extLst>
                </a:gridCol>
                <a:gridCol w="4065815">
                  <a:extLst>
                    <a:ext uri="{9D8B030D-6E8A-4147-A177-3AD203B41FA5}">
                      <a16:colId xmlns:a16="http://schemas.microsoft.com/office/drawing/2014/main" val="2533876446"/>
                    </a:ext>
                  </a:extLst>
                </a:gridCol>
                <a:gridCol w="4569275">
                  <a:extLst>
                    <a:ext uri="{9D8B030D-6E8A-4147-A177-3AD203B41FA5}">
                      <a16:colId xmlns:a16="http://schemas.microsoft.com/office/drawing/2014/main" val="3895113446"/>
                    </a:ext>
                  </a:extLst>
                </a:gridCol>
              </a:tblGrid>
              <a:tr h="365494"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Ka’aba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Ishmael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60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Hajj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712528"/>
                  </a:ext>
                </a:extLst>
              </a:tr>
              <a:tr h="2777023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Small building in the middle of the mosque in Mecca.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House of God and holiest place in Islam</a:t>
                      </a:r>
                      <a:r>
                        <a:rPr lang="en-GB" sz="1400" b="0">
                          <a:latin typeface="Comic Sans MS" pitchFamily="66"/>
                        </a:rPr>
                        <a:t>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Original built by </a:t>
                      </a:r>
                      <a:r>
                        <a:rPr lang="en-GB" sz="1400" b="1">
                          <a:latin typeface="Comic Sans MS" pitchFamily="66"/>
                        </a:rPr>
                        <a:t>Adam</a:t>
                      </a:r>
                      <a:r>
                        <a:rPr lang="en-GB" sz="1400" b="0">
                          <a:latin typeface="Comic Sans MS" pitchFamily="66"/>
                        </a:rPr>
                        <a:t> but was destroyed by the flood at the time of </a:t>
                      </a:r>
                      <a:r>
                        <a:rPr lang="en-GB" sz="1400" b="1">
                          <a:latin typeface="Comic Sans MS" pitchFamily="66"/>
                        </a:rPr>
                        <a:t>Noah</a:t>
                      </a:r>
                      <a:r>
                        <a:rPr lang="en-GB" sz="1400" b="0">
                          <a:latin typeface="Comic Sans MS" pitchFamily="66"/>
                        </a:rPr>
                        <a:t>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Ibrahim </a:t>
                      </a:r>
                      <a:r>
                        <a:rPr lang="en-GB" sz="1400" b="0">
                          <a:latin typeface="Comic Sans MS" pitchFamily="66"/>
                        </a:rPr>
                        <a:t>and Ishmael rebuilt It on the same site.</a:t>
                      </a:r>
                      <a:endParaRPr lang="en-GB" sz="1400" b="1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>
                          <a:latin typeface="Comic Sans MS" pitchFamily="66"/>
                        </a:rPr>
                        <a:t>Ibrahim had a dream to </a:t>
                      </a:r>
                      <a:r>
                        <a:rPr lang="en-GB" sz="1400" b="1">
                          <a:latin typeface="Comic Sans MS" pitchFamily="66"/>
                        </a:rPr>
                        <a:t>sacrifice his son to God.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Ibrahim’s willingness to be obedient save Ismael’s life and God swapped him with a lamb.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latin typeface="Comic Sans MS" pitchFamily="66"/>
                        </a:rPr>
                        <a:t>He was a man of faith.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During the festival of </a:t>
                      </a:r>
                      <a:r>
                        <a:rPr lang="en-GB" sz="1400" b="1">
                          <a:latin typeface="Comic Sans MS" pitchFamily="66"/>
                        </a:rPr>
                        <a:t>Id-ul-Adha, </a:t>
                      </a:r>
                      <a:r>
                        <a:rPr lang="en-GB" sz="1400" b="0">
                          <a:latin typeface="Comic Sans MS" pitchFamily="66"/>
                        </a:rPr>
                        <a:t>Muslim’s slaughter an animal to remember Ibrahim’s willingness to sacrifice his son.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Pilgrimage returns Muslims to Ibrahim's perfect faith.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At </a:t>
                      </a:r>
                      <a:r>
                        <a:rPr lang="en-GB" sz="1400" b="1">
                          <a:latin typeface="Comic Sans MS" pitchFamily="66"/>
                        </a:rPr>
                        <a:t>Mina,</a:t>
                      </a:r>
                      <a:r>
                        <a:rPr lang="en-GB" sz="1400" b="0">
                          <a:latin typeface="Comic Sans MS" pitchFamily="66"/>
                        </a:rPr>
                        <a:t> Muslims throw stones at the pillars in the same way Ibrahim threw stones at the devil that tried to tempt him.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When pilgrims run between the two hills they drink the water from </a:t>
                      </a:r>
                      <a:r>
                        <a:rPr lang="en-GB" sz="1400" b="1">
                          <a:latin typeface="Comic Sans MS" pitchFamily="66"/>
                        </a:rPr>
                        <a:t>Zamzam.</a:t>
                      </a:r>
                      <a:r>
                        <a:rPr lang="en-GB" sz="1400" b="0">
                          <a:latin typeface="Comic Sans MS" pitchFamily="66"/>
                        </a:rPr>
                        <a:t> This remembers the story of Ibrahim’s wife </a:t>
                      </a:r>
                      <a:r>
                        <a:rPr lang="en-GB" sz="1400" b="1">
                          <a:latin typeface="Comic Sans MS" pitchFamily="66"/>
                        </a:rPr>
                        <a:t>Hagar, </a:t>
                      </a:r>
                      <a:r>
                        <a:rPr lang="en-GB" sz="1400" b="0">
                          <a:latin typeface="Comic Sans MS" pitchFamily="66"/>
                        </a:rPr>
                        <a:t>who searched for water for her and Ishmael and God rewarded her with the well.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latin typeface="Comic Sans MS" pitchFamily="66"/>
                        </a:rPr>
                        <a:t>Mecca is sometimes known as </a:t>
                      </a:r>
                      <a:r>
                        <a:rPr lang="en-GB" sz="1400" b="1">
                          <a:latin typeface="Comic Sans MS" pitchFamily="66"/>
                        </a:rPr>
                        <a:t>the city of Ibrahim.</a:t>
                      </a:r>
                      <a:endParaRPr lang="en-GB" sz="1400" b="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800076"/>
                  </a:ext>
                </a:extLst>
              </a:tr>
            </a:tbl>
          </a:graphicData>
        </a:graphic>
      </p:graphicFrame>
      <p:sp>
        <p:nvSpPr>
          <p:cNvPr id="4" name="TextBox 22">
            <a:extLst>
              <a:ext uri="{FF2B5EF4-FFF2-40B4-BE49-F238E27FC236}">
                <a16:creationId xmlns:a16="http://schemas.microsoft.com/office/drawing/2014/main" id="{F7794EF0-B173-40F6-A73F-DFC257E52516}"/>
              </a:ext>
            </a:extLst>
          </p:cNvPr>
          <p:cNvSpPr txBox="1"/>
          <p:nvPr/>
        </p:nvSpPr>
        <p:spPr>
          <a:xfrm>
            <a:off x="-766824" y="3070418"/>
            <a:ext cx="454219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Ibrahim’s link to:</a:t>
            </a:r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E1D1C5D7-AEE2-4E96-91C8-DA9EEEE0ED82}"/>
              </a:ext>
            </a:extLst>
          </p:cNvPr>
          <p:cNvSpPr/>
          <p:nvPr/>
        </p:nvSpPr>
        <p:spPr>
          <a:xfrm>
            <a:off x="153984" y="1376080"/>
            <a:ext cx="1350285" cy="67627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FFFFFF"/>
                </a:solidFill>
                <a:uFillTx/>
                <a:latin typeface="Comic Sans MS" pitchFamily="66"/>
              </a:rPr>
              <a:t>Why is Ibrahim important?</a:t>
            </a: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6350D473-6B6D-4BE2-BCC4-CCC808CCF2CC}"/>
              </a:ext>
            </a:extLst>
          </p:cNvPr>
          <p:cNvSpPr/>
          <p:nvPr/>
        </p:nvSpPr>
        <p:spPr>
          <a:xfrm>
            <a:off x="153984" y="2126190"/>
            <a:ext cx="1357317" cy="67627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7030A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Father of all nations</a:t>
            </a:r>
          </a:p>
        </p:txBody>
      </p:sp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CDA69444-ED7A-41D6-AFBA-65A46274FCF0}"/>
              </a:ext>
            </a:extLst>
          </p:cNvPr>
          <p:cNvSpPr/>
          <p:nvPr/>
        </p:nvSpPr>
        <p:spPr>
          <a:xfrm>
            <a:off x="1639226" y="1376080"/>
            <a:ext cx="1357317" cy="67627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1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Role model- obedience, kindness and compassion</a:t>
            </a:r>
          </a:p>
        </p:txBody>
      </p:sp>
      <p:sp>
        <p:nvSpPr>
          <p:cNvPr id="8" name="Rectangle: Rounded Corners 11">
            <a:extLst>
              <a:ext uri="{FF2B5EF4-FFF2-40B4-BE49-F238E27FC236}">
                <a16:creationId xmlns:a16="http://schemas.microsoft.com/office/drawing/2014/main" id="{5237C9D4-7225-41DA-8CE3-62EAAE018572}"/>
              </a:ext>
            </a:extLst>
          </p:cNvPr>
          <p:cNvSpPr/>
          <p:nvPr/>
        </p:nvSpPr>
        <p:spPr>
          <a:xfrm>
            <a:off x="1684599" y="2150714"/>
            <a:ext cx="1311935" cy="67627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0070C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Refused to worship idols</a:t>
            </a:r>
          </a:p>
        </p:txBody>
      </p:sp>
      <p:sp>
        <p:nvSpPr>
          <p:cNvPr id="9" name="Rectangle: Rounded Corners 12">
            <a:extLst>
              <a:ext uri="{FF2B5EF4-FFF2-40B4-BE49-F238E27FC236}">
                <a16:creationId xmlns:a16="http://schemas.microsoft.com/office/drawing/2014/main" id="{4470500B-118E-4287-A183-F2F31DB0C28D}"/>
              </a:ext>
            </a:extLst>
          </p:cNvPr>
          <p:cNvSpPr/>
          <p:nvPr/>
        </p:nvSpPr>
        <p:spPr>
          <a:xfrm>
            <a:off x="1639226" y="621581"/>
            <a:ext cx="1357317" cy="67627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Muhammad was on of his descendants </a:t>
            </a:r>
          </a:p>
        </p:txBody>
      </p:sp>
      <p:sp>
        <p:nvSpPr>
          <p:cNvPr id="10" name="Rectangle: Rounded Corners 15">
            <a:extLst>
              <a:ext uri="{FF2B5EF4-FFF2-40B4-BE49-F238E27FC236}">
                <a16:creationId xmlns:a16="http://schemas.microsoft.com/office/drawing/2014/main" id="{427F516A-3AF2-4F97-AD82-D9E5013CA07A}"/>
              </a:ext>
            </a:extLst>
          </p:cNvPr>
          <p:cNvSpPr/>
          <p:nvPr/>
        </p:nvSpPr>
        <p:spPr>
          <a:xfrm>
            <a:off x="146953" y="621581"/>
            <a:ext cx="1357317" cy="67627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0070C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Passed all of God’s tests</a:t>
            </a:r>
          </a:p>
        </p:txBody>
      </p:sp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1EF54712-9434-4D37-B1ED-3D3CF4D69368}"/>
              </a:ext>
            </a:extLst>
          </p:cNvPr>
          <p:cNvGraphicFramePr>
            <a:graphicFrameLocks noGrp="1"/>
          </p:cNvGraphicFramePr>
          <p:nvPr/>
        </p:nvGraphicFramePr>
        <p:xfrm>
          <a:off x="3595137" y="669724"/>
          <a:ext cx="8243078" cy="25603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243078">
                  <a:extLst>
                    <a:ext uri="{9D8B030D-6E8A-4147-A177-3AD203B41FA5}">
                      <a16:colId xmlns:a16="http://schemas.microsoft.com/office/drawing/2014/main" val="2678670574"/>
                    </a:ext>
                  </a:extLst>
                </a:gridCol>
              </a:tblGrid>
              <a:tr h="279285">
                <a:tc>
                  <a:txBody>
                    <a:bodyPr/>
                    <a:lstStyle/>
                    <a:p>
                      <a:pPr lvl="0" algn="ctr"/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Story of Ibrahim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127250"/>
                  </a:ext>
                </a:extLst>
              </a:tr>
              <a:tr h="1853443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Ibrahim always wondered about who created the universe,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He declared his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belief in one God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(Allah).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He determined to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stop idol worship.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One day, when everyone left the town,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he took and axe and destroyed all the idols in the temple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He left an axe around the neck of the biggest idol. He asked why people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worship an idol that cannot speak, hear or defend themselves.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Ibrahim was burned alive.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miracle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occurred and burned the chains and he walked out completely unscathed.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Many people began to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follow God.</a:t>
                      </a:r>
                      <a:endParaRPr lang="en-GB" sz="14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41498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147561AB51DF428788596ACB76AD16" ma:contentTypeVersion="" ma:contentTypeDescription="Create a new document." ma:contentTypeScope="" ma:versionID="fd2bf89815a3d08e1333e865a571437c">
  <xsd:schema xmlns:xsd="http://www.w3.org/2001/XMLSchema" xmlns:xs="http://www.w3.org/2001/XMLSchema" xmlns:p="http://schemas.microsoft.com/office/2006/metadata/properties" xmlns:ns2="82762546-134f-435b-a3d8-01776a5e047b" xmlns:ns3="67fdbd2b-1973-427c-bffa-6d718ee9b636" xmlns:ns4="3c6552ff-e203-492b-9a4a-86c2b1ce869f" targetNamespace="http://schemas.microsoft.com/office/2006/metadata/properties" ma:root="true" ma:fieldsID="00672294dec573198491a2eeb19b4524" ns2:_="" ns3:_="" ns4:_="">
    <xsd:import namespace="82762546-134f-435b-a3d8-01776a5e047b"/>
    <xsd:import namespace="67fdbd2b-1973-427c-bffa-6d718ee9b636"/>
    <xsd:import namespace="3c6552ff-e203-492b-9a4a-86c2b1ce86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62546-134f-435b-a3d8-01776a5e04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c470fb7-5308-496a-a12b-188b66d4a6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fdbd2b-1973-427c-bffa-6d718ee9b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552ff-e203-492b-9a4a-86c2b1ce869f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9F64BCF-503F-4F2E-86A0-989497ECA44D}" ma:internalName="TaxCatchAll" ma:showField="CatchAllData" ma:web="{67fdbd2b-1973-427c-bffa-6d718ee9b636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762546-134f-435b-a3d8-01776a5e047b">
      <Terms xmlns="http://schemas.microsoft.com/office/infopath/2007/PartnerControls"/>
    </lcf76f155ced4ddcb4097134ff3c332f>
    <TaxCatchAll xmlns="3c6552ff-e203-492b-9a4a-86c2b1ce869f" xsi:nil="true"/>
  </documentManagement>
</p:properties>
</file>

<file path=customXml/itemProps1.xml><?xml version="1.0" encoding="utf-8"?>
<ds:datastoreItem xmlns:ds="http://schemas.openxmlformats.org/officeDocument/2006/customXml" ds:itemID="{F5E00B27-CE22-41E5-9777-52365B0D9BE7}"/>
</file>

<file path=customXml/itemProps2.xml><?xml version="1.0" encoding="utf-8"?>
<ds:datastoreItem xmlns:ds="http://schemas.openxmlformats.org/officeDocument/2006/customXml" ds:itemID="{26F7F89F-42B5-400B-90AD-4AF557C073C4}"/>
</file>

<file path=customXml/itemProps3.xml><?xml version="1.0" encoding="utf-8"?>
<ds:datastoreItem xmlns:ds="http://schemas.openxmlformats.org/officeDocument/2006/customXml" ds:itemID="{D970DE4D-7C95-4A5C-8FAD-27A8DCF195D9}"/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2688</Words>
  <Application>Microsoft Office PowerPoint</Application>
  <PresentationFormat>Widescreen</PresentationFormat>
  <Paragraphs>261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Thomas, Ms R</dc:creator>
  <cp:lastModifiedBy>Leary O</cp:lastModifiedBy>
  <cp:revision>66</cp:revision>
  <dcterms:created xsi:type="dcterms:W3CDTF">2019-11-22T20:25:21Z</dcterms:created>
  <dcterms:modified xsi:type="dcterms:W3CDTF">2020-02-12T13:33:12Z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0x01010002147561AB51DF428788596ACB76AD16</vt:lpwstr>
  </property>
</Properties>
</file>