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92" r:id="rId3"/>
    <p:sldId id="291" r:id="rId4"/>
    <p:sldId id="290" r:id="rId5"/>
    <p:sldId id="289" r:id="rId6"/>
    <p:sldId id="288" r:id="rId7"/>
    <p:sldId id="287" r:id="rId8"/>
    <p:sldId id="286" r:id="rId9"/>
    <p:sldId id="285" r:id="rId10"/>
    <p:sldId id="284" r:id="rId11"/>
    <p:sldId id="283" r:id="rId12"/>
    <p:sldId id="28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5A9C0D-F976-4BAE-873D-C2D94A8FE963}"/>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a:extLst>
              <a:ext uri="{FF2B5EF4-FFF2-40B4-BE49-F238E27FC236}">
                <a16:creationId xmlns:a16="http://schemas.microsoft.com/office/drawing/2014/main" id="{A5462519-EC32-4208-9FA3-06FB95F32B3B}"/>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673111FE-D22F-49DD-8F8B-D6264EB5EF34}" type="datetime1">
              <a:rPr lang="en-GB"/>
              <a:pPr lvl="0"/>
              <a:t>12/02/2020</a:t>
            </a:fld>
            <a:endParaRPr lang="en-GB"/>
          </a:p>
        </p:txBody>
      </p:sp>
      <p:sp>
        <p:nvSpPr>
          <p:cNvPr id="4" name="Slide Image Placeholder 3">
            <a:extLst>
              <a:ext uri="{FF2B5EF4-FFF2-40B4-BE49-F238E27FC236}">
                <a16:creationId xmlns:a16="http://schemas.microsoft.com/office/drawing/2014/main" id="{DFDE7A9A-AA16-4505-9135-887FD1E9B20C}"/>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01622134-9871-4B23-B28B-530CBB8CFAE3}"/>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1041C08-0861-4072-AED5-756E9197018F}"/>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a:extLst>
              <a:ext uri="{FF2B5EF4-FFF2-40B4-BE49-F238E27FC236}">
                <a16:creationId xmlns:a16="http://schemas.microsoft.com/office/drawing/2014/main" id="{406BB1D2-D50E-4400-8A75-C56CC31F2638}"/>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00300D09-42BE-4266-91CF-79CB2666DB3F}" type="slidenum">
              <a:t>‹#›</a:t>
            </a:fld>
            <a:endParaRPr lang="en-GB"/>
          </a:p>
        </p:txBody>
      </p:sp>
    </p:spTree>
    <p:extLst>
      <p:ext uri="{BB962C8B-B14F-4D97-AF65-F5344CB8AC3E}">
        <p14:creationId xmlns:p14="http://schemas.microsoft.com/office/powerpoint/2010/main" val="239538026"/>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9B8AA1-E36D-4695-9F65-D247261D8D6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97AF44D-BE68-4293-8384-8FEB6DE2DEDA}"/>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B1CDFA87-6046-4A34-9B8F-814C45A8D0C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0D812D0-DEA6-4D2E-83A3-8B7E724DE758}" type="slidenum">
              <a:t>11</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02B932-D7C6-4400-90EE-2C82E1CD872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8E6E904-B6E4-4A39-8299-1CE806F3D1C3}"/>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991DD8C5-4E71-43BC-AAB2-07E39BB63E69}"/>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D44A8A0-4B86-4259-9DCF-E7D32A965D54}" type="slidenum">
              <a:t>12</a:t>
            </a:fld>
            <a:endParaRPr lang="en-GB"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6D89-769B-4145-A5EA-78603960A2B1}"/>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69E96159-351E-40C9-A98D-906DCA479411}"/>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CC63A57E-CF2A-4919-97C0-D74B4EA3B1A0}"/>
              </a:ext>
            </a:extLst>
          </p:cNvPr>
          <p:cNvSpPr txBox="1">
            <a:spLocks noGrp="1"/>
          </p:cNvSpPr>
          <p:nvPr>
            <p:ph type="dt" sz="half" idx="7"/>
          </p:nvPr>
        </p:nvSpPr>
        <p:spPr/>
        <p:txBody>
          <a:bodyPr/>
          <a:lstStyle>
            <a:lvl1pPr>
              <a:defRPr/>
            </a:lvl1pPr>
          </a:lstStyle>
          <a:p>
            <a:pPr lvl="0"/>
            <a:fld id="{81CAB948-807A-4AA6-8B2C-CF28C1AF2B05}" type="datetime1">
              <a:rPr lang="en-GB"/>
              <a:pPr lvl="0"/>
              <a:t>12/02/2020</a:t>
            </a:fld>
            <a:endParaRPr lang="en-GB"/>
          </a:p>
        </p:txBody>
      </p:sp>
      <p:sp>
        <p:nvSpPr>
          <p:cNvPr id="5" name="Footer Placeholder 4">
            <a:extLst>
              <a:ext uri="{FF2B5EF4-FFF2-40B4-BE49-F238E27FC236}">
                <a16:creationId xmlns:a16="http://schemas.microsoft.com/office/drawing/2014/main" id="{2F1FAC42-ECAE-431A-9662-FE11E6601296}"/>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E8BD78C5-CEC5-4D0F-AFF7-AD94EA904626}"/>
              </a:ext>
            </a:extLst>
          </p:cNvPr>
          <p:cNvSpPr txBox="1">
            <a:spLocks noGrp="1"/>
          </p:cNvSpPr>
          <p:nvPr>
            <p:ph type="sldNum" sz="quarter" idx="8"/>
          </p:nvPr>
        </p:nvSpPr>
        <p:spPr/>
        <p:txBody>
          <a:bodyPr/>
          <a:lstStyle>
            <a:lvl1pPr>
              <a:defRPr/>
            </a:lvl1pPr>
          </a:lstStyle>
          <a:p>
            <a:pPr lvl="0"/>
            <a:fld id="{1A57D155-019B-472C-9462-588766FB3F6C}" type="slidenum">
              <a:t>‹#›</a:t>
            </a:fld>
            <a:endParaRPr lang="en-GB"/>
          </a:p>
        </p:txBody>
      </p:sp>
    </p:spTree>
    <p:extLst>
      <p:ext uri="{BB962C8B-B14F-4D97-AF65-F5344CB8AC3E}">
        <p14:creationId xmlns:p14="http://schemas.microsoft.com/office/powerpoint/2010/main" val="95322410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83DAF-EF29-4A59-BB58-8B2478137FDB}"/>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598D23B0-A7FB-4906-AEDC-C8501DB926CC}"/>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7B7C6A-371B-4DB1-B280-E41830AEB4A8}"/>
              </a:ext>
            </a:extLst>
          </p:cNvPr>
          <p:cNvSpPr txBox="1">
            <a:spLocks noGrp="1"/>
          </p:cNvSpPr>
          <p:nvPr>
            <p:ph type="dt" sz="half" idx="7"/>
          </p:nvPr>
        </p:nvSpPr>
        <p:spPr/>
        <p:txBody>
          <a:bodyPr/>
          <a:lstStyle>
            <a:lvl1pPr>
              <a:defRPr/>
            </a:lvl1pPr>
          </a:lstStyle>
          <a:p>
            <a:pPr lvl="0"/>
            <a:fld id="{79CDEBB1-5467-4469-B7E4-42F960CB1B43}" type="datetime1">
              <a:rPr lang="en-GB"/>
              <a:pPr lvl="0"/>
              <a:t>12/02/2020</a:t>
            </a:fld>
            <a:endParaRPr lang="en-GB"/>
          </a:p>
        </p:txBody>
      </p:sp>
      <p:sp>
        <p:nvSpPr>
          <p:cNvPr id="5" name="Footer Placeholder 4">
            <a:extLst>
              <a:ext uri="{FF2B5EF4-FFF2-40B4-BE49-F238E27FC236}">
                <a16:creationId xmlns:a16="http://schemas.microsoft.com/office/drawing/2014/main" id="{928FA5B2-6928-4FFB-BC5D-A99ADF7C4A1F}"/>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F9A9D031-0DFA-4AF3-8A43-A005C2A3A143}"/>
              </a:ext>
            </a:extLst>
          </p:cNvPr>
          <p:cNvSpPr txBox="1">
            <a:spLocks noGrp="1"/>
          </p:cNvSpPr>
          <p:nvPr>
            <p:ph type="sldNum" sz="quarter" idx="8"/>
          </p:nvPr>
        </p:nvSpPr>
        <p:spPr/>
        <p:txBody>
          <a:bodyPr/>
          <a:lstStyle>
            <a:lvl1pPr>
              <a:defRPr/>
            </a:lvl1pPr>
          </a:lstStyle>
          <a:p>
            <a:pPr lvl="0"/>
            <a:fld id="{CECA5990-93E7-4CBF-9329-C700EE0F6019}" type="slidenum">
              <a:t>‹#›</a:t>
            </a:fld>
            <a:endParaRPr lang="en-GB"/>
          </a:p>
        </p:txBody>
      </p:sp>
    </p:spTree>
    <p:extLst>
      <p:ext uri="{BB962C8B-B14F-4D97-AF65-F5344CB8AC3E}">
        <p14:creationId xmlns:p14="http://schemas.microsoft.com/office/powerpoint/2010/main" val="3832813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976163-6331-42ED-9E68-FA6BD9BD162E}"/>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8E984DC4-0063-4764-B27A-0F72C13CA23B}"/>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B5B3E5-6D5A-48EE-9265-46DB90B4FE61}"/>
              </a:ext>
            </a:extLst>
          </p:cNvPr>
          <p:cNvSpPr txBox="1">
            <a:spLocks noGrp="1"/>
          </p:cNvSpPr>
          <p:nvPr>
            <p:ph type="dt" sz="half" idx="7"/>
          </p:nvPr>
        </p:nvSpPr>
        <p:spPr/>
        <p:txBody>
          <a:bodyPr/>
          <a:lstStyle>
            <a:lvl1pPr>
              <a:defRPr/>
            </a:lvl1pPr>
          </a:lstStyle>
          <a:p>
            <a:pPr lvl="0"/>
            <a:fld id="{668F636A-DBC9-4024-918C-FB223B9BFCAF}" type="datetime1">
              <a:rPr lang="en-GB"/>
              <a:pPr lvl="0"/>
              <a:t>12/02/2020</a:t>
            </a:fld>
            <a:endParaRPr lang="en-GB"/>
          </a:p>
        </p:txBody>
      </p:sp>
      <p:sp>
        <p:nvSpPr>
          <p:cNvPr id="5" name="Footer Placeholder 4">
            <a:extLst>
              <a:ext uri="{FF2B5EF4-FFF2-40B4-BE49-F238E27FC236}">
                <a16:creationId xmlns:a16="http://schemas.microsoft.com/office/drawing/2014/main" id="{180CCD31-1682-4B2C-AC28-A97A927E0D34}"/>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99566E4A-F5E8-4D5F-A248-4DC130ECCBE2}"/>
              </a:ext>
            </a:extLst>
          </p:cNvPr>
          <p:cNvSpPr txBox="1">
            <a:spLocks noGrp="1"/>
          </p:cNvSpPr>
          <p:nvPr>
            <p:ph type="sldNum" sz="quarter" idx="8"/>
          </p:nvPr>
        </p:nvSpPr>
        <p:spPr/>
        <p:txBody>
          <a:bodyPr/>
          <a:lstStyle>
            <a:lvl1pPr>
              <a:defRPr/>
            </a:lvl1pPr>
          </a:lstStyle>
          <a:p>
            <a:pPr lvl="0"/>
            <a:fld id="{FAA660D0-8F9F-49DC-8404-E3E512863AA5}" type="slidenum">
              <a:t>‹#›</a:t>
            </a:fld>
            <a:endParaRPr lang="en-GB"/>
          </a:p>
        </p:txBody>
      </p:sp>
    </p:spTree>
    <p:extLst>
      <p:ext uri="{BB962C8B-B14F-4D97-AF65-F5344CB8AC3E}">
        <p14:creationId xmlns:p14="http://schemas.microsoft.com/office/powerpoint/2010/main" val="3003985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BC952-B14A-4541-B4E2-ECC8D20DBF8E}"/>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D89D5E89-E34F-4D3C-AFD7-C0753AB4C175}"/>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874A07-0C97-4325-B10D-32E74ABDD4A7}"/>
              </a:ext>
            </a:extLst>
          </p:cNvPr>
          <p:cNvSpPr txBox="1">
            <a:spLocks noGrp="1"/>
          </p:cNvSpPr>
          <p:nvPr>
            <p:ph type="dt" sz="half" idx="7"/>
          </p:nvPr>
        </p:nvSpPr>
        <p:spPr/>
        <p:txBody>
          <a:bodyPr/>
          <a:lstStyle>
            <a:lvl1pPr>
              <a:defRPr/>
            </a:lvl1pPr>
          </a:lstStyle>
          <a:p>
            <a:pPr lvl="0"/>
            <a:fld id="{B3E78ECD-C1B6-4E52-A3EE-C06F3FCD24E7}" type="datetime1">
              <a:rPr lang="en-GB"/>
              <a:pPr lvl="0"/>
              <a:t>12/02/2020</a:t>
            </a:fld>
            <a:endParaRPr lang="en-GB"/>
          </a:p>
        </p:txBody>
      </p:sp>
      <p:sp>
        <p:nvSpPr>
          <p:cNvPr id="5" name="Footer Placeholder 4">
            <a:extLst>
              <a:ext uri="{FF2B5EF4-FFF2-40B4-BE49-F238E27FC236}">
                <a16:creationId xmlns:a16="http://schemas.microsoft.com/office/drawing/2014/main" id="{3BB964AA-4DFA-44C3-8586-19C985A7B830}"/>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473806FE-AB20-496F-AD30-CAB5BADEB5F7}"/>
              </a:ext>
            </a:extLst>
          </p:cNvPr>
          <p:cNvSpPr txBox="1">
            <a:spLocks noGrp="1"/>
          </p:cNvSpPr>
          <p:nvPr>
            <p:ph type="sldNum" sz="quarter" idx="8"/>
          </p:nvPr>
        </p:nvSpPr>
        <p:spPr/>
        <p:txBody>
          <a:bodyPr/>
          <a:lstStyle>
            <a:lvl1pPr>
              <a:defRPr/>
            </a:lvl1pPr>
          </a:lstStyle>
          <a:p>
            <a:pPr lvl="0"/>
            <a:fld id="{78B238F0-3C10-4A19-A353-8AC5CF7CBE73}" type="slidenum">
              <a:t>‹#›</a:t>
            </a:fld>
            <a:endParaRPr lang="en-GB"/>
          </a:p>
        </p:txBody>
      </p:sp>
    </p:spTree>
    <p:extLst>
      <p:ext uri="{BB962C8B-B14F-4D97-AF65-F5344CB8AC3E}">
        <p14:creationId xmlns:p14="http://schemas.microsoft.com/office/powerpoint/2010/main" val="230268617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D1043-5012-4D89-A8AD-1B45A2140E82}"/>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427F510D-E38C-48BE-828C-6629EB6ABB73}"/>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EA3AA15C-FAB8-4344-860D-65C58D603F3F}"/>
              </a:ext>
            </a:extLst>
          </p:cNvPr>
          <p:cNvSpPr txBox="1">
            <a:spLocks noGrp="1"/>
          </p:cNvSpPr>
          <p:nvPr>
            <p:ph type="dt" sz="half" idx="7"/>
          </p:nvPr>
        </p:nvSpPr>
        <p:spPr/>
        <p:txBody>
          <a:bodyPr/>
          <a:lstStyle>
            <a:lvl1pPr>
              <a:defRPr/>
            </a:lvl1pPr>
          </a:lstStyle>
          <a:p>
            <a:pPr lvl="0"/>
            <a:fld id="{3E4CB10B-65A8-449A-B2B3-BFEE8366B657}" type="datetime1">
              <a:rPr lang="en-GB"/>
              <a:pPr lvl="0"/>
              <a:t>12/02/2020</a:t>
            </a:fld>
            <a:endParaRPr lang="en-GB"/>
          </a:p>
        </p:txBody>
      </p:sp>
      <p:sp>
        <p:nvSpPr>
          <p:cNvPr id="5" name="Footer Placeholder 4">
            <a:extLst>
              <a:ext uri="{FF2B5EF4-FFF2-40B4-BE49-F238E27FC236}">
                <a16:creationId xmlns:a16="http://schemas.microsoft.com/office/drawing/2014/main" id="{48D8D563-2562-4E06-A818-2E9E35E7CA28}"/>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822CD26B-9FED-4980-A547-78CF74416432}"/>
              </a:ext>
            </a:extLst>
          </p:cNvPr>
          <p:cNvSpPr txBox="1">
            <a:spLocks noGrp="1"/>
          </p:cNvSpPr>
          <p:nvPr>
            <p:ph type="sldNum" sz="quarter" idx="8"/>
          </p:nvPr>
        </p:nvSpPr>
        <p:spPr/>
        <p:txBody>
          <a:bodyPr/>
          <a:lstStyle>
            <a:lvl1pPr>
              <a:defRPr/>
            </a:lvl1pPr>
          </a:lstStyle>
          <a:p>
            <a:pPr lvl="0"/>
            <a:fld id="{86D59A8F-3273-4D25-91E4-DC6D0B4E6B89}" type="slidenum">
              <a:t>‹#›</a:t>
            </a:fld>
            <a:endParaRPr lang="en-GB"/>
          </a:p>
        </p:txBody>
      </p:sp>
    </p:spTree>
    <p:extLst>
      <p:ext uri="{BB962C8B-B14F-4D97-AF65-F5344CB8AC3E}">
        <p14:creationId xmlns:p14="http://schemas.microsoft.com/office/powerpoint/2010/main" val="1388527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A1F7D-D446-4122-9A37-68239AF0072A}"/>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19C0CAA6-B35D-410C-9EB8-503EEE667D4F}"/>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FDEE634-34F2-482D-827E-5F9CB74632A6}"/>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1A881DB-A559-4EA8-8AE4-B38742ADE873}"/>
              </a:ext>
            </a:extLst>
          </p:cNvPr>
          <p:cNvSpPr txBox="1">
            <a:spLocks noGrp="1"/>
          </p:cNvSpPr>
          <p:nvPr>
            <p:ph type="dt" sz="half" idx="7"/>
          </p:nvPr>
        </p:nvSpPr>
        <p:spPr/>
        <p:txBody>
          <a:bodyPr/>
          <a:lstStyle>
            <a:lvl1pPr>
              <a:defRPr/>
            </a:lvl1pPr>
          </a:lstStyle>
          <a:p>
            <a:pPr lvl="0"/>
            <a:fld id="{4621E98E-5C93-4E5E-865C-89E6FB8527DD}" type="datetime1">
              <a:rPr lang="en-GB"/>
              <a:pPr lvl="0"/>
              <a:t>12/02/2020</a:t>
            </a:fld>
            <a:endParaRPr lang="en-GB"/>
          </a:p>
        </p:txBody>
      </p:sp>
      <p:sp>
        <p:nvSpPr>
          <p:cNvPr id="6" name="Footer Placeholder 5">
            <a:extLst>
              <a:ext uri="{FF2B5EF4-FFF2-40B4-BE49-F238E27FC236}">
                <a16:creationId xmlns:a16="http://schemas.microsoft.com/office/drawing/2014/main" id="{8F75CAF6-AD20-438C-ABED-A6276632CD8C}"/>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4A6F0F69-A331-4368-B9D9-9BB27B283727}"/>
              </a:ext>
            </a:extLst>
          </p:cNvPr>
          <p:cNvSpPr txBox="1">
            <a:spLocks noGrp="1"/>
          </p:cNvSpPr>
          <p:nvPr>
            <p:ph type="sldNum" sz="quarter" idx="8"/>
          </p:nvPr>
        </p:nvSpPr>
        <p:spPr/>
        <p:txBody>
          <a:bodyPr/>
          <a:lstStyle>
            <a:lvl1pPr>
              <a:defRPr/>
            </a:lvl1pPr>
          </a:lstStyle>
          <a:p>
            <a:pPr lvl="0"/>
            <a:fld id="{BEE1F998-8903-4515-8BA9-1F4AB8735C82}" type="slidenum">
              <a:t>‹#›</a:t>
            </a:fld>
            <a:endParaRPr lang="en-GB"/>
          </a:p>
        </p:txBody>
      </p:sp>
    </p:spTree>
    <p:extLst>
      <p:ext uri="{BB962C8B-B14F-4D97-AF65-F5344CB8AC3E}">
        <p14:creationId xmlns:p14="http://schemas.microsoft.com/office/powerpoint/2010/main" val="426943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8F8D-2AB0-4DAB-8384-1C0B85AB9DA1}"/>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F319E90B-9BCB-41B0-A27F-07E492650099}"/>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8D38DDD5-472F-4E23-98E6-D0638C88068E}"/>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53E3E3E-B118-4D28-AC62-F62A97FF6603}"/>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33B74CA2-5ECA-4BCC-9D91-0E1FE721294B}"/>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0A43A82-6125-47E2-A343-837E488F2C91}"/>
              </a:ext>
            </a:extLst>
          </p:cNvPr>
          <p:cNvSpPr txBox="1">
            <a:spLocks noGrp="1"/>
          </p:cNvSpPr>
          <p:nvPr>
            <p:ph type="dt" sz="half" idx="7"/>
          </p:nvPr>
        </p:nvSpPr>
        <p:spPr/>
        <p:txBody>
          <a:bodyPr/>
          <a:lstStyle>
            <a:lvl1pPr>
              <a:defRPr/>
            </a:lvl1pPr>
          </a:lstStyle>
          <a:p>
            <a:pPr lvl="0"/>
            <a:fld id="{4CC585A4-6ACB-4AD5-9CB2-BA5C89F5343C}" type="datetime1">
              <a:rPr lang="en-GB"/>
              <a:pPr lvl="0"/>
              <a:t>12/02/2020</a:t>
            </a:fld>
            <a:endParaRPr lang="en-GB"/>
          </a:p>
        </p:txBody>
      </p:sp>
      <p:sp>
        <p:nvSpPr>
          <p:cNvPr id="8" name="Footer Placeholder 7">
            <a:extLst>
              <a:ext uri="{FF2B5EF4-FFF2-40B4-BE49-F238E27FC236}">
                <a16:creationId xmlns:a16="http://schemas.microsoft.com/office/drawing/2014/main" id="{CF74DC51-4E20-4624-B13A-EA36B327CF68}"/>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61B4E2BC-32F4-4D7B-ACFE-0FA8A2267E2E}"/>
              </a:ext>
            </a:extLst>
          </p:cNvPr>
          <p:cNvSpPr txBox="1">
            <a:spLocks noGrp="1"/>
          </p:cNvSpPr>
          <p:nvPr>
            <p:ph type="sldNum" sz="quarter" idx="8"/>
          </p:nvPr>
        </p:nvSpPr>
        <p:spPr/>
        <p:txBody>
          <a:bodyPr/>
          <a:lstStyle>
            <a:lvl1pPr>
              <a:defRPr/>
            </a:lvl1pPr>
          </a:lstStyle>
          <a:p>
            <a:pPr lvl="0"/>
            <a:fld id="{FCFBBFBF-74FA-4A19-B200-D19A6EF5A2EA}" type="slidenum">
              <a:t>‹#›</a:t>
            </a:fld>
            <a:endParaRPr lang="en-GB"/>
          </a:p>
        </p:txBody>
      </p:sp>
    </p:spTree>
    <p:extLst>
      <p:ext uri="{BB962C8B-B14F-4D97-AF65-F5344CB8AC3E}">
        <p14:creationId xmlns:p14="http://schemas.microsoft.com/office/powerpoint/2010/main" val="1399734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9F01E-710F-41F3-881E-3FE62430A23D}"/>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958FD133-3F94-491C-ACB1-17DA97F56F4C}"/>
              </a:ext>
            </a:extLst>
          </p:cNvPr>
          <p:cNvSpPr txBox="1">
            <a:spLocks noGrp="1"/>
          </p:cNvSpPr>
          <p:nvPr>
            <p:ph type="dt" sz="half" idx="7"/>
          </p:nvPr>
        </p:nvSpPr>
        <p:spPr/>
        <p:txBody>
          <a:bodyPr/>
          <a:lstStyle>
            <a:lvl1pPr>
              <a:defRPr/>
            </a:lvl1pPr>
          </a:lstStyle>
          <a:p>
            <a:pPr lvl="0"/>
            <a:fld id="{6D4A88BA-F425-4652-87BD-77266DB6BC20}" type="datetime1">
              <a:rPr lang="en-GB"/>
              <a:pPr lvl="0"/>
              <a:t>12/02/2020</a:t>
            </a:fld>
            <a:endParaRPr lang="en-GB"/>
          </a:p>
        </p:txBody>
      </p:sp>
      <p:sp>
        <p:nvSpPr>
          <p:cNvPr id="4" name="Footer Placeholder 3">
            <a:extLst>
              <a:ext uri="{FF2B5EF4-FFF2-40B4-BE49-F238E27FC236}">
                <a16:creationId xmlns:a16="http://schemas.microsoft.com/office/drawing/2014/main" id="{CA021554-D7D0-43AC-828C-62B8E4DD072A}"/>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501FA9AC-E67B-43EA-BCDF-0726CFAF858D}"/>
              </a:ext>
            </a:extLst>
          </p:cNvPr>
          <p:cNvSpPr txBox="1">
            <a:spLocks noGrp="1"/>
          </p:cNvSpPr>
          <p:nvPr>
            <p:ph type="sldNum" sz="quarter" idx="8"/>
          </p:nvPr>
        </p:nvSpPr>
        <p:spPr/>
        <p:txBody>
          <a:bodyPr/>
          <a:lstStyle>
            <a:lvl1pPr>
              <a:defRPr/>
            </a:lvl1pPr>
          </a:lstStyle>
          <a:p>
            <a:pPr lvl="0"/>
            <a:fld id="{7A59116B-B1BD-45B3-90CA-FE9134AE5A31}" type="slidenum">
              <a:t>‹#›</a:t>
            </a:fld>
            <a:endParaRPr lang="en-GB"/>
          </a:p>
        </p:txBody>
      </p:sp>
    </p:spTree>
    <p:extLst>
      <p:ext uri="{BB962C8B-B14F-4D97-AF65-F5344CB8AC3E}">
        <p14:creationId xmlns:p14="http://schemas.microsoft.com/office/powerpoint/2010/main" val="305158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ADAFFF-565D-42A4-83EA-CAC643B7F8D0}"/>
              </a:ext>
            </a:extLst>
          </p:cNvPr>
          <p:cNvSpPr txBox="1">
            <a:spLocks noGrp="1"/>
          </p:cNvSpPr>
          <p:nvPr>
            <p:ph type="dt" sz="half" idx="7"/>
          </p:nvPr>
        </p:nvSpPr>
        <p:spPr/>
        <p:txBody>
          <a:bodyPr/>
          <a:lstStyle>
            <a:lvl1pPr>
              <a:defRPr/>
            </a:lvl1pPr>
          </a:lstStyle>
          <a:p>
            <a:pPr lvl="0"/>
            <a:fld id="{FDDFED79-095D-40AA-BA0D-2D4FCB14EDA6}" type="datetime1">
              <a:rPr lang="en-GB"/>
              <a:pPr lvl="0"/>
              <a:t>12/02/2020</a:t>
            </a:fld>
            <a:endParaRPr lang="en-GB"/>
          </a:p>
        </p:txBody>
      </p:sp>
      <p:sp>
        <p:nvSpPr>
          <p:cNvPr id="3" name="Footer Placeholder 2">
            <a:extLst>
              <a:ext uri="{FF2B5EF4-FFF2-40B4-BE49-F238E27FC236}">
                <a16:creationId xmlns:a16="http://schemas.microsoft.com/office/drawing/2014/main" id="{DE5D90AE-07D8-4FD4-8228-A30FD784DF4D}"/>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053876A7-81C7-4F15-AD79-A2CA40457F09}"/>
              </a:ext>
            </a:extLst>
          </p:cNvPr>
          <p:cNvSpPr txBox="1">
            <a:spLocks noGrp="1"/>
          </p:cNvSpPr>
          <p:nvPr>
            <p:ph type="sldNum" sz="quarter" idx="8"/>
          </p:nvPr>
        </p:nvSpPr>
        <p:spPr/>
        <p:txBody>
          <a:bodyPr/>
          <a:lstStyle>
            <a:lvl1pPr>
              <a:defRPr/>
            </a:lvl1pPr>
          </a:lstStyle>
          <a:p>
            <a:pPr lvl="0"/>
            <a:fld id="{A3D8DDEB-8C0B-4C05-BD14-43C2A57E6604}" type="slidenum">
              <a:t>‹#›</a:t>
            </a:fld>
            <a:endParaRPr lang="en-GB"/>
          </a:p>
        </p:txBody>
      </p:sp>
    </p:spTree>
    <p:extLst>
      <p:ext uri="{BB962C8B-B14F-4D97-AF65-F5344CB8AC3E}">
        <p14:creationId xmlns:p14="http://schemas.microsoft.com/office/powerpoint/2010/main" val="3486864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B215-404C-4C78-84E2-96D5275BF0DC}"/>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D6EB70B7-5B84-476C-84A3-CB220A3A64B2}"/>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4148FE-A87C-4AB7-B5EC-A93C2CC5C120}"/>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D04C9418-DD2D-4207-A3CD-9D0B92B5DC1F}"/>
              </a:ext>
            </a:extLst>
          </p:cNvPr>
          <p:cNvSpPr txBox="1">
            <a:spLocks noGrp="1"/>
          </p:cNvSpPr>
          <p:nvPr>
            <p:ph type="dt" sz="half" idx="7"/>
          </p:nvPr>
        </p:nvSpPr>
        <p:spPr/>
        <p:txBody>
          <a:bodyPr/>
          <a:lstStyle>
            <a:lvl1pPr>
              <a:defRPr/>
            </a:lvl1pPr>
          </a:lstStyle>
          <a:p>
            <a:pPr lvl="0"/>
            <a:fld id="{F882DB69-D62E-44F5-9A06-DF79782235D9}" type="datetime1">
              <a:rPr lang="en-GB"/>
              <a:pPr lvl="0"/>
              <a:t>12/02/2020</a:t>
            </a:fld>
            <a:endParaRPr lang="en-GB"/>
          </a:p>
        </p:txBody>
      </p:sp>
      <p:sp>
        <p:nvSpPr>
          <p:cNvPr id="6" name="Footer Placeholder 5">
            <a:extLst>
              <a:ext uri="{FF2B5EF4-FFF2-40B4-BE49-F238E27FC236}">
                <a16:creationId xmlns:a16="http://schemas.microsoft.com/office/drawing/2014/main" id="{836AE2DF-A5EE-4083-AA26-53400C393BE0}"/>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2FB3BC6D-DE93-46CB-B17B-74CD9891184B}"/>
              </a:ext>
            </a:extLst>
          </p:cNvPr>
          <p:cNvSpPr txBox="1">
            <a:spLocks noGrp="1"/>
          </p:cNvSpPr>
          <p:nvPr>
            <p:ph type="sldNum" sz="quarter" idx="8"/>
          </p:nvPr>
        </p:nvSpPr>
        <p:spPr/>
        <p:txBody>
          <a:bodyPr/>
          <a:lstStyle>
            <a:lvl1pPr>
              <a:defRPr/>
            </a:lvl1pPr>
          </a:lstStyle>
          <a:p>
            <a:pPr lvl="0"/>
            <a:fld id="{A45478CF-EF97-48E6-931A-0CD2D1FEE16E}" type="slidenum">
              <a:t>‹#›</a:t>
            </a:fld>
            <a:endParaRPr lang="en-GB"/>
          </a:p>
        </p:txBody>
      </p:sp>
    </p:spTree>
    <p:extLst>
      <p:ext uri="{BB962C8B-B14F-4D97-AF65-F5344CB8AC3E}">
        <p14:creationId xmlns:p14="http://schemas.microsoft.com/office/powerpoint/2010/main" val="2443414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0D14C-AAEA-4ABF-804B-07689B9420DD}"/>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6403365E-EC66-48C3-A796-0EBD8D1B3055}"/>
              </a:ext>
            </a:extLst>
          </p:cNvPr>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a:extLst>
              <a:ext uri="{FF2B5EF4-FFF2-40B4-BE49-F238E27FC236}">
                <a16:creationId xmlns:a16="http://schemas.microsoft.com/office/drawing/2014/main" id="{41D9406E-A53B-47AF-B81E-4A7D51AAE93A}"/>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4EF5280E-0B3C-495F-B70C-1617AC492173}"/>
              </a:ext>
            </a:extLst>
          </p:cNvPr>
          <p:cNvSpPr txBox="1">
            <a:spLocks noGrp="1"/>
          </p:cNvSpPr>
          <p:nvPr>
            <p:ph type="dt" sz="half" idx="7"/>
          </p:nvPr>
        </p:nvSpPr>
        <p:spPr/>
        <p:txBody>
          <a:bodyPr/>
          <a:lstStyle>
            <a:lvl1pPr>
              <a:defRPr/>
            </a:lvl1pPr>
          </a:lstStyle>
          <a:p>
            <a:pPr lvl="0"/>
            <a:fld id="{2140CC14-6009-4FEC-B5A3-DC19C196149C}" type="datetime1">
              <a:rPr lang="en-GB"/>
              <a:pPr lvl="0"/>
              <a:t>12/02/2020</a:t>
            </a:fld>
            <a:endParaRPr lang="en-GB"/>
          </a:p>
        </p:txBody>
      </p:sp>
      <p:sp>
        <p:nvSpPr>
          <p:cNvPr id="6" name="Footer Placeholder 5">
            <a:extLst>
              <a:ext uri="{FF2B5EF4-FFF2-40B4-BE49-F238E27FC236}">
                <a16:creationId xmlns:a16="http://schemas.microsoft.com/office/drawing/2014/main" id="{A66DC2A9-34E5-4A8A-9AEE-66E2498CC225}"/>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6CD63482-CB78-4E6B-A763-85E15B82DE8D}"/>
              </a:ext>
            </a:extLst>
          </p:cNvPr>
          <p:cNvSpPr txBox="1">
            <a:spLocks noGrp="1"/>
          </p:cNvSpPr>
          <p:nvPr>
            <p:ph type="sldNum" sz="quarter" idx="8"/>
          </p:nvPr>
        </p:nvSpPr>
        <p:spPr/>
        <p:txBody>
          <a:bodyPr/>
          <a:lstStyle>
            <a:lvl1pPr>
              <a:defRPr/>
            </a:lvl1pPr>
          </a:lstStyle>
          <a:p>
            <a:pPr lvl="0"/>
            <a:fld id="{B0EDB3BF-56CA-433C-8F57-B391C8FC6EBB}" type="slidenum">
              <a:t>‹#›</a:t>
            </a:fld>
            <a:endParaRPr lang="en-GB"/>
          </a:p>
        </p:txBody>
      </p:sp>
    </p:spTree>
    <p:extLst>
      <p:ext uri="{BB962C8B-B14F-4D97-AF65-F5344CB8AC3E}">
        <p14:creationId xmlns:p14="http://schemas.microsoft.com/office/powerpoint/2010/main" val="4083593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B97026-1A25-4FAD-B8A6-DE7FB958630C}"/>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249D27AE-A411-407B-9A40-BD55639A80DD}"/>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F2D610-F4EC-48C0-BA85-C9D180076F4F}"/>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F3F41675-B157-4AA3-81C6-8E0633BB8CBC}" type="datetime1">
              <a:rPr lang="en-GB"/>
              <a:pPr lvl="0"/>
              <a:t>12/02/2020</a:t>
            </a:fld>
            <a:endParaRPr lang="en-GB"/>
          </a:p>
        </p:txBody>
      </p:sp>
      <p:sp>
        <p:nvSpPr>
          <p:cNvPr id="5" name="Footer Placeholder 4">
            <a:extLst>
              <a:ext uri="{FF2B5EF4-FFF2-40B4-BE49-F238E27FC236}">
                <a16:creationId xmlns:a16="http://schemas.microsoft.com/office/drawing/2014/main" id="{7B998CD7-3E02-4518-B1D6-B2A348A3CE45}"/>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251E2FF8-BBB0-4B32-9C10-D405F821F288}"/>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248295A1-86CB-4E26-8B6F-4ED143DBB217}"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8CAA094D-5C22-4444-8958-7CC4EA1E2585}"/>
              </a:ext>
            </a:extLst>
          </p:cNvPr>
          <p:cNvSpPr txBox="1"/>
          <p:nvPr/>
        </p:nvSpPr>
        <p:spPr>
          <a:xfrm>
            <a:off x="1956578" y="963027"/>
            <a:ext cx="8755919" cy="76944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400" b="1" i="0" u="sng" strike="noStrike" kern="1200" cap="none" spc="0" baseline="0">
                <a:solidFill>
                  <a:srgbClr val="000000"/>
                </a:solidFill>
                <a:uFillTx/>
                <a:latin typeface="Comic Sans MS" pitchFamily="66"/>
              </a:rPr>
              <a:t>The Study of Religion: Paper 1</a:t>
            </a:r>
          </a:p>
        </p:txBody>
      </p:sp>
      <p:sp>
        <p:nvSpPr>
          <p:cNvPr id="3" name="TextBox 4">
            <a:extLst>
              <a:ext uri="{FF2B5EF4-FFF2-40B4-BE49-F238E27FC236}">
                <a16:creationId xmlns:a16="http://schemas.microsoft.com/office/drawing/2014/main" id="{91651C6B-1AB0-493A-BAA9-31970F080A24}"/>
              </a:ext>
            </a:extLst>
          </p:cNvPr>
          <p:cNvSpPr txBox="1"/>
          <p:nvPr/>
        </p:nvSpPr>
        <p:spPr>
          <a:xfrm>
            <a:off x="3883118" y="2212162"/>
            <a:ext cx="4398958" cy="76944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400" b="1" i="0" u="sng" strike="noStrike" kern="1200" cap="none" spc="0" baseline="0">
                <a:solidFill>
                  <a:srgbClr val="7030A0"/>
                </a:solidFill>
                <a:uFillTx/>
                <a:latin typeface="Comic Sans MS" pitchFamily="66"/>
              </a:rPr>
              <a:t>Islam Practices</a:t>
            </a:r>
          </a:p>
        </p:txBody>
      </p:sp>
      <p:sp>
        <p:nvSpPr>
          <p:cNvPr id="4" name="TextBox 5">
            <a:extLst>
              <a:ext uri="{FF2B5EF4-FFF2-40B4-BE49-F238E27FC236}">
                <a16:creationId xmlns:a16="http://schemas.microsoft.com/office/drawing/2014/main" id="{D27D0E46-D965-4186-926F-F455CDDFE208}"/>
              </a:ext>
            </a:extLst>
          </p:cNvPr>
          <p:cNvSpPr txBox="1"/>
          <p:nvPr/>
        </p:nvSpPr>
        <p:spPr>
          <a:xfrm>
            <a:off x="4106515" y="3344427"/>
            <a:ext cx="3978975" cy="76944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400" b="0" i="0" u="sng" strike="noStrike" kern="1200" cap="none" spc="0" baseline="0">
                <a:solidFill>
                  <a:srgbClr val="000000"/>
                </a:solidFill>
                <a:uFillTx/>
                <a:latin typeface="Comic Sans MS" pitchFamily="66"/>
              </a:rPr>
              <a:t>Revision Cards</a:t>
            </a:r>
          </a:p>
        </p:txBody>
      </p:sp>
      <p:pic>
        <p:nvPicPr>
          <p:cNvPr id="5" name="Picture 7" descr="A picture containing drawing, clock&#10;&#10;Description automatically generated">
            <a:extLst>
              <a:ext uri="{FF2B5EF4-FFF2-40B4-BE49-F238E27FC236}">
                <a16:creationId xmlns:a16="http://schemas.microsoft.com/office/drawing/2014/main" id="{0D371B0C-B0B4-4B2B-B775-8BEDEBCCBAEE}"/>
              </a:ext>
            </a:extLst>
          </p:cNvPr>
          <p:cNvPicPr>
            <a:picLocks noChangeAspect="1"/>
          </p:cNvPicPr>
          <p:nvPr/>
        </p:nvPicPr>
        <p:blipFill>
          <a:blip r:embed="rId2"/>
          <a:stretch>
            <a:fillRect/>
          </a:stretch>
        </p:blipFill>
        <p:spPr>
          <a:xfrm>
            <a:off x="472964" y="2981602"/>
            <a:ext cx="3436955" cy="2981565"/>
          </a:xfrm>
          <a:prstGeom prst="rect">
            <a:avLst/>
          </a:prstGeom>
          <a:noFill/>
          <a:ln cap="flat">
            <a:noFill/>
          </a:ln>
        </p:spPr>
      </p:pic>
      <p:pic>
        <p:nvPicPr>
          <p:cNvPr id="6" name="Picture 9" descr="A picture containing drawing, clock&#10;&#10;Description automatically generated">
            <a:extLst>
              <a:ext uri="{FF2B5EF4-FFF2-40B4-BE49-F238E27FC236}">
                <a16:creationId xmlns:a16="http://schemas.microsoft.com/office/drawing/2014/main" id="{F250AA2D-3A36-49BD-9B4A-CBECAADD7850}"/>
              </a:ext>
            </a:extLst>
          </p:cNvPr>
          <p:cNvPicPr>
            <a:picLocks noChangeAspect="1"/>
          </p:cNvPicPr>
          <p:nvPr/>
        </p:nvPicPr>
        <p:blipFill>
          <a:blip r:embed="rId2"/>
          <a:stretch>
            <a:fillRect/>
          </a:stretch>
        </p:blipFill>
        <p:spPr>
          <a:xfrm>
            <a:off x="8570488" y="2981602"/>
            <a:ext cx="3436955" cy="2981565"/>
          </a:xfrm>
          <a:prstGeom prst="rect">
            <a:avLst/>
          </a:prstGeom>
          <a:noFill/>
          <a:ln cap="flat">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4F9A41C9-2D8D-4D89-BE49-AC46C4B09A0D}"/>
              </a:ext>
            </a:extLst>
          </p:cNvPr>
          <p:cNvSpPr txBox="1"/>
          <p:nvPr/>
        </p:nvSpPr>
        <p:spPr>
          <a:xfrm>
            <a:off x="0" y="0"/>
            <a:ext cx="12191996" cy="523219"/>
          </a:xfrm>
          <a:prstGeom prst="rect">
            <a:avLst/>
          </a:prstGeom>
          <a:solidFill>
            <a:srgbClr val="E65EF4"/>
          </a:solidFill>
          <a:ln w="9528"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0" u="sng" strike="noStrike" kern="1200" cap="none" spc="0" baseline="0">
                <a:solidFill>
                  <a:srgbClr val="000000"/>
                </a:solidFill>
                <a:uFillTx/>
                <a:latin typeface="Comic Sans MS" pitchFamily="66"/>
              </a:rPr>
              <a:t>Jihad</a:t>
            </a:r>
          </a:p>
        </p:txBody>
      </p:sp>
      <p:graphicFrame>
        <p:nvGraphicFramePr>
          <p:cNvPr id="3" name="Table 7">
            <a:extLst>
              <a:ext uri="{FF2B5EF4-FFF2-40B4-BE49-F238E27FC236}">
                <a16:creationId xmlns:a16="http://schemas.microsoft.com/office/drawing/2014/main" id="{D119474C-1E2C-449A-9D02-93C5199ABE4E}"/>
              </a:ext>
            </a:extLst>
          </p:cNvPr>
          <p:cNvGraphicFramePr>
            <a:graphicFrameLocks noGrp="1"/>
          </p:cNvGraphicFramePr>
          <p:nvPr/>
        </p:nvGraphicFramePr>
        <p:xfrm>
          <a:off x="384459" y="2804848"/>
          <a:ext cx="3690052" cy="3865918"/>
        </p:xfrm>
        <a:graphic>
          <a:graphicData uri="http://schemas.openxmlformats.org/drawingml/2006/table">
            <a:tbl>
              <a:tblPr firstRow="1" bandRow="1">
                <a:effectLst/>
                <a:tableStyleId>{5C22544A-7EE6-4342-B048-85BDC9FD1C3A}</a:tableStyleId>
              </a:tblPr>
              <a:tblGrid>
                <a:gridCol w="3690052">
                  <a:extLst>
                    <a:ext uri="{9D8B030D-6E8A-4147-A177-3AD203B41FA5}">
                      <a16:colId xmlns:a16="http://schemas.microsoft.com/office/drawing/2014/main" val="1683195144"/>
                    </a:ext>
                  </a:extLst>
                </a:gridCol>
              </a:tblGrid>
              <a:tr h="787435">
                <a:tc>
                  <a:txBody>
                    <a:bodyPr/>
                    <a:lstStyle/>
                    <a:p>
                      <a:pPr lvl="0" algn="ctr"/>
                      <a:r>
                        <a:rPr lang="en-GB" sz="1400" b="1">
                          <a:solidFill>
                            <a:srgbClr val="000000"/>
                          </a:solidFill>
                          <a:latin typeface="Comic Sans MS" pitchFamily="66"/>
                        </a:rPr>
                        <a:t>Greater Jihad- </a:t>
                      </a:r>
                      <a:r>
                        <a:rPr lang="en-GB" sz="1400" b="0">
                          <a:solidFill>
                            <a:srgbClr val="000000"/>
                          </a:solidFill>
                          <a:latin typeface="Comic Sans MS" pitchFamily="66"/>
                        </a:rPr>
                        <a:t>The </a:t>
                      </a:r>
                      <a:r>
                        <a:rPr lang="en-GB" sz="1400" b="1">
                          <a:solidFill>
                            <a:srgbClr val="000000"/>
                          </a:solidFill>
                          <a:latin typeface="Comic Sans MS" pitchFamily="66"/>
                        </a:rPr>
                        <a:t>personal inward struggle</a:t>
                      </a:r>
                      <a:r>
                        <a:rPr lang="en-GB" sz="1400" b="0">
                          <a:solidFill>
                            <a:srgbClr val="000000"/>
                          </a:solidFill>
                          <a:latin typeface="Comic Sans MS" pitchFamily="66"/>
                        </a:rPr>
                        <a:t> to live in line with the teachings of their faith, </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7E7"/>
                    </a:solidFill>
                  </a:tcPr>
                </a:tc>
                <a:extLst>
                  <a:ext uri="{0D108BD9-81ED-4DB2-BD59-A6C34878D82A}">
                    <a16:rowId xmlns:a16="http://schemas.microsoft.com/office/drawing/2014/main" val="467647409"/>
                  </a:ext>
                </a:extLst>
              </a:tr>
              <a:tr h="2909757">
                <a:tc>
                  <a:txBody>
                    <a:bodyPr/>
                    <a:lstStyle/>
                    <a:p>
                      <a:pPr marL="285750" lvl="0" indent="-285750" algn="l">
                        <a:buSzPct val="100000"/>
                        <a:buFont typeface="Arial" pitchFamily="34"/>
                        <a:buChar char="•"/>
                      </a:pPr>
                      <a:r>
                        <a:rPr lang="en-GB" sz="1400" b="0">
                          <a:solidFill>
                            <a:srgbClr val="000000"/>
                          </a:solidFill>
                          <a:latin typeface="Comic Sans MS" pitchFamily="66"/>
                        </a:rPr>
                        <a:t>Observing the five pillars is a required part of greater Jihad.</a:t>
                      </a:r>
                    </a:p>
                    <a:p>
                      <a:pPr marL="285750" lvl="0" indent="-285750" algn="l">
                        <a:buSzPct val="100000"/>
                        <a:buFont typeface="Arial" pitchFamily="34"/>
                        <a:buChar char="•"/>
                      </a:pPr>
                      <a:r>
                        <a:rPr lang="en-GB" sz="1400" b="0">
                          <a:solidFill>
                            <a:srgbClr val="000000"/>
                          </a:solidFill>
                          <a:latin typeface="Comic Sans MS" pitchFamily="66"/>
                        </a:rPr>
                        <a:t>It is the constant struggle to purify one’s heart from all evil traits.</a:t>
                      </a:r>
                    </a:p>
                    <a:p>
                      <a:pPr marL="285750" lvl="0" indent="-285750" algn="l">
                        <a:buSzPct val="100000"/>
                        <a:buFont typeface="Arial" pitchFamily="34"/>
                        <a:buChar char="•"/>
                      </a:pPr>
                      <a:r>
                        <a:rPr lang="en-GB" sz="1400" b="0">
                          <a:solidFill>
                            <a:srgbClr val="000000"/>
                          </a:solidFill>
                          <a:latin typeface="Comic Sans MS" pitchFamily="66"/>
                        </a:rPr>
                        <a:t>Must devote their lives to God and avoid temptations and distractions.</a:t>
                      </a:r>
                    </a:p>
                    <a:p>
                      <a:pPr marL="285750" lvl="0" indent="-285750" algn="l">
                        <a:buSzPct val="100000"/>
                        <a:buFont typeface="Arial" pitchFamily="34"/>
                        <a:buChar char="•"/>
                      </a:pPr>
                      <a:r>
                        <a:rPr lang="en-GB" sz="1400" b="0">
                          <a:solidFill>
                            <a:srgbClr val="000000"/>
                          </a:solidFill>
                          <a:latin typeface="Comic Sans MS" pitchFamily="66"/>
                        </a:rPr>
                        <a:t>Some will learn the Qur’an by heart which requires a great discipline and practice.</a:t>
                      </a:r>
                    </a:p>
                    <a:p>
                      <a:pPr marL="285750" lvl="0" indent="-285750" algn="l">
                        <a:buSzPct val="100000"/>
                        <a:buFont typeface="Arial" pitchFamily="34"/>
                        <a:buChar char="•"/>
                      </a:pPr>
                      <a:r>
                        <a:rPr lang="en-GB" sz="1400" b="0">
                          <a:solidFill>
                            <a:srgbClr val="000000"/>
                          </a:solidFill>
                          <a:latin typeface="Comic Sans MS" pitchFamily="66"/>
                        </a:rPr>
                        <a:t>Some make great efforts to improve life for people in the community. Zakah and Sadaqah.</a:t>
                      </a:r>
                    </a:p>
                    <a:p>
                      <a:pPr marL="285750" lvl="0" indent="-285750" algn="l">
                        <a:buSzPct val="100000"/>
                        <a:buFont typeface="Arial" pitchFamily="34"/>
                        <a:buChar char="•"/>
                      </a:pPr>
                      <a:r>
                        <a:rPr lang="en-GB" sz="1400" b="0">
                          <a:solidFill>
                            <a:srgbClr val="000000"/>
                          </a:solidFill>
                          <a:latin typeface="Comic Sans MS" pitchFamily="66"/>
                        </a:rPr>
                        <a:t>They aim to deepen their relationship with God.</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7631485"/>
                  </a:ext>
                </a:extLst>
              </a:tr>
            </a:tbl>
          </a:graphicData>
        </a:graphic>
      </p:graphicFrame>
      <p:graphicFrame>
        <p:nvGraphicFramePr>
          <p:cNvPr id="4" name="Table 7">
            <a:extLst>
              <a:ext uri="{FF2B5EF4-FFF2-40B4-BE49-F238E27FC236}">
                <a16:creationId xmlns:a16="http://schemas.microsoft.com/office/drawing/2014/main" id="{1C9947F5-BC4A-4AF8-BDED-98A6C137E6BB}"/>
              </a:ext>
            </a:extLst>
          </p:cNvPr>
          <p:cNvGraphicFramePr>
            <a:graphicFrameLocks noGrp="1"/>
          </p:cNvGraphicFramePr>
          <p:nvPr/>
        </p:nvGraphicFramePr>
        <p:xfrm>
          <a:off x="4551983" y="2776292"/>
          <a:ext cx="3690052" cy="2865116"/>
        </p:xfrm>
        <a:graphic>
          <a:graphicData uri="http://schemas.openxmlformats.org/drawingml/2006/table">
            <a:tbl>
              <a:tblPr firstRow="1" bandRow="1">
                <a:effectLst/>
                <a:tableStyleId>{5C22544A-7EE6-4342-B048-85BDC9FD1C3A}</a:tableStyleId>
              </a:tblPr>
              <a:tblGrid>
                <a:gridCol w="3690052">
                  <a:extLst>
                    <a:ext uri="{9D8B030D-6E8A-4147-A177-3AD203B41FA5}">
                      <a16:colId xmlns:a16="http://schemas.microsoft.com/office/drawing/2014/main" val="2781388842"/>
                    </a:ext>
                  </a:extLst>
                </a:gridCol>
              </a:tblGrid>
              <a:tr h="469974">
                <a:tc>
                  <a:txBody>
                    <a:bodyPr/>
                    <a:lstStyle/>
                    <a:p>
                      <a:pPr lvl="0" algn="ctr"/>
                      <a:r>
                        <a:rPr lang="en-GB" sz="1600" b="1">
                          <a:solidFill>
                            <a:srgbClr val="000000"/>
                          </a:solidFill>
                          <a:latin typeface="Comic Sans MS" pitchFamily="66"/>
                        </a:rPr>
                        <a:t>Lesser Jihad-</a:t>
                      </a:r>
                      <a:r>
                        <a:rPr lang="en-GB" sz="1600" b="0">
                          <a:solidFill>
                            <a:srgbClr val="000000"/>
                          </a:solidFill>
                          <a:latin typeface="Comic Sans MS" pitchFamily="66"/>
                        </a:rPr>
                        <a:t> the </a:t>
                      </a:r>
                      <a:r>
                        <a:rPr lang="en-GB" sz="1600" b="1">
                          <a:solidFill>
                            <a:srgbClr val="000000"/>
                          </a:solidFill>
                          <a:latin typeface="Comic Sans MS" pitchFamily="66"/>
                        </a:rPr>
                        <a:t>outward struggle</a:t>
                      </a:r>
                      <a:r>
                        <a:rPr lang="en-GB" sz="1600" b="0">
                          <a:solidFill>
                            <a:srgbClr val="000000"/>
                          </a:solidFill>
                          <a:latin typeface="Comic Sans MS" pitchFamily="66"/>
                        </a:rPr>
                        <a:t> to defend Islam from threat</a:t>
                      </a:r>
                      <a:endParaRPr lang="en-GB" sz="1600" b="1">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308371620"/>
                  </a:ext>
                </a:extLst>
              </a:tr>
              <a:tr h="2027855">
                <a:tc>
                  <a:txBody>
                    <a:bodyPr/>
                    <a:lstStyle/>
                    <a:p>
                      <a:pPr marL="285750" lvl="0" indent="-285750" algn="l">
                        <a:buSzPct val="100000"/>
                        <a:buFont typeface="Arial" pitchFamily="34"/>
                        <a:buChar char="•"/>
                      </a:pPr>
                      <a:r>
                        <a:rPr lang="en-GB" sz="1200" b="0">
                          <a:solidFill>
                            <a:srgbClr val="000000"/>
                          </a:solidFill>
                          <a:latin typeface="Comic Sans MS" pitchFamily="66"/>
                        </a:rPr>
                        <a:t>Considered less important than greater Jihad.</a:t>
                      </a:r>
                    </a:p>
                    <a:p>
                      <a:pPr marL="285750" lvl="0" indent="-285750" algn="l">
                        <a:buSzPct val="100000"/>
                        <a:buFont typeface="Arial" pitchFamily="34"/>
                        <a:buChar char="•"/>
                      </a:pPr>
                      <a:r>
                        <a:rPr lang="en-GB" sz="1200" b="0">
                          <a:solidFill>
                            <a:srgbClr val="000000"/>
                          </a:solidFill>
                          <a:latin typeface="Comic Sans MS" pitchFamily="66"/>
                        </a:rPr>
                        <a:t>Muslims who are persecuted should protect their freedom to practice their faith.</a:t>
                      </a:r>
                    </a:p>
                    <a:p>
                      <a:pPr marL="285750" lvl="0" indent="-285750" algn="l">
                        <a:buSzPct val="100000"/>
                        <a:buFont typeface="Arial" pitchFamily="34"/>
                        <a:buChar char="•"/>
                      </a:pPr>
                      <a:r>
                        <a:rPr lang="en-GB" sz="1200" b="0">
                          <a:solidFill>
                            <a:srgbClr val="000000"/>
                          </a:solidFill>
                          <a:latin typeface="Comic Sans MS" pitchFamily="66"/>
                        </a:rPr>
                        <a:t>The Qur’an has sometimes allowed extreme violence in the name of lesser Jihad.</a:t>
                      </a:r>
                    </a:p>
                    <a:p>
                      <a:pPr marL="285750" lvl="0" indent="-285750" algn="l">
                        <a:buSzPct val="100000"/>
                        <a:buFont typeface="Arial" pitchFamily="34"/>
                        <a:buChar char="•"/>
                      </a:pPr>
                      <a:r>
                        <a:rPr lang="en-GB" sz="1200" b="0">
                          <a:solidFill>
                            <a:srgbClr val="000000"/>
                          </a:solidFill>
                          <a:latin typeface="Comic Sans MS" pitchFamily="66"/>
                        </a:rPr>
                        <a:t>Some believe behaving in such a violent way is justified in the context of war.</a:t>
                      </a:r>
                    </a:p>
                    <a:p>
                      <a:pPr marL="285750" lvl="0" indent="-285750" algn="l">
                        <a:buSzPct val="100000"/>
                        <a:buFont typeface="Arial" pitchFamily="34"/>
                        <a:buChar char="•"/>
                      </a:pPr>
                      <a:r>
                        <a:rPr lang="en-GB" sz="1200" b="0">
                          <a:solidFill>
                            <a:srgbClr val="000000"/>
                          </a:solidFill>
                          <a:latin typeface="Comic Sans MS" pitchFamily="66"/>
                        </a:rPr>
                        <a:t>However it does not justify terrorism that targets innocent civilians.</a:t>
                      </a:r>
                    </a:p>
                    <a:p>
                      <a:pPr marL="285750" lvl="0" indent="-285750" algn="l">
                        <a:buSzPct val="100000"/>
                        <a:buFont typeface="Arial" pitchFamily="34"/>
                        <a:buChar char="•"/>
                      </a:pPr>
                      <a:r>
                        <a:rPr lang="en-GB" sz="1200" b="0">
                          <a:solidFill>
                            <a:srgbClr val="000000"/>
                          </a:solidFill>
                          <a:latin typeface="Comic Sans MS" pitchFamily="66"/>
                        </a:rPr>
                        <a:t>Fighting for a religious course is sometimes referred to as a Holy war.</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73691864"/>
                  </a:ext>
                </a:extLst>
              </a:tr>
            </a:tbl>
          </a:graphicData>
        </a:graphic>
      </p:graphicFrame>
      <p:cxnSp>
        <p:nvCxnSpPr>
          <p:cNvPr id="5" name="Straight Connector 17">
            <a:extLst>
              <a:ext uri="{FF2B5EF4-FFF2-40B4-BE49-F238E27FC236}">
                <a16:creationId xmlns:a16="http://schemas.microsoft.com/office/drawing/2014/main" id="{07DB8E4F-8B83-4DBE-88D5-34AAA8754513}"/>
              </a:ext>
            </a:extLst>
          </p:cNvPr>
          <p:cNvCxnSpPr/>
          <p:nvPr/>
        </p:nvCxnSpPr>
        <p:spPr>
          <a:xfrm>
            <a:off x="2295518" y="2519117"/>
            <a:ext cx="0" cy="257175"/>
          </a:xfrm>
          <a:prstGeom prst="straightConnector1">
            <a:avLst/>
          </a:prstGeom>
          <a:noFill/>
          <a:ln w="38103" cap="flat">
            <a:solidFill>
              <a:srgbClr val="000000"/>
            </a:solidFill>
            <a:prstDash val="solid"/>
            <a:miter/>
          </a:ln>
        </p:spPr>
      </p:cxnSp>
      <p:cxnSp>
        <p:nvCxnSpPr>
          <p:cNvPr id="6" name="Straight Connector 18">
            <a:extLst>
              <a:ext uri="{FF2B5EF4-FFF2-40B4-BE49-F238E27FC236}">
                <a16:creationId xmlns:a16="http://schemas.microsoft.com/office/drawing/2014/main" id="{C326D29D-0C75-40F7-8E48-BBBD7303DBDC}"/>
              </a:ext>
            </a:extLst>
          </p:cNvPr>
          <p:cNvCxnSpPr/>
          <p:nvPr/>
        </p:nvCxnSpPr>
        <p:spPr>
          <a:xfrm flipH="1">
            <a:off x="2295528" y="2519117"/>
            <a:ext cx="4180847" cy="0"/>
          </a:xfrm>
          <a:prstGeom prst="straightConnector1">
            <a:avLst/>
          </a:prstGeom>
          <a:noFill/>
          <a:ln w="38103" cap="flat">
            <a:solidFill>
              <a:srgbClr val="000000"/>
            </a:solidFill>
            <a:prstDash val="solid"/>
            <a:miter/>
          </a:ln>
        </p:spPr>
      </p:cxnSp>
      <p:cxnSp>
        <p:nvCxnSpPr>
          <p:cNvPr id="7" name="Straight Connector 17">
            <a:extLst>
              <a:ext uri="{FF2B5EF4-FFF2-40B4-BE49-F238E27FC236}">
                <a16:creationId xmlns:a16="http://schemas.microsoft.com/office/drawing/2014/main" id="{F05912BF-F873-49C0-98A9-8F80AEB1C0A2}"/>
              </a:ext>
            </a:extLst>
          </p:cNvPr>
          <p:cNvCxnSpPr/>
          <p:nvPr/>
        </p:nvCxnSpPr>
        <p:spPr>
          <a:xfrm>
            <a:off x="6476375" y="2497948"/>
            <a:ext cx="0" cy="257175"/>
          </a:xfrm>
          <a:prstGeom prst="straightConnector1">
            <a:avLst/>
          </a:prstGeom>
          <a:noFill/>
          <a:ln w="38103" cap="flat">
            <a:solidFill>
              <a:srgbClr val="000000"/>
            </a:solidFill>
            <a:prstDash val="solid"/>
            <a:miter/>
          </a:ln>
        </p:spPr>
      </p:cxnSp>
      <p:sp>
        <p:nvSpPr>
          <p:cNvPr id="8" name="Rectangle 9">
            <a:extLst>
              <a:ext uri="{FF2B5EF4-FFF2-40B4-BE49-F238E27FC236}">
                <a16:creationId xmlns:a16="http://schemas.microsoft.com/office/drawing/2014/main" id="{EB2E010C-F76C-44DC-8C18-8E8994F75697}"/>
              </a:ext>
            </a:extLst>
          </p:cNvPr>
          <p:cNvSpPr/>
          <p:nvPr/>
        </p:nvSpPr>
        <p:spPr>
          <a:xfrm>
            <a:off x="4551983" y="5738417"/>
            <a:ext cx="3690052" cy="932349"/>
          </a:xfrm>
          <a:prstGeom prst="rect">
            <a:avLst/>
          </a:prstGeom>
          <a:solidFill>
            <a:srgbClr val="FFB3D2"/>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Never allowed to justify terrorism- this is not greater jihad nor lesser. It does not brin</a:t>
            </a:r>
            <a:r>
              <a:rPr lang="en-GB" sz="1200" b="0" i="0" u="none" strike="noStrike" kern="0" cap="none" spc="0" baseline="0">
                <a:solidFill>
                  <a:srgbClr val="000000"/>
                </a:solidFill>
                <a:uFillTx/>
                <a:latin typeface="Comic Sans MS" pitchFamily="66"/>
              </a:rPr>
              <a:t>g you closer to God therefore this would not be accepted by ‘true Muslims’.</a:t>
            </a:r>
            <a:endParaRPr lang="en-GB" sz="1200" b="0" i="0" u="none" strike="noStrike" kern="1200" cap="none" spc="0" baseline="0">
              <a:solidFill>
                <a:srgbClr val="000000"/>
              </a:solidFill>
              <a:uFillTx/>
              <a:latin typeface="Comic Sans MS" pitchFamily="66"/>
            </a:endParaRPr>
          </a:p>
        </p:txBody>
      </p:sp>
      <p:sp>
        <p:nvSpPr>
          <p:cNvPr id="9" name="Rectangle 10">
            <a:extLst>
              <a:ext uri="{FF2B5EF4-FFF2-40B4-BE49-F238E27FC236}">
                <a16:creationId xmlns:a16="http://schemas.microsoft.com/office/drawing/2014/main" id="{E86FB2D6-C090-4432-A666-FF4378FE53BE}"/>
              </a:ext>
            </a:extLst>
          </p:cNvPr>
          <p:cNvSpPr/>
          <p:nvPr/>
        </p:nvSpPr>
        <p:spPr>
          <a:xfrm>
            <a:off x="8405759" y="4310746"/>
            <a:ext cx="3546756" cy="2360020"/>
          </a:xfrm>
          <a:prstGeom prst="rect">
            <a:avLst/>
          </a:prstGeom>
          <a:solidFill>
            <a:srgbClr val="C5E0B4"/>
          </a:solidFill>
          <a:ln w="12701" cap="flat">
            <a:solidFill>
              <a:srgbClr val="000000"/>
            </a:solidFill>
            <a:prstDash val="solid"/>
            <a:miter/>
          </a:ln>
        </p:spPr>
        <p:txBody>
          <a:bodyPr vert="horz" wrap="square" lIns="91440" tIns="45720" rIns="91440" bIns="45720" anchor="ctr"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sng" strike="noStrike" kern="1200" cap="none" spc="0" baseline="0">
                <a:solidFill>
                  <a:srgbClr val="000000"/>
                </a:solidFill>
                <a:uFillTx/>
                <a:latin typeface="Comic Sans MS" pitchFamily="66"/>
              </a:rPr>
              <a:t>Holy War Criteria:</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0" cap="none" spc="0" baseline="0">
                <a:solidFill>
                  <a:srgbClr val="000000"/>
                </a:solidFill>
                <a:uFillTx/>
                <a:latin typeface="Comic Sans MS" pitchFamily="66"/>
              </a:rPr>
              <a:t>Declared by a fair religious leader.</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mic Sans MS" pitchFamily="66"/>
              </a:rPr>
              <a:t>Cannot be used to make people convert to Islam.</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0" cap="none" spc="0" baseline="0">
                <a:solidFill>
                  <a:srgbClr val="000000"/>
                </a:solidFill>
                <a:uFillTx/>
                <a:latin typeface="Comic Sans MS" pitchFamily="66"/>
              </a:rPr>
              <a:t>Must be in response to threat to the faith,</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mic Sans MS" pitchFamily="66"/>
              </a:rPr>
              <a:t>Must not be used to gain territory or wealth.</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0" cap="none" spc="0" baseline="0">
                <a:solidFill>
                  <a:srgbClr val="000000"/>
                </a:solidFill>
                <a:uFillTx/>
                <a:latin typeface="Comic Sans MS" pitchFamily="66"/>
              </a:rPr>
              <a:t>Must be the last resort after all other methods have been tried first.</a:t>
            </a:r>
            <a:endParaRPr lang="en-GB" sz="1400" b="0" i="0" u="none" strike="noStrike" kern="1200" cap="none" spc="0" baseline="0">
              <a:solidFill>
                <a:srgbClr val="000000"/>
              </a:solidFill>
              <a:uFillTx/>
              <a:latin typeface="Comic Sans MS" pitchFamily="66"/>
            </a:endParaRPr>
          </a:p>
        </p:txBody>
      </p:sp>
      <p:sp>
        <p:nvSpPr>
          <p:cNvPr id="10" name="TextBox 18">
            <a:extLst>
              <a:ext uri="{FF2B5EF4-FFF2-40B4-BE49-F238E27FC236}">
                <a16:creationId xmlns:a16="http://schemas.microsoft.com/office/drawing/2014/main" id="{1F371932-A56A-4110-B294-3127D13583AE}"/>
              </a:ext>
            </a:extLst>
          </p:cNvPr>
          <p:cNvSpPr txBox="1"/>
          <p:nvPr/>
        </p:nvSpPr>
        <p:spPr>
          <a:xfrm>
            <a:off x="384459" y="569177"/>
            <a:ext cx="5681295" cy="169277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0" cap="none" spc="0" baseline="0">
                <a:solidFill>
                  <a:srgbClr val="FF0000"/>
                </a:solidFill>
                <a:uFillTx/>
                <a:latin typeface="Comic Sans MS" pitchFamily="66"/>
              </a:rPr>
              <a:t>Jihad:</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mic Sans MS" pitchFamily="66"/>
              </a:rPr>
              <a:t>Refers to the </a:t>
            </a:r>
            <a:r>
              <a:rPr lang="en-GB" sz="1400" b="1" i="0" u="none" strike="noStrike" kern="1200" cap="none" spc="0" baseline="0">
                <a:solidFill>
                  <a:srgbClr val="000000"/>
                </a:solidFill>
                <a:uFillTx/>
                <a:latin typeface="Comic Sans MS" pitchFamily="66"/>
              </a:rPr>
              <a:t>struggle against evil</a:t>
            </a:r>
            <a:r>
              <a:rPr lang="en-GB" sz="1400" b="0" i="0" u="none" strike="noStrike" kern="1200" cap="none" spc="0" baseline="0">
                <a:solidFill>
                  <a:srgbClr val="000000"/>
                </a:solidFill>
                <a:uFillTx/>
                <a:latin typeface="Comic Sans MS" pitchFamily="66"/>
              </a:rPr>
              <a:t>, either as an </a:t>
            </a:r>
            <a:r>
              <a:rPr lang="en-GB" sz="1400" b="1" i="0" u="none" strike="noStrike" kern="1200" cap="none" spc="0" baseline="0">
                <a:solidFill>
                  <a:srgbClr val="000000"/>
                </a:solidFill>
                <a:uFillTx/>
                <a:latin typeface="Comic Sans MS" pitchFamily="66"/>
              </a:rPr>
              <a:t>individual </a:t>
            </a:r>
            <a:r>
              <a:rPr lang="en-GB" sz="1400" b="0" i="0" u="none" strike="noStrike" kern="1200" cap="none" spc="0" baseline="0">
                <a:solidFill>
                  <a:srgbClr val="000000"/>
                </a:solidFill>
                <a:uFillTx/>
                <a:latin typeface="Comic Sans MS" pitchFamily="66"/>
              </a:rPr>
              <a:t>or as the </a:t>
            </a:r>
            <a:r>
              <a:rPr lang="en-GB" sz="1400" b="1" i="0" u="none" strike="noStrike" kern="1200" cap="none" spc="0" baseline="0">
                <a:solidFill>
                  <a:srgbClr val="000000"/>
                </a:solidFill>
                <a:uFillTx/>
                <a:latin typeface="Comic Sans MS" pitchFamily="66"/>
              </a:rPr>
              <a:t>collective faith </a:t>
            </a:r>
            <a:r>
              <a:rPr lang="en-GB" sz="1400" b="0" i="0" u="none" strike="noStrike" kern="1200" cap="none" spc="0" baseline="0">
                <a:solidFill>
                  <a:srgbClr val="000000"/>
                </a:solidFill>
                <a:uFillTx/>
                <a:latin typeface="Comic Sans MS" pitchFamily="66"/>
              </a:rPr>
              <a:t>of Islam.</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0" cap="none" spc="0" baseline="0">
                <a:solidFill>
                  <a:srgbClr val="000000"/>
                </a:solidFill>
                <a:uFillTx/>
                <a:latin typeface="Comic Sans MS" pitchFamily="66"/>
              </a:rPr>
              <a:t> Muslims should </a:t>
            </a:r>
            <a:r>
              <a:rPr lang="en-GB" sz="1400" b="1" i="0" u="none" strike="noStrike" kern="0" cap="none" spc="0" baseline="0">
                <a:solidFill>
                  <a:srgbClr val="000000"/>
                </a:solidFill>
                <a:uFillTx/>
                <a:latin typeface="Comic Sans MS" pitchFamily="66"/>
              </a:rPr>
              <a:t>strive to improve themselves </a:t>
            </a:r>
            <a:r>
              <a:rPr lang="en-GB" sz="1400" b="0" i="0" u="none" strike="noStrike" kern="0" cap="none" spc="0" baseline="0">
                <a:solidFill>
                  <a:srgbClr val="000000"/>
                </a:solidFill>
                <a:uFillTx/>
                <a:latin typeface="Comic Sans MS" pitchFamily="66"/>
              </a:rPr>
              <a:t>and the </a:t>
            </a:r>
            <a:r>
              <a:rPr lang="en-GB" sz="1400" b="1" i="0" u="none" strike="noStrike" kern="0" cap="none" spc="0" baseline="0">
                <a:solidFill>
                  <a:srgbClr val="000000"/>
                </a:solidFill>
                <a:uFillTx/>
                <a:latin typeface="Comic Sans MS" pitchFamily="66"/>
              </a:rPr>
              <a:t>societies in which they live </a:t>
            </a:r>
            <a:r>
              <a:rPr lang="en-GB" sz="1400" b="0" i="0" u="none" strike="noStrike" kern="0" cap="none" spc="0" baseline="0">
                <a:solidFill>
                  <a:srgbClr val="000000"/>
                </a:solidFill>
                <a:uFillTx/>
                <a:latin typeface="Comic Sans MS" pitchFamily="66"/>
              </a:rPr>
              <a:t>in a way that </a:t>
            </a:r>
            <a:r>
              <a:rPr lang="en-GB" sz="1400" b="1" i="0" u="none" strike="noStrike" kern="0" cap="none" spc="0" baseline="0">
                <a:solidFill>
                  <a:srgbClr val="000000"/>
                </a:solidFill>
                <a:uFillTx/>
                <a:latin typeface="Comic Sans MS" pitchFamily="66"/>
              </a:rPr>
              <a:t>God would approve of.</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mic Sans MS" pitchFamily="66"/>
              </a:rPr>
              <a:t>Links back to </a:t>
            </a:r>
            <a:r>
              <a:rPr lang="en-GB" sz="1400" b="0" i="0" u="none" strike="noStrike" kern="0" cap="none" spc="0" baseline="0">
                <a:solidFill>
                  <a:srgbClr val="000000"/>
                </a:solidFill>
                <a:uFillTx/>
                <a:latin typeface="Comic Sans MS" pitchFamily="66"/>
              </a:rPr>
              <a:t>the </a:t>
            </a:r>
            <a:r>
              <a:rPr lang="en-GB" sz="1400" b="1" i="0" u="none" strike="noStrike" kern="0" cap="none" spc="0" baseline="0">
                <a:solidFill>
                  <a:srgbClr val="000000"/>
                </a:solidFill>
                <a:uFillTx/>
                <a:latin typeface="Comic Sans MS" pitchFamily="66"/>
              </a:rPr>
              <a:t>time of Muhammad.</a:t>
            </a:r>
            <a:endParaRPr lang="en-GB" sz="1400" b="1" i="0" u="none" strike="noStrike" kern="1200" cap="none" spc="0" baseline="0">
              <a:solidFill>
                <a:srgbClr val="000000"/>
              </a:solidFill>
              <a:uFillTx/>
              <a:latin typeface="Comic Sans MS" pitchFamily="66"/>
            </a:endParaRPr>
          </a:p>
        </p:txBody>
      </p:sp>
      <p:cxnSp>
        <p:nvCxnSpPr>
          <p:cNvPr id="11" name="Straight Connector 17">
            <a:extLst>
              <a:ext uri="{FF2B5EF4-FFF2-40B4-BE49-F238E27FC236}">
                <a16:creationId xmlns:a16="http://schemas.microsoft.com/office/drawing/2014/main" id="{AB7EAE1D-3917-463C-96A1-3C03F1223418}"/>
              </a:ext>
            </a:extLst>
          </p:cNvPr>
          <p:cNvCxnSpPr/>
          <p:nvPr/>
        </p:nvCxnSpPr>
        <p:spPr>
          <a:xfrm>
            <a:off x="4385947" y="2236476"/>
            <a:ext cx="0" cy="257175"/>
          </a:xfrm>
          <a:prstGeom prst="straightConnector1">
            <a:avLst/>
          </a:prstGeom>
          <a:noFill/>
          <a:ln w="38103" cap="flat">
            <a:solidFill>
              <a:srgbClr val="000000"/>
            </a:solidFill>
            <a:prstDash val="solid"/>
            <a:miter/>
          </a:ln>
        </p:spPr>
      </p:cxnSp>
      <p:sp>
        <p:nvSpPr>
          <p:cNvPr id="12" name="Speech Bubble: Rectangle with Corners Rounded 8">
            <a:extLst>
              <a:ext uri="{FF2B5EF4-FFF2-40B4-BE49-F238E27FC236}">
                <a16:creationId xmlns:a16="http://schemas.microsoft.com/office/drawing/2014/main" id="{4A5E7D07-B8BA-49C4-8879-97CA7B50C36B}"/>
              </a:ext>
            </a:extLst>
          </p:cNvPr>
          <p:cNvSpPr/>
          <p:nvPr/>
        </p:nvSpPr>
        <p:spPr>
          <a:xfrm>
            <a:off x="6603111" y="653064"/>
            <a:ext cx="1638924" cy="1736198"/>
          </a:xfrm>
          <a:custGeom>
            <a:avLst>
              <a:gd name="f0" fmla="val -5942"/>
              <a:gd name="f1" fmla="val 5328"/>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3590"/>
              <a:gd name="f13" fmla="val 8970"/>
              <a:gd name="f14" fmla="val 12630"/>
              <a:gd name="f15" fmla="val 18010"/>
              <a:gd name="f16" fmla="val -2147483647"/>
              <a:gd name="f17" fmla="+- 0 0 180"/>
              <a:gd name="f18" fmla="*/ f6 1 21600"/>
              <a:gd name="f19" fmla="*/ f7 1 21600"/>
              <a:gd name="f20" fmla="+- 0 0 f12"/>
              <a:gd name="f21" fmla="+- 3590 0 f8"/>
              <a:gd name="f22" fmla="+- 0 0 f3"/>
              <a:gd name="f23" fmla="+- 21600 0 f15"/>
              <a:gd name="f24" fmla="+- 18010 0 f9"/>
              <a:gd name="f25" fmla="+- f9 0 f8"/>
              <a:gd name="f26" fmla="pin -2147483647 f0 2147483647"/>
              <a:gd name="f27" fmla="pin -2147483647 f1 2147483647"/>
              <a:gd name="f28" fmla="*/ f17 f2 1"/>
              <a:gd name="f29" fmla="val f26"/>
              <a:gd name="f30" fmla="val f27"/>
              <a:gd name="f31" fmla="abs f20"/>
              <a:gd name="f32" fmla="abs f21"/>
              <a:gd name="f33" fmla="?: f20 f22 f3"/>
              <a:gd name="f34" fmla="?: f20 f3 f22"/>
              <a:gd name="f35" fmla="?: f20 f4 f3"/>
              <a:gd name="f36" fmla="?: f20 f3 f4"/>
              <a:gd name="f37" fmla="abs f23"/>
              <a:gd name="f38" fmla="?: f21 f22 f3"/>
              <a:gd name="f39" fmla="?: f21 f3 f22"/>
              <a:gd name="f40" fmla="?: f23 0 f2"/>
              <a:gd name="f41" fmla="?: f23 f2 0"/>
              <a:gd name="f42" fmla="abs f24"/>
              <a:gd name="f43" fmla="?: f23 f22 f3"/>
              <a:gd name="f44" fmla="?: f23 f3 f22"/>
              <a:gd name="f45" fmla="?: f23 f4 f3"/>
              <a:gd name="f46" fmla="?: f23 f3 f4"/>
              <a:gd name="f47" fmla="?: f24 f22 f3"/>
              <a:gd name="f48" fmla="?: f24 f3 f22"/>
              <a:gd name="f49" fmla="?: f20 0 f2"/>
              <a:gd name="f50" fmla="?: f20 f2 0"/>
              <a:gd name="f51" fmla="*/ f25 1 21600"/>
              <a:gd name="f52" fmla="*/ f26 f18 1"/>
              <a:gd name="f53" fmla="*/ f27 f19 1"/>
              <a:gd name="f54" fmla="*/ f28 1 f5"/>
              <a:gd name="f55" fmla="+- f29 0 10800"/>
              <a:gd name="f56" fmla="+- f30 0 10800"/>
              <a:gd name="f57" fmla="+- f30 0 21600"/>
              <a:gd name="f58" fmla="+- f29 0 21600"/>
              <a:gd name="f59" fmla="?: f20 f36 f35"/>
              <a:gd name="f60" fmla="?: f20 f35 f36"/>
              <a:gd name="f61" fmla="?: f21 f34 f33"/>
              <a:gd name="f62" fmla="?: f21 f41 f40"/>
              <a:gd name="f63" fmla="?: f21 f40 f41"/>
              <a:gd name="f64" fmla="?: f23 f38 f39"/>
              <a:gd name="f65" fmla="?: f23 f46 f45"/>
              <a:gd name="f66" fmla="?: f23 f45 f46"/>
              <a:gd name="f67" fmla="?: f24 f44 f43"/>
              <a:gd name="f68" fmla="?: f24 f50 f49"/>
              <a:gd name="f69" fmla="?: f24 f49 f50"/>
              <a:gd name="f70" fmla="?: f20 f47 f48"/>
              <a:gd name="f71" fmla="*/ 800 f51 1"/>
              <a:gd name="f72" fmla="*/ 20800 f51 1"/>
              <a:gd name="f73" fmla="*/ f29 f18 1"/>
              <a:gd name="f74" fmla="*/ f30 f19 1"/>
              <a:gd name="f75" fmla="+- f54 0 f3"/>
              <a:gd name="f76" fmla="abs f55"/>
              <a:gd name="f77" fmla="abs f56"/>
              <a:gd name="f78" fmla="?: f21 f60 f59"/>
              <a:gd name="f79" fmla="?: f23 f62 f63"/>
              <a:gd name="f80" fmla="?: f24 f66 f65"/>
              <a:gd name="f81" fmla="?: f20 f68 f69"/>
              <a:gd name="f82" fmla="*/ f71 1 f51"/>
              <a:gd name="f83" fmla="*/ f72 1 f51"/>
              <a:gd name="f84" fmla="+- f76 0 f77"/>
              <a:gd name="f85" fmla="+- f77 0 f76"/>
              <a:gd name="f86" fmla="*/ f82 f18 1"/>
              <a:gd name="f87" fmla="*/ f83 f18 1"/>
              <a:gd name="f88" fmla="*/ f83 f19 1"/>
              <a:gd name="f89" fmla="*/ f82 f19 1"/>
              <a:gd name="f90" fmla="?: f56 f10 f84"/>
              <a:gd name="f91" fmla="?: f56 f84 f10"/>
              <a:gd name="f92" fmla="?: f55 f10 f85"/>
              <a:gd name="f93" fmla="?: f55 f85 f10"/>
              <a:gd name="f94" fmla="?: f29 f10 f90"/>
              <a:gd name="f95" fmla="?: f29 f10 f91"/>
              <a:gd name="f96" fmla="?: f57 f92 f10"/>
              <a:gd name="f97" fmla="?: f57 f93 f10"/>
              <a:gd name="f98" fmla="?: f58 f91 f10"/>
              <a:gd name="f99" fmla="?: f58 f90 f10"/>
              <a:gd name="f100" fmla="?: f30 f10 f93"/>
              <a:gd name="f101" fmla="?: f30 f10 f92"/>
              <a:gd name="f102" fmla="?: f94 f29 0"/>
              <a:gd name="f103" fmla="?: f94 f30 6280"/>
              <a:gd name="f104" fmla="?: f95 f29 0"/>
              <a:gd name="f105" fmla="?: f95 f30 15320"/>
              <a:gd name="f106" fmla="?: f96 f29 6280"/>
              <a:gd name="f107" fmla="?: f96 f30 21600"/>
              <a:gd name="f108" fmla="?: f97 f29 15320"/>
              <a:gd name="f109" fmla="?: f97 f30 21600"/>
              <a:gd name="f110" fmla="?: f98 f29 21600"/>
              <a:gd name="f111" fmla="?: f98 f30 15320"/>
              <a:gd name="f112" fmla="?: f99 f29 21600"/>
              <a:gd name="f113" fmla="?: f99 f30 6280"/>
              <a:gd name="f114" fmla="?: f100 f29 15320"/>
              <a:gd name="f115" fmla="?: f100 f30 0"/>
              <a:gd name="f116" fmla="?: f101 f29 6280"/>
              <a:gd name="f117" fmla="?: f101 f30 0"/>
            </a:gdLst>
            <a:ahLst>
              <a:ahXY gdRefX="f0" minX="f16" maxX="f11" gdRefY="f1" minY="f16" maxY="f11">
                <a:pos x="f52" y="f53"/>
              </a:ahXY>
            </a:ahLst>
            <a:cxnLst>
              <a:cxn ang="3cd4">
                <a:pos x="hc" y="t"/>
              </a:cxn>
              <a:cxn ang="0">
                <a:pos x="r" y="vc"/>
              </a:cxn>
              <a:cxn ang="cd4">
                <a:pos x="hc" y="b"/>
              </a:cxn>
              <a:cxn ang="cd2">
                <a:pos x="l" y="vc"/>
              </a:cxn>
              <a:cxn ang="f75">
                <a:pos x="f73" y="f74"/>
              </a:cxn>
            </a:cxnLst>
            <a:rect l="f86" t="f89" r="f87" b="f88"/>
            <a:pathLst>
              <a:path w="21600" h="21600">
                <a:moveTo>
                  <a:pt x="f12" y="f8"/>
                </a:moveTo>
                <a:arcTo wR="f31" hR="f32" stAng="f78" swAng="f61"/>
                <a:lnTo>
                  <a:pt x="f102" y="f103"/>
                </a:lnTo>
                <a:lnTo>
                  <a:pt x="f8" y="f13"/>
                </a:lnTo>
                <a:lnTo>
                  <a:pt x="f8" y="f14"/>
                </a:lnTo>
                <a:lnTo>
                  <a:pt x="f104" y="f105"/>
                </a:lnTo>
                <a:lnTo>
                  <a:pt x="f8" y="f15"/>
                </a:lnTo>
                <a:arcTo wR="f32" hR="f37" stAng="f79" swAng="f64"/>
                <a:lnTo>
                  <a:pt x="f106" y="f107"/>
                </a:lnTo>
                <a:lnTo>
                  <a:pt x="f13" y="f9"/>
                </a:lnTo>
                <a:lnTo>
                  <a:pt x="f14" y="f9"/>
                </a:lnTo>
                <a:lnTo>
                  <a:pt x="f108" y="f109"/>
                </a:lnTo>
                <a:lnTo>
                  <a:pt x="f15" y="f9"/>
                </a:lnTo>
                <a:arcTo wR="f37" hR="f42" stAng="f80" swAng="f67"/>
                <a:lnTo>
                  <a:pt x="f110" y="f111"/>
                </a:lnTo>
                <a:lnTo>
                  <a:pt x="f9" y="f14"/>
                </a:lnTo>
                <a:lnTo>
                  <a:pt x="f9" y="f13"/>
                </a:lnTo>
                <a:lnTo>
                  <a:pt x="f112" y="f113"/>
                </a:lnTo>
                <a:lnTo>
                  <a:pt x="f9" y="f12"/>
                </a:lnTo>
                <a:arcTo wR="f42" hR="f31" stAng="f81" swAng="f70"/>
                <a:lnTo>
                  <a:pt x="f114" y="f115"/>
                </a:lnTo>
                <a:lnTo>
                  <a:pt x="f14" y="f8"/>
                </a:lnTo>
                <a:lnTo>
                  <a:pt x="f13" y="f8"/>
                </a:lnTo>
                <a:lnTo>
                  <a:pt x="f116" y="f117"/>
                </a:lnTo>
                <a:close/>
              </a:path>
            </a:pathLst>
          </a:custGeom>
          <a:solidFill>
            <a:srgbClr val="B4C7E7"/>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Comic Sans MS" pitchFamily="66"/>
              </a:rPr>
              <a:t>“This is my path, leading straight so follow it.</a:t>
            </a:r>
          </a:p>
        </p:txBody>
      </p:sp>
      <p:pic>
        <p:nvPicPr>
          <p:cNvPr id="13" name="Picture 13" descr="A close up of a sign&#10;&#10;Description automatically generated">
            <a:extLst>
              <a:ext uri="{FF2B5EF4-FFF2-40B4-BE49-F238E27FC236}">
                <a16:creationId xmlns:a16="http://schemas.microsoft.com/office/drawing/2014/main" id="{578B3809-CDA3-4ED4-9A45-1E3830E69BE6}"/>
              </a:ext>
            </a:extLst>
          </p:cNvPr>
          <p:cNvPicPr>
            <a:picLocks noChangeAspect="1"/>
          </p:cNvPicPr>
          <p:nvPr/>
        </p:nvPicPr>
        <p:blipFill>
          <a:blip r:embed="rId2"/>
          <a:stretch>
            <a:fillRect/>
          </a:stretch>
        </p:blipFill>
        <p:spPr>
          <a:xfrm>
            <a:off x="8693539" y="1336971"/>
            <a:ext cx="3069585" cy="2148711"/>
          </a:xfrm>
          <a:prstGeom prst="rect">
            <a:avLst/>
          </a:prstGeom>
          <a:noFill/>
          <a:ln cap="flat">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A148E401-42B1-4BC6-BA62-D098957010F3}"/>
              </a:ext>
            </a:extLst>
          </p:cNvPr>
          <p:cNvSpPr txBox="1"/>
          <p:nvPr/>
        </p:nvSpPr>
        <p:spPr>
          <a:xfrm>
            <a:off x="0" y="0"/>
            <a:ext cx="12191996" cy="523219"/>
          </a:xfrm>
          <a:prstGeom prst="rect">
            <a:avLst/>
          </a:prstGeom>
          <a:solidFill>
            <a:srgbClr val="FFD966"/>
          </a:solidFill>
          <a:ln w="9528"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0" u="sng" strike="noStrike" kern="1200" cap="none" spc="0" baseline="0">
                <a:solidFill>
                  <a:srgbClr val="000000"/>
                </a:solidFill>
                <a:uFillTx/>
                <a:latin typeface="Comic Sans MS" pitchFamily="66"/>
              </a:rPr>
              <a:t>Id-ul-Fitr and Id-ul-Adha</a:t>
            </a:r>
          </a:p>
        </p:txBody>
      </p:sp>
      <p:graphicFrame>
        <p:nvGraphicFramePr>
          <p:cNvPr id="3" name="Table 5">
            <a:extLst>
              <a:ext uri="{FF2B5EF4-FFF2-40B4-BE49-F238E27FC236}">
                <a16:creationId xmlns:a16="http://schemas.microsoft.com/office/drawing/2014/main" id="{D1FD02A1-9E32-44BF-BD21-07EC26386F3A}"/>
              </a:ext>
            </a:extLst>
          </p:cNvPr>
          <p:cNvGraphicFramePr>
            <a:graphicFrameLocks noGrp="1"/>
          </p:cNvGraphicFramePr>
          <p:nvPr/>
        </p:nvGraphicFramePr>
        <p:xfrm>
          <a:off x="284844" y="752322"/>
          <a:ext cx="11504395" cy="5606021"/>
        </p:xfrm>
        <a:graphic>
          <a:graphicData uri="http://schemas.openxmlformats.org/drawingml/2006/table">
            <a:tbl>
              <a:tblPr firstRow="1" bandRow="1">
                <a:effectLst/>
                <a:tableStyleId>{5C22544A-7EE6-4342-B048-85BDC9FD1C3A}</a:tableStyleId>
              </a:tblPr>
              <a:tblGrid>
                <a:gridCol w="2876098">
                  <a:extLst>
                    <a:ext uri="{9D8B030D-6E8A-4147-A177-3AD203B41FA5}">
                      <a16:colId xmlns:a16="http://schemas.microsoft.com/office/drawing/2014/main" val="3068279564"/>
                    </a:ext>
                  </a:extLst>
                </a:gridCol>
                <a:gridCol w="2876098">
                  <a:extLst>
                    <a:ext uri="{9D8B030D-6E8A-4147-A177-3AD203B41FA5}">
                      <a16:colId xmlns:a16="http://schemas.microsoft.com/office/drawing/2014/main" val="3752666029"/>
                    </a:ext>
                  </a:extLst>
                </a:gridCol>
                <a:gridCol w="2876098">
                  <a:extLst>
                    <a:ext uri="{9D8B030D-6E8A-4147-A177-3AD203B41FA5}">
                      <a16:colId xmlns:a16="http://schemas.microsoft.com/office/drawing/2014/main" val="3964512844"/>
                    </a:ext>
                  </a:extLst>
                </a:gridCol>
                <a:gridCol w="2876098">
                  <a:extLst>
                    <a:ext uri="{9D8B030D-6E8A-4147-A177-3AD203B41FA5}">
                      <a16:colId xmlns:a16="http://schemas.microsoft.com/office/drawing/2014/main" val="408279914"/>
                    </a:ext>
                  </a:extLst>
                </a:gridCol>
              </a:tblGrid>
              <a:tr h="668261">
                <a:tc>
                  <a:txBody>
                    <a:bodyPr/>
                    <a:lstStyle/>
                    <a:p>
                      <a:pPr lvl="0" algn="l"/>
                      <a:endParaRPr lang="en-GB" sz="1400" b="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000000"/>
                    </a:solidFill>
                  </a:tcPr>
                </a:tc>
                <a:tc>
                  <a:txBody>
                    <a:bodyPr/>
                    <a:lstStyle/>
                    <a:p>
                      <a:pPr lvl="0" algn="ctr"/>
                      <a:r>
                        <a:rPr lang="en-GB" sz="1600" b="0" u="sng">
                          <a:solidFill>
                            <a:srgbClr val="FFFFFF"/>
                          </a:solidFill>
                          <a:latin typeface="Comic Sans MS" pitchFamily="66"/>
                        </a:rPr>
                        <a:t>The origins</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000000"/>
                    </a:solidFill>
                  </a:tcPr>
                </a:tc>
                <a:tc>
                  <a:txBody>
                    <a:bodyPr/>
                    <a:lstStyle/>
                    <a:p>
                      <a:pPr lvl="0" algn="ctr"/>
                      <a:r>
                        <a:rPr lang="en-GB" sz="1600" b="0" u="sng">
                          <a:solidFill>
                            <a:srgbClr val="FFFFFF"/>
                          </a:solidFill>
                          <a:latin typeface="Comic Sans MS" pitchFamily="66"/>
                        </a:rPr>
                        <a:t>Why is the festival important?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000000"/>
                    </a:solidFill>
                  </a:tcPr>
                </a:tc>
                <a:tc>
                  <a:txBody>
                    <a:bodyPr/>
                    <a:lstStyle/>
                    <a:p>
                      <a:pPr lvl="0" algn="ctr"/>
                      <a:r>
                        <a:rPr lang="en-GB" sz="1600" b="0" u="sng">
                          <a:solidFill>
                            <a:srgbClr val="FFFFFF"/>
                          </a:solidFill>
                          <a:latin typeface="Comic Sans MS" pitchFamily="66"/>
                        </a:rPr>
                        <a:t>How is it celebrated?</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704116431"/>
                  </a:ext>
                </a:extLst>
              </a:tr>
              <a:tr h="973872">
                <a:tc>
                  <a:txBody>
                    <a:bodyPr/>
                    <a:lstStyle/>
                    <a:p>
                      <a:pPr lvl="0" algn="ctr"/>
                      <a:endParaRPr lang="en-GB" sz="1600" u="none">
                        <a:solidFill>
                          <a:srgbClr val="000000"/>
                        </a:solidFill>
                        <a:latin typeface="Comic Sans MS" pitchFamily="66"/>
                      </a:endParaRPr>
                    </a:p>
                    <a:p>
                      <a:pPr lvl="0" algn="ctr"/>
                      <a:r>
                        <a:rPr lang="en-GB" sz="1800" u="sng">
                          <a:solidFill>
                            <a:srgbClr val="000000"/>
                          </a:solidFill>
                          <a:latin typeface="Comic Sans MS" pitchFamily="66"/>
                        </a:rPr>
                        <a:t>Id-Ul-Fitr</a:t>
                      </a:r>
                      <a:endParaRPr lang="en-GB" sz="1600" i="1" u="none">
                        <a:solidFill>
                          <a:srgbClr val="000000"/>
                        </a:solidFill>
                        <a:latin typeface="Comic Sans MS" pitchFamily="66"/>
                      </a:endParaRPr>
                    </a:p>
                    <a:p>
                      <a:pPr lvl="0" algn="ctr"/>
                      <a:r>
                        <a:rPr lang="en-GB" sz="1400" i="1" u="none">
                          <a:solidFill>
                            <a:srgbClr val="000000"/>
                          </a:solidFill>
                          <a:latin typeface="Comic Sans MS" pitchFamily="66"/>
                        </a:rPr>
                        <a:t>Festival celebrated at the end of Ramadan</a:t>
                      </a:r>
                    </a:p>
                    <a:p>
                      <a:pPr lvl="0" algn="ctr"/>
                      <a:endParaRPr lang="en-GB" sz="1600" i="1" u="none">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61FF61"/>
                    </a:solidFill>
                  </a:tcPr>
                </a:tc>
                <a:tc>
                  <a:txBody>
                    <a:bodyPr/>
                    <a:lstStyle/>
                    <a:p>
                      <a:pPr marL="285750" lvl="0" indent="-285750" algn="l">
                        <a:buSzPct val="100000"/>
                        <a:buFont typeface="Arial" pitchFamily="34"/>
                        <a:buChar char="•"/>
                      </a:pPr>
                      <a:r>
                        <a:rPr lang="en-GB" sz="1200">
                          <a:solidFill>
                            <a:srgbClr val="000000"/>
                          </a:solidFill>
                          <a:latin typeface="Comic Sans MS" pitchFamily="66"/>
                        </a:rPr>
                        <a:t>Prophet Ibrahim noticed other festivals being celebrated in Madinah, Muhammad said God had appointed two </a:t>
                      </a:r>
                      <a:r>
                        <a:rPr lang="en-GB" sz="1200" b="1">
                          <a:solidFill>
                            <a:srgbClr val="000000"/>
                          </a:solidFill>
                          <a:latin typeface="Comic Sans MS" pitchFamily="66"/>
                        </a:rPr>
                        <a:t>other</a:t>
                      </a:r>
                      <a:r>
                        <a:rPr lang="en-GB" sz="1200" b="0">
                          <a:solidFill>
                            <a:srgbClr val="000000"/>
                          </a:solidFill>
                          <a:latin typeface="Comic Sans MS" pitchFamily="66"/>
                        </a:rPr>
                        <a:t> days that are better to celebrated.</a:t>
                      </a:r>
                    </a:p>
                    <a:p>
                      <a:pPr marL="285750" lvl="0" indent="-285750" algn="l">
                        <a:buSzPct val="100000"/>
                        <a:buFont typeface="Arial" pitchFamily="34"/>
                        <a:buChar char="•"/>
                      </a:pPr>
                      <a:r>
                        <a:rPr lang="en-GB" sz="1200" b="0">
                          <a:solidFill>
                            <a:srgbClr val="000000"/>
                          </a:solidFill>
                          <a:latin typeface="Comic Sans MS" pitchFamily="66"/>
                        </a:rPr>
                        <a:t>Festival of </a:t>
                      </a:r>
                      <a:r>
                        <a:rPr lang="en-GB" sz="1200" b="1">
                          <a:solidFill>
                            <a:srgbClr val="000000"/>
                          </a:solidFill>
                          <a:latin typeface="Comic Sans MS" pitchFamily="66"/>
                        </a:rPr>
                        <a:t>breaking the fast</a:t>
                      </a:r>
                      <a:r>
                        <a:rPr lang="en-GB" sz="1200" b="0">
                          <a:solidFill>
                            <a:srgbClr val="000000"/>
                          </a:solidFill>
                          <a:latin typeface="Comic Sans MS" pitchFamily="66"/>
                        </a:rPr>
                        <a:t>.</a:t>
                      </a:r>
                    </a:p>
                    <a:p>
                      <a:pPr marL="285750" lvl="0" indent="-285750" algn="l">
                        <a:buSzPct val="100000"/>
                        <a:buFont typeface="Arial" pitchFamily="34"/>
                        <a:buChar char="•"/>
                      </a:pPr>
                      <a:r>
                        <a:rPr lang="en-GB" sz="1200" b="0">
                          <a:solidFill>
                            <a:srgbClr val="000000"/>
                          </a:solidFill>
                          <a:latin typeface="Comic Sans MS" pitchFamily="66"/>
                        </a:rPr>
                        <a:t>Known as </a:t>
                      </a:r>
                      <a:r>
                        <a:rPr lang="en-GB" sz="1200" b="1">
                          <a:solidFill>
                            <a:srgbClr val="000000"/>
                          </a:solidFill>
                          <a:latin typeface="Comic Sans MS" pitchFamily="66"/>
                        </a:rPr>
                        <a:t>lesser Eid.</a:t>
                      </a:r>
                      <a:endParaRPr lang="en-GB" sz="1200" b="0">
                        <a:solidFill>
                          <a:srgbClr val="000000"/>
                        </a:solidFill>
                        <a:latin typeface="Comic Sans MS" pitchFamily="66"/>
                      </a:endParaRPr>
                    </a:p>
                    <a:p>
                      <a:pPr marL="285750" lvl="0" indent="-285750" algn="l">
                        <a:buSzPct val="100000"/>
                        <a:buFont typeface="Arial" pitchFamily="34"/>
                        <a:buChar char="•"/>
                      </a:pPr>
                      <a:endParaRPr lang="en-GB" sz="1200" b="0">
                        <a:solidFill>
                          <a:srgbClr val="000000"/>
                        </a:solidFill>
                        <a:latin typeface="Comic Sans MS" pitchFamily="66"/>
                      </a:endParaRPr>
                    </a:p>
                    <a:p>
                      <a:pPr marL="285750" lvl="0" indent="-285750" algn="l">
                        <a:buSzPct val="100000"/>
                        <a:buFont typeface="Arial" pitchFamily="34"/>
                        <a:buChar char="•"/>
                      </a:pPr>
                      <a:endParaRPr lang="en-GB" sz="120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285750" lvl="0" indent="-285750" algn="l">
                        <a:buSzPct val="100000"/>
                        <a:buFont typeface="Arial" pitchFamily="34"/>
                        <a:buChar char="•"/>
                      </a:pPr>
                      <a:r>
                        <a:rPr lang="en-GB" sz="1200">
                          <a:solidFill>
                            <a:srgbClr val="000000"/>
                          </a:solidFill>
                          <a:latin typeface="Comic Sans MS" pitchFamily="66"/>
                        </a:rPr>
                        <a:t>Celebrated the </a:t>
                      </a:r>
                      <a:r>
                        <a:rPr lang="en-GB" sz="1200" b="1">
                          <a:solidFill>
                            <a:srgbClr val="000000"/>
                          </a:solidFill>
                          <a:latin typeface="Comic Sans MS" pitchFamily="66"/>
                        </a:rPr>
                        <a:t>end of Ramadan.</a:t>
                      </a:r>
                    </a:p>
                    <a:p>
                      <a:pPr marL="285750" lvl="0" indent="-285750" algn="l">
                        <a:buSzPct val="100000"/>
                        <a:buFont typeface="Arial" pitchFamily="34"/>
                        <a:buChar char="•"/>
                      </a:pPr>
                      <a:r>
                        <a:rPr lang="en-GB" sz="1200" b="0">
                          <a:solidFill>
                            <a:srgbClr val="000000"/>
                          </a:solidFill>
                          <a:latin typeface="Comic Sans MS" pitchFamily="66"/>
                        </a:rPr>
                        <a:t>Muslims </a:t>
                      </a:r>
                      <a:r>
                        <a:rPr lang="en-GB" sz="1200" b="1">
                          <a:solidFill>
                            <a:srgbClr val="000000"/>
                          </a:solidFill>
                          <a:latin typeface="Comic Sans MS" pitchFamily="66"/>
                        </a:rPr>
                        <a:t>thank God</a:t>
                      </a:r>
                      <a:r>
                        <a:rPr lang="en-GB" sz="1200" b="0">
                          <a:solidFill>
                            <a:srgbClr val="000000"/>
                          </a:solidFill>
                          <a:latin typeface="Comic Sans MS" pitchFamily="66"/>
                        </a:rPr>
                        <a:t> for giving them the </a:t>
                      </a:r>
                      <a:r>
                        <a:rPr lang="en-GB" sz="1200" b="1">
                          <a:solidFill>
                            <a:srgbClr val="000000"/>
                          </a:solidFill>
                          <a:latin typeface="Comic Sans MS" pitchFamily="66"/>
                        </a:rPr>
                        <a:t>strength</a:t>
                      </a:r>
                      <a:r>
                        <a:rPr lang="en-GB" sz="1200" b="0">
                          <a:solidFill>
                            <a:srgbClr val="000000"/>
                          </a:solidFill>
                          <a:latin typeface="Comic Sans MS" pitchFamily="66"/>
                        </a:rPr>
                        <a:t> to help them fast for the month.</a:t>
                      </a:r>
                    </a:p>
                    <a:p>
                      <a:pPr marL="285750" lvl="0" indent="-285750" algn="l">
                        <a:buSzPct val="100000"/>
                        <a:buFont typeface="Arial" pitchFamily="34"/>
                        <a:buChar char="•"/>
                      </a:pPr>
                      <a:r>
                        <a:rPr lang="en-GB" sz="1200" b="0">
                          <a:solidFill>
                            <a:srgbClr val="000000"/>
                          </a:solidFill>
                          <a:latin typeface="Comic Sans MS" pitchFamily="66"/>
                        </a:rPr>
                        <a:t>Give thanks to God for </a:t>
                      </a:r>
                      <a:r>
                        <a:rPr lang="en-GB" sz="1200" b="1">
                          <a:solidFill>
                            <a:srgbClr val="000000"/>
                          </a:solidFill>
                          <a:latin typeface="Comic Sans MS" pitchFamily="66"/>
                        </a:rPr>
                        <a:t>guidance and wisdom from the Qur’an</a:t>
                      </a:r>
                      <a:r>
                        <a:rPr lang="en-GB" sz="1200" b="0">
                          <a:solidFill>
                            <a:srgbClr val="000000"/>
                          </a:solidFill>
                          <a:latin typeface="Comic Sans MS" pitchFamily="66"/>
                        </a:rPr>
                        <a:t>. </a:t>
                      </a:r>
                    </a:p>
                    <a:p>
                      <a:pPr marL="285750" lvl="0" indent="-285750" algn="l">
                        <a:buSzPct val="100000"/>
                        <a:buFont typeface="Arial" pitchFamily="34"/>
                        <a:buChar char="•"/>
                      </a:pPr>
                      <a:r>
                        <a:rPr lang="en-GB" sz="1200" b="0">
                          <a:solidFill>
                            <a:srgbClr val="000000"/>
                          </a:solidFill>
                          <a:latin typeface="Comic Sans MS" pitchFamily="66"/>
                        </a:rPr>
                        <a:t>Remembers that the </a:t>
                      </a:r>
                      <a:r>
                        <a:rPr lang="en-GB" sz="1200" b="1">
                          <a:solidFill>
                            <a:srgbClr val="000000"/>
                          </a:solidFill>
                          <a:latin typeface="Comic Sans MS" pitchFamily="66"/>
                        </a:rPr>
                        <a:t>Qur’an was revealed during the month of Ramadan.</a:t>
                      </a:r>
                      <a:endParaRPr lang="en-GB" sz="1200" b="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285750" lvl="0" indent="-285750" algn="l">
                        <a:buSzPct val="100000"/>
                        <a:buFont typeface="Arial" pitchFamily="34"/>
                        <a:buChar char="•"/>
                      </a:pPr>
                      <a:r>
                        <a:rPr lang="en-GB" sz="1200">
                          <a:solidFill>
                            <a:srgbClr val="000000"/>
                          </a:solidFill>
                          <a:latin typeface="Comic Sans MS" pitchFamily="66"/>
                        </a:rPr>
                        <a:t>Over 1,2 or 3 days.</a:t>
                      </a:r>
                    </a:p>
                    <a:p>
                      <a:pPr marL="285750" lvl="0" indent="-285750" algn="l">
                        <a:buSzPct val="100000"/>
                        <a:buFont typeface="Arial" pitchFamily="34"/>
                        <a:buChar char="•"/>
                      </a:pPr>
                      <a:r>
                        <a:rPr lang="en-GB" sz="1200">
                          <a:solidFill>
                            <a:srgbClr val="000000"/>
                          </a:solidFill>
                          <a:latin typeface="Comic Sans MS" pitchFamily="66"/>
                        </a:rPr>
                        <a:t>Muslims </a:t>
                      </a:r>
                      <a:r>
                        <a:rPr lang="en-GB" sz="1200" b="1">
                          <a:solidFill>
                            <a:srgbClr val="000000"/>
                          </a:solidFill>
                          <a:latin typeface="Comic Sans MS" pitchFamily="66"/>
                        </a:rPr>
                        <a:t>gather in Mosques</a:t>
                      </a:r>
                      <a:r>
                        <a:rPr lang="en-GB" sz="1200" b="0">
                          <a:solidFill>
                            <a:srgbClr val="000000"/>
                          </a:solidFill>
                          <a:latin typeface="Comic Sans MS" pitchFamily="66"/>
                        </a:rPr>
                        <a:t> or large outdoor areas to say special prayers.</a:t>
                      </a:r>
                    </a:p>
                    <a:p>
                      <a:pPr marL="285750" lvl="0" indent="-285750" algn="l">
                        <a:buSzPct val="100000"/>
                        <a:buFont typeface="Arial" pitchFamily="34"/>
                        <a:buChar char="•"/>
                      </a:pPr>
                      <a:r>
                        <a:rPr lang="en-GB" sz="1200" b="0">
                          <a:solidFill>
                            <a:srgbClr val="000000"/>
                          </a:solidFill>
                          <a:latin typeface="Comic Sans MS" pitchFamily="66"/>
                        </a:rPr>
                        <a:t>The </a:t>
                      </a:r>
                      <a:r>
                        <a:rPr lang="en-GB" sz="1200" b="1">
                          <a:solidFill>
                            <a:srgbClr val="000000"/>
                          </a:solidFill>
                          <a:latin typeface="Comic Sans MS" pitchFamily="66"/>
                        </a:rPr>
                        <a:t>imam’s sermon</a:t>
                      </a:r>
                      <a:r>
                        <a:rPr lang="en-GB" sz="1200" b="0">
                          <a:solidFill>
                            <a:srgbClr val="000000"/>
                          </a:solidFill>
                          <a:latin typeface="Comic Sans MS" pitchFamily="66"/>
                        </a:rPr>
                        <a:t> reminds Muslims that they should </a:t>
                      </a:r>
                      <a:r>
                        <a:rPr lang="en-GB" sz="1200" b="1">
                          <a:solidFill>
                            <a:srgbClr val="000000"/>
                          </a:solidFill>
                          <a:latin typeface="Comic Sans MS" pitchFamily="66"/>
                        </a:rPr>
                        <a:t>forgive and settle disputes</a:t>
                      </a:r>
                      <a:r>
                        <a:rPr lang="en-GB" sz="1200" b="0">
                          <a:solidFill>
                            <a:srgbClr val="000000"/>
                          </a:solidFill>
                          <a:latin typeface="Comic Sans MS" pitchFamily="66"/>
                        </a:rPr>
                        <a:t>.</a:t>
                      </a:r>
                    </a:p>
                    <a:p>
                      <a:pPr marL="285750" lvl="0" indent="-285750" algn="l">
                        <a:buSzPct val="100000"/>
                        <a:buFont typeface="Arial" pitchFamily="34"/>
                        <a:buChar char="•"/>
                      </a:pPr>
                      <a:r>
                        <a:rPr lang="en-GB" sz="1200" b="0">
                          <a:solidFill>
                            <a:srgbClr val="000000"/>
                          </a:solidFill>
                          <a:latin typeface="Comic Sans MS" pitchFamily="66"/>
                        </a:rPr>
                        <a:t>They </a:t>
                      </a:r>
                      <a:r>
                        <a:rPr lang="en-GB" sz="1200" b="1">
                          <a:solidFill>
                            <a:srgbClr val="000000"/>
                          </a:solidFill>
                          <a:latin typeface="Comic Sans MS" pitchFamily="66"/>
                        </a:rPr>
                        <a:t>help the poor.</a:t>
                      </a:r>
                      <a:endParaRPr lang="en-GB" sz="1200" b="0">
                        <a:solidFill>
                          <a:srgbClr val="000000"/>
                        </a:solidFill>
                        <a:latin typeface="Comic Sans MS" pitchFamily="66"/>
                      </a:endParaRPr>
                    </a:p>
                    <a:p>
                      <a:pPr marL="285750" lvl="0" indent="-285750" algn="l">
                        <a:buSzPct val="100000"/>
                        <a:buFont typeface="Arial" pitchFamily="34"/>
                        <a:buChar char="•"/>
                      </a:pPr>
                      <a:r>
                        <a:rPr lang="en-GB" sz="1200" b="0">
                          <a:solidFill>
                            <a:srgbClr val="000000"/>
                          </a:solidFill>
                          <a:latin typeface="Comic Sans MS" pitchFamily="66"/>
                        </a:rPr>
                        <a:t>Women decorate their hands with henna.</a:t>
                      </a:r>
                    </a:p>
                    <a:p>
                      <a:pPr marL="285750" lvl="0" indent="-285750" algn="l">
                        <a:buSzPct val="100000"/>
                        <a:buFont typeface="Arial" pitchFamily="34"/>
                        <a:buChar char="•"/>
                      </a:pPr>
                      <a:r>
                        <a:rPr lang="en-GB" sz="1200" b="0">
                          <a:solidFill>
                            <a:srgbClr val="000000"/>
                          </a:solidFill>
                          <a:latin typeface="Comic Sans MS" pitchFamily="66"/>
                        </a:rPr>
                        <a:t>Special biscuits are made.</a:t>
                      </a:r>
                    </a:p>
                    <a:p>
                      <a:pPr marL="285750" lvl="0" indent="-285750" algn="l">
                        <a:buSzPct val="100000"/>
                        <a:buFont typeface="Arial" pitchFamily="34"/>
                        <a:buChar char="•"/>
                      </a:pPr>
                      <a:r>
                        <a:rPr lang="en-GB" sz="1200" b="0">
                          <a:solidFill>
                            <a:srgbClr val="000000"/>
                          </a:solidFill>
                          <a:latin typeface="Comic Sans MS" pitchFamily="66"/>
                        </a:rPr>
                        <a:t>Men go to mosques.</a:t>
                      </a:r>
                    </a:p>
                    <a:p>
                      <a:pPr marL="285750" lvl="0" indent="-285750" algn="l">
                        <a:buSzPct val="100000"/>
                        <a:buFont typeface="Arial" pitchFamily="34"/>
                        <a:buChar char="•"/>
                      </a:pPr>
                      <a:r>
                        <a:rPr lang="en-GB" sz="1200" b="0">
                          <a:solidFill>
                            <a:srgbClr val="000000"/>
                          </a:solidFill>
                          <a:latin typeface="Comic Sans MS" pitchFamily="66"/>
                        </a:rPr>
                        <a:t>Visit family members.</a:t>
                      </a:r>
                    </a:p>
                    <a:p>
                      <a:pPr marL="285750" lvl="0" indent="-285750" algn="l">
                        <a:buSzPct val="100000"/>
                        <a:buFont typeface="Arial" pitchFamily="34"/>
                        <a:buChar char="•"/>
                      </a:pPr>
                      <a:r>
                        <a:rPr lang="en-GB" sz="1200" b="0">
                          <a:solidFill>
                            <a:srgbClr val="000000"/>
                          </a:solidFill>
                          <a:latin typeface="Comic Sans MS" pitchFamily="66"/>
                        </a:rPr>
                        <a:t>Children are given gifts.</a:t>
                      </a:r>
                      <a:endParaRPr lang="en-GB" sz="120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76260929"/>
                  </a:ext>
                </a:extLst>
              </a:tr>
              <a:tr h="973872">
                <a:tc>
                  <a:txBody>
                    <a:bodyPr/>
                    <a:lstStyle/>
                    <a:p>
                      <a:pPr lvl="0" algn="ctr"/>
                      <a:r>
                        <a:rPr lang="en-GB" sz="1800" u="sng">
                          <a:solidFill>
                            <a:srgbClr val="000000"/>
                          </a:solidFill>
                          <a:latin typeface="Comic Sans MS" pitchFamily="66"/>
                        </a:rPr>
                        <a:t>Id-Ul-Adha</a:t>
                      </a:r>
                      <a:endParaRPr lang="en-GB" sz="1600" i="1" u="none">
                        <a:solidFill>
                          <a:srgbClr val="000000"/>
                        </a:solidFill>
                        <a:latin typeface="Comic Sans MS" pitchFamily="66"/>
                      </a:endParaRPr>
                    </a:p>
                    <a:p>
                      <a:pPr lvl="0" algn="ctr"/>
                      <a:r>
                        <a:rPr lang="en-GB" sz="1200" i="1" u="none">
                          <a:solidFill>
                            <a:srgbClr val="000000"/>
                          </a:solidFill>
                          <a:latin typeface="Comic Sans MS" pitchFamily="66"/>
                        </a:rPr>
                        <a:t>Festival that celebrates the Prophet Ibrahim’s willingness to sacrifice his son.</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00B0F0"/>
                    </a:solidFill>
                  </a:tcPr>
                </a:tc>
                <a:tc>
                  <a:txBody>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pPr>
                      <a:r>
                        <a:rPr lang="en-GB" sz="1200">
                          <a:solidFill>
                            <a:srgbClr val="000000"/>
                          </a:solidFill>
                          <a:latin typeface="Comic Sans MS" pitchFamily="66"/>
                        </a:rPr>
                        <a:t>Prophet Ibrahim noticed other festivals being celebrated in Madinah, Muhammad said God had appointed two </a:t>
                      </a:r>
                      <a:r>
                        <a:rPr lang="en-GB" sz="1200" b="1">
                          <a:solidFill>
                            <a:srgbClr val="000000"/>
                          </a:solidFill>
                          <a:latin typeface="Comic Sans MS" pitchFamily="66"/>
                        </a:rPr>
                        <a:t>other</a:t>
                      </a:r>
                      <a:r>
                        <a:rPr lang="en-GB" sz="1200" b="0">
                          <a:solidFill>
                            <a:srgbClr val="000000"/>
                          </a:solidFill>
                          <a:latin typeface="Comic Sans MS" pitchFamily="66"/>
                        </a:rPr>
                        <a:t> days that are better to celebrated.</a:t>
                      </a:r>
                    </a:p>
                    <a:p>
                      <a:pPr marL="285750" marR="0" lvl="0" indent="-285750" algn="l" defTabSz="914400" rtl="0" fontAlgn="auto" hangingPunct="1">
                        <a:lnSpc>
                          <a:spcPct val="100000"/>
                        </a:lnSpc>
                        <a:spcBef>
                          <a:spcPts val="0"/>
                        </a:spcBef>
                        <a:spcAft>
                          <a:spcPts val="0"/>
                        </a:spcAft>
                        <a:buSzPct val="100000"/>
                        <a:buFont typeface="Arial" pitchFamily="34"/>
                        <a:buChar char="•"/>
                        <a:tabLst/>
                      </a:pPr>
                      <a:r>
                        <a:rPr lang="en-GB" sz="1200" b="1">
                          <a:solidFill>
                            <a:srgbClr val="000000"/>
                          </a:solidFill>
                          <a:latin typeface="Comic Sans MS" pitchFamily="66"/>
                        </a:rPr>
                        <a:t>Greater Eid </a:t>
                      </a:r>
                      <a:r>
                        <a:rPr lang="en-GB" sz="1200">
                          <a:solidFill>
                            <a:srgbClr val="000000"/>
                          </a:solidFill>
                          <a:latin typeface="Comic Sans MS" pitchFamily="66"/>
                        </a:rPr>
                        <a:t>or </a:t>
                      </a:r>
                      <a:r>
                        <a:rPr lang="en-GB" sz="1200" b="1">
                          <a:solidFill>
                            <a:srgbClr val="000000"/>
                          </a:solidFill>
                          <a:latin typeface="Comic Sans MS" pitchFamily="66"/>
                        </a:rPr>
                        <a:t>festival of sacrifice.</a:t>
                      </a:r>
                    </a:p>
                    <a:p>
                      <a:pPr marL="285750" marR="0" lvl="0" indent="-285750" algn="l" defTabSz="914400" rtl="0" fontAlgn="auto" hangingPunct="1">
                        <a:lnSpc>
                          <a:spcPct val="100000"/>
                        </a:lnSpc>
                        <a:spcBef>
                          <a:spcPts val="0"/>
                        </a:spcBef>
                        <a:spcAft>
                          <a:spcPts val="0"/>
                        </a:spcAft>
                        <a:buSzPct val="100000"/>
                        <a:buFont typeface="Arial" pitchFamily="34"/>
                        <a:buChar char="•"/>
                        <a:tabLst/>
                      </a:pPr>
                      <a:r>
                        <a:rPr lang="en-GB" sz="1200">
                          <a:solidFill>
                            <a:srgbClr val="000000"/>
                          </a:solidFill>
                          <a:latin typeface="Comic Sans MS" pitchFamily="66"/>
                        </a:rPr>
                        <a:t>Remembers and honours </a:t>
                      </a:r>
                      <a:r>
                        <a:rPr lang="en-GB" sz="1200" b="1">
                          <a:solidFill>
                            <a:srgbClr val="000000"/>
                          </a:solidFill>
                          <a:latin typeface="Comic Sans MS" pitchFamily="66"/>
                        </a:rPr>
                        <a:t>prophet Ibrahim </a:t>
                      </a:r>
                      <a:r>
                        <a:rPr lang="en-GB" sz="1200" b="0">
                          <a:solidFill>
                            <a:srgbClr val="000000"/>
                          </a:solidFill>
                          <a:latin typeface="Comic Sans MS" pitchFamily="66"/>
                        </a:rPr>
                        <a:t>who was </a:t>
                      </a:r>
                      <a:r>
                        <a:rPr lang="en-GB" sz="1200" b="1">
                          <a:solidFill>
                            <a:srgbClr val="000000"/>
                          </a:solidFill>
                          <a:latin typeface="Comic Sans MS" pitchFamily="66"/>
                        </a:rPr>
                        <a:t>willing to sacrifice his son.</a:t>
                      </a:r>
                      <a:endParaRPr lang="en-GB" sz="1200" b="0">
                        <a:solidFill>
                          <a:srgbClr val="000000"/>
                        </a:solidFill>
                        <a:latin typeface="Comic Sans MS" pitchFamily="66"/>
                      </a:endParaRPr>
                    </a:p>
                    <a:p>
                      <a:pPr marL="285750" marR="0" lvl="0" indent="-285750" algn="l" defTabSz="914400" rtl="0" fontAlgn="auto" hangingPunct="1">
                        <a:lnSpc>
                          <a:spcPct val="100000"/>
                        </a:lnSpc>
                        <a:spcBef>
                          <a:spcPts val="0"/>
                        </a:spcBef>
                        <a:spcAft>
                          <a:spcPts val="0"/>
                        </a:spcAft>
                        <a:buSzPct val="100000"/>
                        <a:buFont typeface="Arial" pitchFamily="34"/>
                        <a:buChar char="•"/>
                        <a:tabLst/>
                      </a:pPr>
                      <a:endParaRPr lang="en-GB" sz="1200">
                        <a:solidFill>
                          <a:srgbClr val="000000"/>
                        </a:solidFill>
                        <a:latin typeface="Comic Sans MS" pitchFamily="66"/>
                      </a:endParaRPr>
                    </a:p>
                    <a:p>
                      <a:pPr marL="285750" lvl="0" indent="-285750" algn="l">
                        <a:buSzPct val="100000"/>
                        <a:buFont typeface="Arial" pitchFamily="34"/>
                        <a:buChar char="•"/>
                      </a:pPr>
                      <a:endParaRPr lang="en-GB" sz="120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285750" lvl="0" indent="-285750" algn="l">
                        <a:buSzPct val="100000"/>
                        <a:buFont typeface="Arial" pitchFamily="34"/>
                        <a:buChar char="•"/>
                      </a:pPr>
                      <a:r>
                        <a:rPr lang="en-GB" sz="1200" b="0">
                          <a:solidFill>
                            <a:srgbClr val="000000"/>
                          </a:solidFill>
                          <a:latin typeface="Comic Sans MS" pitchFamily="66"/>
                        </a:rPr>
                        <a:t>It is a part of </a:t>
                      </a:r>
                      <a:r>
                        <a:rPr lang="en-GB" sz="1200" b="1">
                          <a:solidFill>
                            <a:srgbClr val="000000"/>
                          </a:solidFill>
                          <a:latin typeface="Comic Sans MS" pitchFamily="66"/>
                        </a:rPr>
                        <a:t>Hajj, </a:t>
                      </a:r>
                      <a:r>
                        <a:rPr lang="en-GB" sz="1200" b="0">
                          <a:solidFill>
                            <a:srgbClr val="000000"/>
                          </a:solidFill>
                          <a:latin typeface="Comic Sans MS" pitchFamily="66"/>
                        </a:rPr>
                        <a:t>but is celebrated </a:t>
                      </a:r>
                      <a:r>
                        <a:rPr lang="en-GB" sz="1200" b="1">
                          <a:solidFill>
                            <a:srgbClr val="000000"/>
                          </a:solidFill>
                          <a:latin typeface="Comic Sans MS" pitchFamily="66"/>
                        </a:rPr>
                        <a:t>all over the world.</a:t>
                      </a:r>
                    </a:p>
                    <a:p>
                      <a:pPr marL="285750" lvl="0" indent="-285750" algn="l">
                        <a:buSzPct val="100000"/>
                        <a:buFont typeface="Arial" pitchFamily="34"/>
                        <a:buChar char="•"/>
                      </a:pPr>
                      <a:r>
                        <a:rPr lang="en-GB" sz="1200" b="0">
                          <a:solidFill>
                            <a:srgbClr val="000000"/>
                          </a:solidFill>
                          <a:latin typeface="Comic Sans MS" pitchFamily="66"/>
                        </a:rPr>
                        <a:t>Reminds Muslim’s of the importance of </a:t>
                      </a:r>
                      <a:r>
                        <a:rPr lang="en-GB" sz="1200" b="1">
                          <a:solidFill>
                            <a:srgbClr val="000000"/>
                          </a:solidFill>
                          <a:latin typeface="Comic Sans MS" pitchFamily="66"/>
                        </a:rPr>
                        <a:t>sacrifice.</a:t>
                      </a:r>
                      <a:endParaRPr lang="en-GB" sz="1200" b="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285750" lvl="0" indent="-285750" algn="l">
                        <a:buSzPct val="100000"/>
                        <a:buFont typeface="Arial" pitchFamily="34"/>
                        <a:buChar char="•"/>
                      </a:pPr>
                      <a:r>
                        <a:rPr lang="en-GB" sz="1200">
                          <a:solidFill>
                            <a:srgbClr val="000000"/>
                          </a:solidFill>
                          <a:latin typeface="Comic Sans MS" pitchFamily="66"/>
                        </a:rPr>
                        <a:t>Lasts for 4 days.</a:t>
                      </a:r>
                    </a:p>
                    <a:p>
                      <a:pPr marL="285750" lvl="0" indent="-285750" algn="l">
                        <a:buSzPct val="100000"/>
                        <a:buFont typeface="Arial" pitchFamily="34"/>
                        <a:buChar char="•"/>
                      </a:pPr>
                      <a:r>
                        <a:rPr lang="en-GB" sz="1200">
                          <a:solidFill>
                            <a:srgbClr val="000000"/>
                          </a:solidFill>
                          <a:latin typeface="Comic Sans MS" pitchFamily="66"/>
                        </a:rPr>
                        <a:t>People visit family and friends.</a:t>
                      </a:r>
                    </a:p>
                    <a:p>
                      <a:pPr marL="285750" lvl="0" indent="-285750" algn="l">
                        <a:buSzPct val="100000"/>
                        <a:buFont typeface="Arial" pitchFamily="34"/>
                        <a:buChar char="•"/>
                      </a:pPr>
                      <a:r>
                        <a:rPr lang="en-GB" sz="1200">
                          <a:solidFill>
                            <a:srgbClr val="000000"/>
                          </a:solidFill>
                          <a:latin typeface="Comic Sans MS" pitchFamily="66"/>
                        </a:rPr>
                        <a:t>Enjoy festival meals.</a:t>
                      </a:r>
                    </a:p>
                    <a:p>
                      <a:pPr marL="285750" lvl="0" indent="-285750" algn="l">
                        <a:buSzPct val="100000"/>
                        <a:buFont typeface="Arial" pitchFamily="34"/>
                        <a:buChar char="•"/>
                      </a:pPr>
                      <a:r>
                        <a:rPr lang="en-GB" sz="1200">
                          <a:solidFill>
                            <a:srgbClr val="000000"/>
                          </a:solidFill>
                          <a:latin typeface="Comic Sans MS" pitchFamily="66"/>
                        </a:rPr>
                        <a:t>Go to the mosque where a sermon is given about sacrifice.</a:t>
                      </a:r>
                    </a:p>
                    <a:p>
                      <a:pPr marL="285750" lvl="0" indent="-285750" algn="l">
                        <a:buSzPct val="100000"/>
                        <a:buFont typeface="Arial" pitchFamily="34"/>
                        <a:buChar char="•"/>
                      </a:pPr>
                      <a:r>
                        <a:rPr lang="en-GB" sz="1200">
                          <a:solidFill>
                            <a:srgbClr val="000000"/>
                          </a:solidFill>
                          <a:latin typeface="Comic Sans MS" pitchFamily="66"/>
                        </a:rPr>
                        <a:t>On </a:t>
                      </a:r>
                      <a:r>
                        <a:rPr lang="en-GB" sz="1200" b="1">
                          <a:solidFill>
                            <a:srgbClr val="000000"/>
                          </a:solidFill>
                          <a:latin typeface="Comic Sans MS" pitchFamily="66"/>
                        </a:rPr>
                        <a:t>Hajj</a:t>
                      </a:r>
                      <a:r>
                        <a:rPr lang="en-GB" sz="1200" b="0">
                          <a:solidFill>
                            <a:srgbClr val="000000"/>
                          </a:solidFill>
                          <a:latin typeface="Comic Sans MS" pitchFamily="66"/>
                        </a:rPr>
                        <a:t> many Muslims will </a:t>
                      </a:r>
                      <a:r>
                        <a:rPr lang="en-GB" sz="1200" b="1">
                          <a:solidFill>
                            <a:srgbClr val="000000"/>
                          </a:solidFill>
                          <a:latin typeface="Comic Sans MS" pitchFamily="66"/>
                        </a:rPr>
                        <a:t>sacrifice an animal .Meat is given as charity</a:t>
                      </a:r>
                    </a:p>
                    <a:p>
                      <a:pPr marL="285750" lvl="0" indent="-285750" algn="l">
                        <a:buSzPct val="100000"/>
                        <a:buFont typeface="Arial" pitchFamily="34"/>
                        <a:buChar char="•"/>
                      </a:pPr>
                      <a:r>
                        <a:rPr lang="en-GB" sz="1200" b="0">
                          <a:solidFill>
                            <a:srgbClr val="000000"/>
                          </a:solidFill>
                          <a:latin typeface="Comic Sans MS" pitchFamily="66"/>
                        </a:rPr>
                        <a:t>People in Britain will give money instead of meat to support those in need.</a:t>
                      </a:r>
                    </a:p>
                    <a:p>
                      <a:pPr marL="285750" lvl="0" indent="-285750" algn="l">
                        <a:buSzPct val="100000"/>
                        <a:buFont typeface="Arial" pitchFamily="34"/>
                        <a:buChar char="•"/>
                      </a:pPr>
                      <a:r>
                        <a:rPr lang="en-GB" sz="1200" b="0">
                          <a:solidFill>
                            <a:srgbClr val="000000"/>
                          </a:solidFill>
                          <a:latin typeface="Comic Sans MS" pitchFamily="66"/>
                        </a:rPr>
                        <a:t>Cards and gifts are give.</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2455574"/>
                  </a:ext>
                </a:extLst>
              </a:tr>
            </a:tbl>
          </a:graphicData>
        </a:graphic>
      </p:graphicFrame>
      <p:pic>
        <p:nvPicPr>
          <p:cNvPr id="4" name="Picture 4" descr="A close up of a logo&#10;&#10;Description automatically generated">
            <a:extLst>
              <a:ext uri="{FF2B5EF4-FFF2-40B4-BE49-F238E27FC236}">
                <a16:creationId xmlns:a16="http://schemas.microsoft.com/office/drawing/2014/main" id="{871AAEC9-9E2A-4379-AB86-FB0633BA1F8F}"/>
              </a:ext>
            </a:extLst>
          </p:cNvPr>
          <p:cNvPicPr>
            <a:picLocks noChangeAspect="1"/>
          </p:cNvPicPr>
          <p:nvPr/>
        </p:nvPicPr>
        <p:blipFill>
          <a:blip r:embed="rId3"/>
          <a:stretch>
            <a:fillRect/>
          </a:stretch>
        </p:blipFill>
        <p:spPr>
          <a:xfrm>
            <a:off x="1022674" y="5203978"/>
            <a:ext cx="1361441" cy="850904"/>
          </a:xfrm>
          <a:prstGeom prst="rect">
            <a:avLst/>
          </a:prstGeom>
          <a:noFill/>
          <a:ln cap="flat">
            <a:noFill/>
          </a:ln>
        </p:spPr>
      </p:pic>
      <p:pic>
        <p:nvPicPr>
          <p:cNvPr id="5" name="Picture 6" descr="A picture containing drawing&#10;&#10;Description automatically generated">
            <a:extLst>
              <a:ext uri="{FF2B5EF4-FFF2-40B4-BE49-F238E27FC236}">
                <a16:creationId xmlns:a16="http://schemas.microsoft.com/office/drawing/2014/main" id="{EA2BDC6E-0327-4D6B-9D95-1E009D3FC39C}"/>
              </a:ext>
            </a:extLst>
          </p:cNvPr>
          <p:cNvPicPr>
            <a:picLocks noChangeAspect="1"/>
          </p:cNvPicPr>
          <p:nvPr/>
        </p:nvPicPr>
        <p:blipFill>
          <a:blip r:embed="rId4"/>
          <a:stretch>
            <a:fillRect/>
          </a:stretch>
        </p:blipFill>
        <p:spPr>
          <a:xfrm>
            <a:off x="1249683" y="2493102"/>
            <a:ext cx="985522" cy="1477560"/>
          </a:xfrm>
          <a:prstGeom prst="rect">
            <a:avLst/>
          </a:prstGeom>
          <a:noFill/>
          <a:ln cap="flat">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62AB41F7-23EF-4D25-B594-CE31C2549644}"/>
              </a:ext>
            </a:extLst>
          </p:cNvPr>
          <p:cNvSpPr txBox="1"/>
          <p:nvPr/>
        </p:nvSpPr>
        <p:spPr>
          <a:xfrm>
            <a:off x="0" y="0"/>
            <a:ext cx="12191996" cy="523219"/>
          </a:xfrm>
          <a:prstGeom prst="rect">
            <a:avLst/>
          </a:prstGeom>
          <a:solidFill>
            <a:srgbClr val="F8CBAD"/>
          </a:solidFill>
          <a:ln w="9528"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0" u="sng" strike="noStrike" kern="1200" cap="none" spc="0" baseline="0">
                <a:solidFill>
                  <a:srgbClr val="000000"/>
                </a:solidFill>
                <a:uFillTx/>
                <a:latin typeface="Comic Sans MS" pitchFamily="66"/>
              </a:rPr>
              <a:t>The festival of Ashura</a:t>
            </a:r>
          </a:p>
        </p:txBody>
      </p:sp>
      <p:graphicFrame>
        <p:nvGraphicFramePr>
          <p:cNvPr id="3" name="Table 7">
            <a:extLst>
              <a:ext uri="{FF2B5EF4-FFF2-40B4-BE49-F238E27FC236}">
                <a16:creationId xmlns:a16="http://schemas.microsoft.com/office/drawing/2014/main" id="{78A00CD9-479A-415C-B9DF-0A2D9C797902}"/>
              </a:ext>
            </a:extLst>
          </p:cNvPr>
          <p:cNvGraphicFramePr>
            <a:graphicFrameLocks noGrp="1"/>
          </p:cNvGraphicFramePr>
          <p:nvPr/>
        </p:nvGraphicFramePr>
        <p:xfrm>
          <a:off x="188512" y="1192423"/>
          <a:ext cx="3926214" cy="5286512"/>
        </p:xfrm>
        <a:graphic>
          <a:graphicData uri="http://schemas.openxmlformats.org/drawingml/2006/table">
            <a:tbl>
              <a:tblPr firstRow="1" bandRow="1">
                <a:effectLst/>
                <a:tableStyleId>{5C22544A-7EE6-4342-B048-85BDC9FD1C3A}</a:tableStyleId>
              </a:tblPr>
              <a:tblGrid>
                <a:gridCol w="3926214">
                  <a:extLst>
                    <a:ext uri="{9D8B030D-6E8A-4147-A177-3AD203B41FA5}">
                      <a16:colId xmlns:a16="http://schemas.microsoft.com/office/drawing/2014/main" val="2675238567"/>
                    </a:ext>
                  </a:extLst>
                </a:gridCol>
              </a:tblGrid>
              <a:tr h="404576">
                <a:tc>
                  <a:txBody>
                    <a:bodyPr/>
                    <a:lstStyle/>
                    <a:p>
                      <a:pPr lvl="0" algn="ctr"/>
                      <a:r>
                        <a:rPr lang="en-GB" sz="1600" b="0">
                          <a:solidFill>
                            <a:srgbClr val="000000"/>
                          </a:solidFill>
                          <a:latin typeface="Comic Sans MS" pitchFamily="66"/>
                        </a:rPr>
                        <a:t>Shi’a Muslims- Origins</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7E7"/>
                    </a:solidFill>
                  </a:tcPr>
                </a:tc>
                <a:extLst>
                  <a:ext uri="{0D108BD9-81ED-4DB2-BD59-A6C34878D82A}">
                    <a16:rowId xmlns:a16="http://schemas.microsoft.com/office/drawing/2014/main" val="3462042607"/>
                  </a:ext>
                </a:extLst>
              </a:tr>
              <a:tr h="1636053">
                <a:tc>
                  <a:txBody>
                    <a:bodyPr/>
                    <a:lstStyle/>
                    <a:p>
                      <a:pPr marL="285750" lvl="0" indent="-285750" algn="l">
                        <a:buSzPct val="100000"/>
                        <a:buFont typeface="Arial" pitchFamily="34"/>
                        <a:buChar char="•"/>
                      </a:pPr>
                      <a:r>
                        <a:rPr lang="en-GB" sz="1200" b="0">
                          <a:solidFill>
                            <a:srgbClr val="000000"/>
                          </a:solidFill>
                          <a:latin typeface="Comic Sans MS" pitchFamily="66"/>
                        </a:rPr>
                        <a:t>Remember the death of Husayn (Grandson of Muhammad) in Karbala in Iraq.</a:t>
                      </a:r>
                    </a:p>
                    <a:p>
                      <a:pPr marL="285750" lvl="0" indent="-285750" algn="l">
                        <a:buSzPct val="100000"/>
                        <a:buFont typeface="Arial" pitchFamily="34"/>
                        <a:buChar char="•"/>
                      </a:pPr>
                      <a:r>
                        <a:rPr lang="en-GB" sz="1200" b="0">
                          <a:solidFill>
                            <a:srgbClr val="000000"/>
                          </a:solidFill>
                          <a:latin typeface="Comic Sans MS" pitchFamily="66"/>
                        </a:rPr>
                        <a:t>The battle was fought between Husayn and his supports and the army of Caliph.</a:t>
                      </a:r>
                    </a:p>
                    <a:p>
                      <a:pPr marL="285750" lvl="0" indent="-285750" algn="l">
                        <a:buSzPct val="100000"/>
                        <a:buFont typeface="Arial" pitchFamily="34"/>
                        <a:buChar char="•"/>
                      </a:pPr>
                      <a:r>
                        <a:rPr lang="en-GB" sz="1200" b="0">
                          <a:solidFill>
                            <a:srgbClr val="000000"/>
                          </a:solidFill>
                          <a:latin typeface="Comic Sans MS" pitchFamily="66"/>
                        </a:rPr>
                        <a:t>With 70 men, women and children,</a:t>
                      </a:r>
                    </a:p>
                    <a:p>
                      <a:pPr marL="285750" lvl="0" indent="-285750" algn="l">
                        <a:buSzPct val="100000"/>
                        <a:buFont typeface="Arial" pitchFamily="34"/>
                        <a:buChar char="•"/>
                      </a:pPr>
                      <a:r>
                        <a:rPr lang="en-GB" sz="1200" b="0">
                          <a:solidFill>
                            <a:srgbClr val="000000"/>
                          </a:solidFill>
                          <a:latin typeface="Comic Sans MS" pitchFamily="66"/>
                        </a:rPr>
                        <a:t>Their camp was set on fire and their bodies were trapled upon by the horses of their enemy,</a:t>
                      </a:r>
                    </a:p>
                    <a:p>
                      <a:pPr marL="285750" lvl="0" indent="-285750" algn="l">
                        <a:buSzPct val="100000"/>
                        <a:buFont typeface="Arial" pitchFamily="34"/>
                        <a:buChar char="•"/>
                      </a:pPr>
                      <a:r>
                        <a:rPr lang="en-GB" sz="1200" b="0">
                          <a:solidFill>
                            <a:srgbClr val="000000"/>
                          </a:solidFill>
                          <a:latin typeface="Comic Sans MS" pitchFamily="66"/>
                        </a:rPr>
                        <a:t>Husayn and the male followers were killed.</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8802337"/>
                  </a:ext>
                </a:extLst>
              </a:tr>
              <a:tr h="411242">
                <a:tc>
                  <a:txBody>
                    <a:bodyPr/>
                    <a:lstStyle/>
                    <a:p>
                      <a:pPr marL="0" lvl="0" indent="0" algn="ctr">
                        <a:buNone/>
                      </a:pPr>
                      <a:r>
                        <a:rPr lang="en-GB" sz="1600" b="0">
                          <a:solidFill>
                            <a:srgbClr val="000000"/>
                          </a:solidFill>
                          <a:latin typeface="Comic Sans MS" pitchFamily="66"/>
                        </a:rPr>
                        <a:t>How is it celebrated?</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61FF61"/>
                    </a:solidFill>
                  </a:tcPr>
                </a:tc>
                <a:extLst>
                  <a:ext uri="{0D108BD9-81ED-4DB2-BD59-A6C34878D82A}">
                    <a16:rowId xmlns:a16="http://schemas.microsoft.com/office/drawing/2014/main" val="906328949"/>
                  </a:ext>
                </a:extLst>
              </a:tr>
              <a:tr h="2106549">
                <a:tc>
                  <a:txBody>
                    <a:bodyPr/>
                    <a:lstStyle/>
                    <a:p>
                      <a:pPr marL="285750" lvl="0" indent="-285750" algn="l">
                        <a:buSzPct val="100000"/>
                        <a:buFont typeface="Arial" pitchFamily="34"/>
                        <a:buChar char="•"/>
                      </a:pPr>
                      <a:r>
                        <a:rPr lang="en-GB" sz="1200" b="0">
                          <a:solidFill>
                            <a:srgbClr val="000000"/>
                          </a:solidFill>
                          <a:latin typeface="Comic Sans MS" pitchFamily="66"/>
                        </a:rPr>
                        <a:t>A day of great sorrow because of the tragic events of Karbala.</a:t>
                      </a:r>
                    </a:p>
                    <a:p>
                      <a:pPr marL="285750" lvl="0" indent="-285750" algn="l">
                        <a:buSzPct val="100000"/>
                        <a:buFont typeface="Arial" pitchFamily="34"/>
                        <a:buChar char="•"/>
                      </a:pPr>
                      <a:r>
                        <a:rPr lang="en-GB" sz="1200" b="0">
                          <a:solidFill>
                            <a:srgbClr val="000000"/>
                          </a:solidFill>
                          <a:latin typeface="Comic Sans MS" pitchFamily="66"/>
                        </a:rPr>
                        <a:t>Day of mourning- reading out the poems that retell the story. </a:t>
                      </a:r>
                    </a:p>
                    <a:p>
                      <a:pPr marL="285750" lvl="0" indent="-285750" algn="l">
                        <a:buSzPct val="100000"/>
                        <a:buFont typeface="Arial" pitchFamily="34"/>
                        <a:buChar char="•"/>
                      </a:pPr>
                      <a:r>
                        <a:rPr lang="en-GB" sz="1200" b="0">
                          <a:solidFill>
                            <a:srgbClr val="000000"/>
                          </a:solidFill>
                          <a:latin typeface="Comic Sans MS" pitchFamily="66"/>
                        </a:rPr>
                        <a:t>Public holiday (day off) in Afghanistan, Iraq and Pakistan.</a:t>
                      </a:r>
                    </a:p>
                    <a:p>
                      <a:pPr marL="285750" lvl="0" indent="-285750" algn="l">
                        <a:buSzPct val="100000"/>
                        <a:buFont typeface="Arial" pitchFamily="34"/>
                        <a:buChar char="•"/>
                      </a:pPr>
                      <a:r>
                        <a:rPr lang="en-GB" sz="1200" b="0">
                          <a:solidFill>
                            <a:srgbClr val="000000"/>
                          </a:solidFill>
                          <a:latin typeface="Comic Sans MS" pitchFamily="66"/>
                        </a:rPr>
                        <a:t>Some beat and cut themselves to connect with Husayns sufferings and death.</a:t>
                      </a:r>
                    </a:p>
                    <a:p>
                      <a:pPr marL="285750" lvl="0" indent="-285750" algn="l">
                        <a:buSzPct val="100000"/>
                        <a:buFont typeface="Arial" pitchFamily="34"/>
                        <a:buChar char="•"/>
                      </a:pPr>
                      <a:r>
                        <a:rPr lang="en-GB" sz="1200" b="0">
                          <a:solidFill>
                            <a:srgbClr val="000000"/>
                          </a:solidFill>
                          <a:latin typeface="Comic Sans MS" pitchFamily="66"/>
                        </a:rPr>
                        <a:t>Some perform re-enactments and plays to retell the story</a:t>
                      </a:r>
                    </a:p>
                    <a:p>
                      <a:pPr marL="285750" lvl="0" indent="-285750" algn="l">
                        <a:buSzPct val="100000"/>
                        <a:buFont typeface="Arial" pitchFamily="34"/>
                        <a:buChar char="•"/>
                      </a:pPr>
                      <a:r>
                        <a:rPr lang="en-GB" sz="1200" b="0">
                          <a:solidFill>
                            <a:srgbClr val="000000"/>
                          </a:solidFill>
                          <a:latin typeface="Comic Sans MS" pitchFamily="66"/>
                        </a:rPr>
                        <a:t>In London, people gather in the street and some men beat themselves as a mourning ritual.</a:t>
                      </a:r>
                    </a:p>
                    <a:p>
                      <a:pPr marL="285750" lvl="0" indent="-285750" algn="l">
                        <a:buSzPct val="100000"/>
                        <a:buFont typeface="Arial" pitchFamily="34"/>
                        <a:buChar char="•"/>
                      </a:pPr>
                      <a:r>
                        <a:rPr lang="en-GB" sz="1200" b="0">
                          <a:solidFill>
                            <a:srgbClr val="000000"/>
                          </a:solidFill>
                          <a:latin typeface="Comic Sans MS" pitchFamily="66"/>
                        </a:rPr>
                        <a:t>Some believe they should shed blood</a:t>
                      </a:r>
                    </a:p>
                    <a:p>
                      <a:pPr marL="285750" lvl="0" indent="-285750" algn="l">
                        <a:buSzPct val="100000"/>
                        <a:buFont typeface="Arial" pitchFamily="34"/>
                        <a:buChar char="•"/>
                      </a:pPr>
                      <a:r>
                        <a:rPr lang="en-GB" sz="1200" b="0">
                          <a:solidFill>
                            <a:srgbClr val="000000"/>
                          </a:solidFill>
                          <a:latin typeface="Comic Sans MS" pitchFamily="66"/>
                        </a:rPr>
                        <a:t>Some will go on pilgrimage to the tomb of Husayn</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35530242"/>
                  </a:ext>
                </a:extLst>
              </a:tr>
            </a:tbl>
          </a:graphicData>
        </a:graphic>
      </p:graphicFrame>
      <p:graphicFrame>
        <p:nvGraphicFramePr>
          <p:cNvPr id="4" name="Table 7">
            <a:extLst>
              <a:ext uri="{FF2B5EF4-FFF2-40B4-BE49-F238E27FC236}">
                <a16:creationId xmlns:a16="http://schemas.microsoft.com/office/drawing/2014/main" id="{201EE72D-F97E-467D-B2BC-BD329D3E4344}"/>
              </a:ext>
            </a:extLst>
          </p:cNvPr>
          <p:cNvGraphicFramePr>
            <a:graphicFrameLocks noGrp="1"/>
          </p:cNvGraphicFramePr>
          <p:nvPr/>
        </p:nvGraphicFramePr>
        <p:xfrm>
          <a:off x="4555769" y="1176092"/>
          <a:ext cx="3690052" cy="4860136"/>
        </p:xfrm>
        <a:graphic>
          <a:graphicData uri="http://schemas.openxmlformats.org/drawingml/2006/table">
            <a:tbl>
              <a:tblPr firstRow="1" bandRow="1">
                <a:effectLst/>
                <a:tableStyleId>{5C22544A-7EE6-4342-B048-85BDC9FD1C3A}</a:tableStyleId>
              </a:tblPr>
              <a:tblGrid>
                <a:gridCol w="3690052">
                  <a:extLst>
                    <a:ext uri="{9D8B030D-6E8A-4147-A177-3AD203B41FA5}">
                      <a16:colId xmlns:a16="http://schemas.microsoft.com/office/drawing/2014/main" val="441085503"/>
                    </a:ext>
                  </a:extLst>
                </a:gridCol>
              </a:tblGrid>
              <a:tr h="342461">
                <a:tc>
                  <a:txBody>
                    <a:bodyPr/>
                    <a:lstStyle/>
                    <a:p>
                      <a:pPr lvl="0" algn="ctr"/>
                      <a:r>
                        <a:rPr lang="en-GB" sz="1600" b="0">
                          <a:solidFill>
                            <a:srgbClr val="000000"/>
                          </a:solidFill>
                          <a:latin typeface="Comic Sans MS" pitchFamily="66"/>
                        </a:rPr>
                        <a:t>Sunni Muslims- Origins</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754572456"/>
                  </a:ext>
                </a:extLst>
              </a:tr>
              <a:tr h="2055306">
                <a:tc>
                  <a:txBody>
                    <a:bodyPr/>
                    <a:lstStyle/>
                    <a:p>
                      <a:pPr marL="285750" lvl="0" indent="-285750" algn="l">
                        <a:buSzPct val="100000"/>
                        <a:buFont typeface="Arial" pitchFamily="34"/>
                        <a:buChar char="•"/>
                      </a:pPr>
                      <a:r>
                        <a:rPr lang="en-GB" sz="1400" b="0">
                          <a:solidFill>
                            <a:srgbClr val="000000"/>
                          </a:solidFill>
                          <a:latin typeface="Comic Sans MS" pitchFamily="66"/>
                        </a:rPr>
                        <a:t>The Day of Atonement.</a:t>
                      </a:r>
                    </a:p>
                    <a:p>
                      <a:pPr marL="285750" lvl="0" indent="-285750" algn="l">
                        <a:buSzPct val="100000"/>
                        <a:buFont typeface="Arial" pitchFamily="34"/>
                        <a:buChar char="•"/>
                      </a:pPr>
                      <a:r>
                        <a:rPr lang="en-GB" sz="1400" b="0">
                          <a:solidFill>
                            <a:srgbClr val="000000"/>
                          </a:solidFill>
                          <a:latin typeface="Comic Sans MS" pitchFamily="66"/>
                        </a:rPr>
                        <a:t>It remembers the day when the Israelites were freed from slavery in Egypt.</a:t>
                      </a:r>
                    </a:p>
                    <a:p>
                      <a:pPr marL="285750" lvl="0" indent="-285750" algn="l">
                        <a:buSzPct val="100000"/>
                        <a:buFont typeface="Arial" pitchFamily="34"/>
                        <a:buChar char="•"/>
                      </a:pPr>
                      <a:r>
                        <a:rPr lang="en-GB" sz="1400" b="0">
                          <a:solidFill>
                            <a:srgbClr val="000000"/>
                          </a:solidFill>
                          <a:latin typeface="Comic Sans MS" pitchFamily="66"/>
                        </a:rPr>
                        <a:t>Some believe it remembers the day Noah left the ark after the flood.</a:t>
                      </a:r>
                    </a:p>
                    <a:p>
                      <a:pPr marL="285750" lvl="0" indent="-285750" algn="l">
                        <a:buSzPct val="100000"/>
                        <a:buFont typeface="Arial" pitchFamily="34"/>
                        <a:buChar char="•"/>
                      </a:pPr>
                      <a:r>
                        <a:rPr lang="en-GB" sz="1400" b="0">
                          <a:solidFill>
                            <a:srgbClr val="000000"/>
                          </a:solidFill>
                          <a:latin typeface="Comic Sans MS" pitchFamily="66"/>
                        </a:rPr>
                        <a:t> </a:t>
                      </a:r>
                    </a:p>
                    <a:p>
                      <a:pPr marL="285750" lvl="0" indent="-285750" algn="l">
                        <a:buSzPct val="100000"/>
                        <a:buFont typeface="Arial" pitchFamily="34"/>
                        <a:buChar char="•"/>
                      </a:pPr>
                      <a:endParaRPr lang="en-GB" sz="1200" b="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4725294"/>
                  </a:ext>
                </a:extLst>
              </a:tr>
              <a:tr h="407063">
                <a:tc>
                  <a:txBody>
                    <a:bodyPr/>
                    <a:lstStyle/>
                    <a:p>
                      <a:pPr marL="0" lvl="0" indent="0" algn="ctr">
                        <a:buNone/>
                      </a:pPr>
                      <a:r>
                        <a:rPr lang="en-GB" sz="1600" b="0">
                          <a:solidFill>
                            <a:srgbClr val="000000"/>
                          </a:solidFill>
                          <a:latin typeface="Comic Sans MS" pitchFamily="66"/>
                        </a:rPr>
                        <a:t>How is it celebrated?</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AA71"/>
                    </a:solidFill>
                  </a:tcPr>
                </a:tc>
                <a:extLst>
                  <a:ext uri="{0D108BD9-81ED-4DB2-BD59-A6C34878D82A}">
                    <a16:rowId xmlns:a16="http://schemas.microsoft.com/office/drawing/2014/main" val="2125860288"/>
                  </a:ext>
                </a:extLst>
              </a:tr>
              <a:tr h="2055306">
                <a:tc>
                  <a:txBody>
                    <a:bodyPr/>
                    <a:lstStyle/>
                    <a:p>
                      <a:pPr marL="285750" lvl="0" indent="-285750" algn="l">
                        <a:buSzPct val="100000"/>
                        <a:buFont typeface="Arial" pitchFamily="34"/>
                        <a:buChar char="•"/>
                      </a:pPr>
                      <a:r>
                        <a:rPr lang="en-GB" sz="1200" b="0">
                          <a:solidFill>
                            <a:srgbClr val="000000"/>
                          </a:solidFill>
                          <a:latin typeface="Comic Sans MS" pitchFamily="66"/>
                        </a:rPr>
                        <a:t>Some believe that Muhammad nominated it to be a day of fasting.</a:t>
                      </a:r>
                    </a:p>
                    <a:p>
                      <a:pPr marL="285750" lvl="0" indent="-285750" algn="l">
                        <a:buSzPct val="100000"/>
                        <a:buFont typeface="Arial" pitchFamily="34"/>
                        <a:buChar char="•"/>
                      </a:pPr>
                      <a:r>
                        <a:rPr lang="en-GB" sz="1200" b="0">
                          <a:solidFill>
                            <a:srgbClr val="000000"/>
                          </a:solidFill>
                          <a:latin typeface="Comic Sans MS" pitchFamily="66"/>
                        </a:rPr>
                        <a:t>Show kindness to family and the poor.</a:t>
                      </a:r>
                    </a:p>
                    <a:p>
                      <a:pPr marL="285750" lvl="0" indent="-285750" algn="l">
                        <a:buSzPct val="100000"/>
                        <a:buFont typeface="Arial" pitchFamily="34"/>
                        <a:buChar char="•"/>
                      </a:pPr>
                      <a:r>
                        <a:rPr lang="en-GB" sz="1200" b="0">
                          <a:solidFill>
                            <a:srgbClr val="000000"/>
                          </a:solidFill>
                          <a:latin typeface="Comic Sans MS" pitchFamily="66"/>
                        </a:rPr>
                        <a:t>Recite prayers and learn form Islamic scholars.</a:t>
                      </a:r>
                    </a:p>
                    <a:p>
                      <a:pPr marL="285750" lvl="0" indent="-285750" algn="l">
                        <a:buSzPct val="100000"/>
                        <a:buFont typeface="Arial" pitchFamily="34"/>
                        <a:buChar char="•"/>
                      </a:pPr>
                      <a:endParaRPr lang="en-GB" sz="1200" b="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52276961"/>
                  </a:ext>
                </a:extLst>
              </a:tr>
            </a:tbl>
          </a:graphicData>
        </a:graphic>
      </p:graphicFrame>
      <p:cxnSp>
        <p:nvCxnSpPr>
          <p:cNvPr id="5" name="Straight Connector 17">
            <a:extLst>
              <a:ext uri="{FF2B5EF4-FFF2-40B4-BE49-F238E27FC236}">
                <a16:creationId xmlns:a16="http://schemas.microsoft.com/office/drawing/2014/main" id="{A2544E07-5946-4981-B3B4-57BB1FBE68EF}"/>
              </a:ext>
            </a:extLst>
          </p:cNvPr>
          <p:cNvCxnSpPr/>
          <p:nvPr/>
        </p:nvCxnSpPr>
        <p:spPr>
          <a:xfrm>
            <a:off x="1422486" y="918917"/>
            <a:ext cx="0" cy="257175"/>
          </a:xfrm>
          <a:prstGeom prst="straightConnector1">
            <a:avLst/>
          </a:prstGeom>
          <a:noFill/>
          <a:ln w="38103" cap="flat">
            <a:solidFill>
              <a:srgbClr val="000000"/>
            </a:solidFill>
            <a:prstDash val="solid"/>
            <a:miter/>
          </a:ln>
        </p:spPr>
      </p:cxnSp>
      <p:cxnSp>
        <p:nvCxnSpPr>
          <p:cNvPr id="6" name="Straight Connector 18">
            <a:extLst>
              <a:ext uri="{FF2B5EF4-FFF2-40B4-BE49-F238E27FC236}">
                <a16:creationId xmlns:a16="http://schemas.microsoft.com/office/drawing/2014/main" id="{49B93A9A-C0CF-4919-9E38-56E55CC8E01C}"/>
              </a:ext>
            </a:extLst>
          </p:cNvPr>
          <p:cNvCxnSpPr/>
          <p:nvPr/>
        </p:nvCxnSpPr>
        <p:spPr>
          <a:xfrm flipH="1">
            <a:off x="1422486" y="918917"/>
            <a:ext cx="5500829" cy="0"/>
          </a:xfrm>
          <a:prstGeom prst="straightConnector1">
            <a:avLst/>
          </a:prstGeom>
          <a:noFill/>
          <a:ln w="38103" cap="flat">
            <a:solidFill>
              <a:srgbClr val="000000"/>
            </a:solidFill>
            <a:prstDash val="solid"/>
            <a:miter/>
          </a:ln>
        </p:spPr>
      </p:cxnSp>
      <p:cxnSp>
        <p:nvCxnSpPr>
          <p:cNvPr id="7" name="Straight Connector 17">
            <a:extLst>
              <a:ext uri="{FF2B5EF4-FFF2-40B4-BE49-F238E27FC236}">
                <a16:creationId xmlns:a16="http://schemas.microsoft.com/office/drawing/2014/main" id="{C633945E-2C2D-4C63-B106-A0F728DD1BCA}"/>
              </a:ext>
            </a:extLst>
          </p:cNvPr>
          <p:cNvCxnSpPr/>
          <p:nvPr/>
        </p:nvCxnSpPr>
        <p:spPr>
          <a:xfrm>
            <a:off x="6923315" y="918917"/>
            <a:ext cx="0" cy="257175"/>
          </a:xfrm>
          <a:prstGeom prst="straightConnector1">
            <a:avLst/>
          </a:prstGeom>
          <a:noFill/>
          <a:ln w="38103" cap="flat">
            <a:solidFill>
              <a:srgbClr val="000000"/>
            </a:solidFill>
            <a:prstDash val="solid"/>
            <a:miter/>
          </a:ln>
        </p:spPr>
      </p:cxnSp>
      <p:sp>
        <p:nvSpPr>
          <p:cNvPr id="8" name="Rectangle 9">
            <a:extLst>
              <a:ext uri="{FF2B5EF4-FFF2-40B4-BE49-F238E27FC236}">
                <a16:creationId xmlns:a16="http://schemas.microsoft.com/office/drawing/2014/main" id="{A25D0FD7-37C0-440D-A6A4-023DA804417F}"/>
              </a:ext>
            </a:extLst>
          </p:cNvPr>
          <p:cNvSpPr/>
          <p:nvPr/>
        </p:nvSpPr>
        <p:spPr>
          <a:xfrm>
            <a:off x="8784073" y="1386276"/>
            <a:ext cx="2975485" cy="1935473"/>
          </a:xfrm>
          <a:prstGeom prst="rect">
            <a:avLst/>
          </a:prstGeom>
          <a:solidFill>
            <a:srgbClr val="FFB3D2"/>
          </a:solidFill>
          <a:ln w="12701" cap="flat">
            <a:solidFill>
              <a:srgbClr val="000000"/>
            </a:solidFill>
            <a:prstDash val="solid"/>
            <a:miter/>
          </a:ln>
        </p:spPr>
        <p:txBody>
          <a:bodyPr vert="horz" wrap="square" lIns="91440" tIns="45720" rIns="91440" bIns="45720" anchor="ctr"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sng" strike="noStrike" kern="1200" cap="none" spc="0" baseline="0">
                <a:solidFill>
                  <a:srgbClr val="000000"/>
                </a:solidFill>
                <a:uFillTx/>
                <a:latin typeface="Comic Sans MS" pitchFamily="66"/>
              </a:rPr>
              <a:t>The Problems</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Some religious leaders have condemned self harm and believe that it is wrong to harm the body God gave them.</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0" cap="none" spc="0" baseline="0">
                <a:solidFill>
                  <a:srgbClr val="000000"/>
                </a:solidFill>
                <a:uFillTx/>
                <a:latin typeface="Comic Sans MS" pitchFamily="66"/>
              </a:rPr>
              <a:t>UK leaders encourage people to donate blood instead.</a:t>
            </a:r>
            <a:endParaRPr lang="en-GB" sz="1200" b="0" i="0" u="none" strike="noStrike" kern="1200" cap="none" spc="0" baseline="0">
              <a:solidFill>
                <a:srgbClr val="000000"/>
              </a:solidFill>
              <a:uFillTx/>
              <a:latin typeface="Comic Sans MS" pitchFamily="66"/>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p:txBody>
      </p:sp>
      <p:pic>
        <p:nvPicPr>
          <p:cNvPr id="9" name="Picture 9" descr="A group of people standing in front of a crowd&#10;&#10;Description automatically generated">
            <a:extLst>
              <a:ext uri="{FF2B5EF4-FFF2-40B4-BE49-F238E27FC236}">
                <a16:creationId xmlns:a16="http://schemas.microsoft.com/office/drawing/2014/main" id="{00C9C9F6-9785-4ACB-ACE8-AB4CA8C64BFC}"/>
              </a:ext>
            </a:extLst>
          </p:cNvPr>
          <p:cNvPicPr>
            <a:picLocks noChangeAspect="1"/>
          </p:cNvPicPr>
          <p:nvPr/>
        </p:nvPicPr>
        <p:blipFill>
          <a:blip r:embed="rId3"/>
          <a:stretch>
            <a:fillRect/>
          </a:stretch>
        </p:blipFill>
        <p:spPr>
          <a:xfrm>
            <a:off x="8568860" y="3929944"/>
            <a:ext cx="3405911" cy="1790139"/>
          </a:xfrm>
          <a:prstGeom prst="rect">
            <a:avLst/>
          </a:prstGeom>
          <a:noFill/>
          <a:ln cap="flat">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37">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99A4DA4D-F8EE-4A7D-AA62-84C783D8F79B}"/>
              </a:ext>
            </a:extLst>
          </p:cNvPr>
          <p:cNvSpPr txBox="1"/>
          <p:nvPr/>
        </p:nvSpPr>
        <p:spPr>
          <a:xfrm>
            <a:off x="0" y="0"/>
            <a:ext cx="12191996" cy="523219"/>
          </a:xfrm>
          <a:prstGeom prst="rect">
            <a:avLst/>
          </a:prstGeom>
          <a:solidFill>
            <a:srgbClr val="FFD966"/>
          </a:solidFill>
          <a:ln w="9528"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0" u="sng" strike="noStrike" kern="1200" cap="none" spc="0" baseline="0">
                <a:solidFill>
                  <a:srgbClr val="000000"/>
                </a:solidFill>
                <a:uFillTx/>
                <a:latin typeface="Comic Sans MS" pitchFamily="66"/>
              </a:rPr>
              <a:t>The 5 Pillars &amp; 10 Obligatory Acts</a:t>
            </a:r>
          </a:p>
        </p:txBody>
      </p:sp>
      <p:sp>
        <p:nvSpPr>
          <p:cNvPr id="3" name="TextBox 22">
            <a:extLst>
              <a:ext uri="{FF2B5EF4-FFF2-40B4-BE49-F238E27FC236}">
                <a16:creationId xmlns:a16="http://schemas.microsoft.com/office/drawing/2014/main" id="{2C4142F9-87CE-47F4-89A4-A496409A8B55}"/>
              </a:ext>
            </a:extLst>
          </p:cNvPr>
          <p:cNvSpPr txBox="1"/>
          <p:nvPr/>
        </p:nvSpPr>
        <p:spPr>
          <a:xfrm>
            <a:off x="109764" y="3863650"/>
            <a:ext cx="4542190" cy="400114"/>
          </a:xfrm>
          <a:prstGeom prst="rect">
            <a:avLst/>
          </a:prstGeom>
          <a:noFill/>
          <a:ln cap="flat">
            <a:noFill/>
          </a:ln>
        </p:spPr>
        <p:txBody>
          <a:bodyPr vert="horz" wrap="square" lIns="91440" tIns="45720" rIns="91440" bIns="45720" anchor="t" anchorCtr="1"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none" strike="noStrike" kern="1200" cap="none" spc="0" baseline="0">
                <a:solidFill>
                  <a:srgbClr val="000000"/>
                </a:solidFill>
                <a:uFillTx/>
                <a:latin typeface="Comic Sans MS" pitchFamily="66"/>
              </a:rPr>
              <a:t>10 Obligatory Acts in Shi’a Islam:</a:t>
            </a:r>
          </a:p>
        </p:txBody>
      </p:sp>
      <p:graphicFrame>
        <p:nvGraphicFramePr>
          <p:cNvPr id="4" name="Table 6">
            <a:extLst>
              <a:ext uri="{FF2B5EF4-FFF2-40B4-BE49-F238E27FC236}">
                <a16:creationId xmlns:a16="http://schemas.microsoft.com/office/drawing/2014/main" id="{91F47236-1CED-4117-B51B-3CFECC529494}"/>
              </a:ext>
            </a:extLst>
          </p:cNvPr>
          <p:cNvGraphicFramePr>
            <a:graphicFrameLocks noGrp="1"/>
          </p:cNvGraphicFramePr>
          <p:nvPr/>
        </p:nvGraphicFramePr>
        <p:xfrm>
          <a:off x="109764" y="4393591"/>
          <a:ext cx="11972504" cy="1889763"/>
        </p:xfrm>
        <a:graphic>
          <a:graphicData uri="http://schemas.openxmlformats.org/drawingml/2006/table">
            <a:tbl>
              <a:tblPr firstRow="1" bandRow="1">
                <a:effectLst/>
                <a:tableStyleId>{5C22544A-7EE6-4342-B048-85BDC9FD1C3A}</a:tableStyleId>
              </a:tblPr>
              <a:tblGrid>
                <a:gridCol w="1173952">
                  <a:extLst>
                    <a:ext uri="{9D8B030D-6E8A-4147-A177-3AD203B41FA5}">
                      <a16:colId xmlns:a16="http://schemas.microsoft.com/office/drawing/2014/main" val="633786825"/>
                    </a:ext>
                  </a:extLst>
                </a:gridCol>
                <a:gridCol w="1220541">
                  <a:extLst>
                    <a:ext uri="{9D8B030D-6E8A-4147-A177-3AD203B41FA5}">
                      <a16:colId xmlns:a16="http://schemas.microsoft.com/office/drawing/2014/main" val="794232698"/>
                    </a:ext>
                  </a:extLst>
                </a:gridCol>
                <a:gridCol w="1197251">
                  <a:extLst>
                    <a:ext uri="{9D8B030D-6E8A-4147-A177-3AD203B41FA5}">
                      <a16:colId xmlns:a16="http://schemas.microsoft.com/office/drawing/2014/main" val="1297763834"/>
                    </a:ext>
                  </a:extLst>
                </a:gridCol>
                <a:gridCol w="1197251">
                  <a:extLst>
                    <a:ext uri="{9D8B030D-6E8A-4147-A177-3AD203B41FA5}">
                      <a16:colId xmlns:a16="http://schemas.microsoft.com/office/drawing/2014/main" val="3693079787"/>
                    </a:ext>
                  </a:extLst>
                </a:gridCol>
                <a:gridCol w="1197251">
                  <a:extLst>
                    <a:ext uri="{9D8B030D-6E8A-4147-A177-3AD203B41FA5}">
                      <a16:colId xmlns:a16="http://schemas.microsoft.com/office/drawing/2014/main" val="4222548479"/>
                    </a:ext>
                  </a:extLst>
                </a:gridCol>
                <a:gridCol w="1197251">
                  <a:extLst>
                    <a:ext uri="{9D8B030D-6E8A-4147-A177-3AD203B41FA5}">
                      <a16:colId xmlns:a16="http://schemas.microsoft.com/office/drawing/2014/main" val="2009223001"/>
                    </a:ext>
                  </a:extLst>
                </a:gridCol>
                <a:gridCol w="1197251">
                  <a:extLst>
                    <a:ext uri="{9D8B030D-6E8A-4147-A177-3AD203B41FA5}">
                      <a16:colId xmlns:a16="http://schemas.microsoft.com/office/drawing/2014/main" val="1555186386"/>
                    </a:ext>
                  </a:extLst>
                </a:gridCol>
                <a:gridCol w="1197251">
                  <a:extLst>
                    <a:ext uri="{9D8B030D-6E8A-4147-A177-3AD203B41FA5}">
                      <a16:colId xmlns:a16="http://schemas.microsoft.com/office/drawing/2014/main" val="2508112453"/>
                    </a:ext>
                  </a:extLst>
                </a:gridCol>
                <a:gridCol w="1197251">
                  <a:extLst>
                    <a:ext uri="{9D8B030D-6E8A-4147-A177-3AD203B41FA5}">
                      <a16:colId xmlns:a16="http://schemas.microsoft.com/office/drawing/2014/main" val="3842959354"/>
                    </a:ext>
                  </a:extLst>
                </a:gridCol>
                <a:gridCol w="1197251">
                  <a:extLst>
                    <a:ext uri="{9D8B030D-6E8A-4147-A177-3AD203B41FA5}">
                      <a16:colId xmlns:a16="http://schemas.microsoft.com/office/drawing/2014/main" val="3253126707"/>
                    </a:ext>
                  </a:extLst>
                </a:gridCol>
              </a:tblGrid>
              <a:tr h="439661">
                <a:tc>
                  <a:txBody>
                    <a:bodyPr/>
                    <a:lstStyle/>
                    <a:p>
                      <a:pPr lvl="0" algn="ctr"/>
                      <a:r>
                        <a:rPr lang="en-GB" sz="1400" b="0" u="sng">
                          <a:solidFill>
                            <a:srgbClr val="000000"/>
                          </a:solidFill>
                          <a:latin typeface="Comic Sans MS" pitchFamily="66"/>
                        </a:rPr>
                        <a:t>Salah</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7E7"/>
                    </a:solidFill>
                  </a:tcPr>
                </a:tc>
                <a:tc>
                  <a:txBody>
                    <a:bodyPr/>
                    <a:lstStyle/>
                    <a:p>
                      <a:pPr lvl="0" algn="ctr"/>
                      <a:r>
                        <a:rPr lang="en-GB" sz="1400" b="0" u="sng">
                          <a:solidFill>
                            <a:srgbClr val="000000"/>
                          </a:solidFill>
                          <a:latin typeface="Comic Sans MS" pitchFamily="66"/>
                        </a:rPr>
                        <a:t>Sawm</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C5E0B4"/>
                    </a:solidFill>
                  </a:tcPr>
                </a:tc>
                <a:tc>
                  <a:txBody>
                    <a:bodyPr/>
                    <a:lstStyle/>
                    <a:p>
                      <a:pPr lvl="0" algn="ctr"/>
                      <a:r>
                        <a:rPr lang="en-GB" sz="1400" b="0" u="sng">
                          <a:solidFill>
                            <a:srgbClr val="000000"/>
                          </a:solidFill>
                          <a:latin typeface="Comic Sans MS" pitchFamily="66"/>
                        </a:rPr>
                        <a:t>Zakah</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E699"/>
                    </a:solidFill>
                  </a:tcPr>
                </a:tc>
                <a:tc>
                  <a:txBody>
                    <a:bodyPr/>
                    <a:lstStyle/>
                    <a:p>
                      <a:pPr lvl="0" algn="ctr"/>
                      <a:r>
                        <a:rPr lang="en-GB" sz="1400" b="0" u="sng">
                          <a:solidFill>
                            <a:srgbClr val="000000"/>
                          </a:solidFill>
                          <a:latin typeface="Comic Sans MS" pitchFamily="66"/>
                        </a:rPr>
                        <a:t>Khums</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7E7"/>
                    </a:solidFill>
                  </a:tcPr>
                </a:tc>
                <a:tc>
                  <a:txBody>
                    <a:bodyPr/>
                    <a:lstStyle/>
                    <a:p>
                      <a:pPr lvl="0" algn="ctr"/>
                      <a:r>
                        <a:rPr lang="en-GB" sz="1400" b="0" u="sng">
                          <a:solidFill>
                            <a:srgbClr val="000000"/>
                          </a:solidFill>
                          <a:latin typeface="Comic Sans MS" pitchFamily="66"/>
                        </a:rPr>
                        <a:t>Hajj</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E0F357"/>
                    </a:solidFill>
                  </a:tcPr>
                </a:tc>
                <a:tc>
                  <a:txBody>
                    <a:bodyPr/>
                    <a:lstStyle/>
                    <a:p>
                      <a:pPr lvl="0" algn="ctr"/>
                      <a:r>
                        <a:rPr lang="en-GB" sz="1400" b="0" u="sng">
                          <a:solidFill>
                            <a:srgbClr val="000000"/>
                          </a:solidFill>
                          <a:latin typeface="Comic Sans MS" pitchFamily="66"/>
                        </a:rPr>
                        <a:t>Jihad</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61FF61"/>
                    </a:solidFill>
                  </a:tcPr>
                </a:tc>
                <a:tc>
                  <a:txBody>
                    <a:bodyPr/>
                    <a:lstStyle/>
                    <a:p>
                      <a:pPr lvl="0" algn="ctr"/>
                      <a:r>
                        <a:rPr lang="en-GB" sz="1400" b="0" u="sng">
                          <a:solidFill>
                            <a:srgbClr val="000000"/>
                          </a:solidFill>
                          <a:latin typeface="Comic Sans MS" pitchFamily="66"/>
                        </a:rPr>
                        <a:t>Amr-bil-Maruf</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97E4"/>
                    </a:solidFill>
                  </a:tcPr>
                </a:tc>
                <a:tc>
                  <a:txBody>
                    <a:bodyPr/>
                    <a:lstStyle/>
                    <a:p>
                      <a:pPr lvl="0" algn="ctr"/>
                      <a:r>
                        <a:rPr lang="en-GB" sz="1400" b="0" u="sng">
                          <a:solidFill>
                            <a:srgbClr val="000000"/>
                          </a:solidFill>
                          <a:latin typeface="Comic Sans MS" pitchFamily="66"/>
                        </a:rPr>
                        <a:t>Nahi Anil Munkar</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AA71"/>
                    </a:solidFill>
                  </a:tcPr>
                </a:tc>
                <a:tc>
                  <a:txBody>
                    <a:bodyPr/>
                    <a:lstStyle/>
                    <a:p>
                      <a:pPr lvl="0" algn="ctr"/>
                      <a:r>
                        <a:rPr lang="en-GB" sz="1400" b="0" u="sng">
                          <a:solidFill>
                            <a:srgbClr val="000000"/>
                          </a:solidFill>
                          <a:latin typeface="Comic Sans MS" pitchFamily="66"/>
                        </a:rPr>
                        <a:t>Tawallah</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7E7"/>
                    </a:solidFill>
                  </a:tcPr>
                </a:tc>
                <a:tc>
                  <a:txBody>
                    <a:bodyPr/>
                    <a:lstStyle/>
                    <a:p>
                      <a:pPr lvl="0" algn="ctr"/>
                      <a:r>
                        <a:rPr lang="en-GB" sz="1400" b="0" u="sng">
                          <a:solidFill>
                            <a:srgbClr val="000000"/>
                          </a:solidFill>
                          <a:latin typeface="Comic Sans MS" pitchFamily="66"/>
                        </a:rPr>
                        <a:t>Tabarra</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61FF61"/>
                    </a:solidFill>
                  </a:tcPr>
                </a:tc>
                <a:extLst>
                  <a:ext uri="{0D108BD9-81ED-4DB2-BD59-A6C34878D82A}">
                    <a16:rowId xmlns:a16="http://schemas.microsoft.com/office/drawing/2014/main" val="3518517509"/>
                  </a:ext>
                </a:extLst>
              </a:tr>
              <a:tr h="848480">
                <a:tc>
                  <a:txBody>
                    <a:bodyPr/>
                    <a:lstStyle/>
                    <a:p>
                      <a:pPr lvl="0" algn="ctr"/>
                      <a:r>
                        <a:rPr lang="en-GB" sz="1200">
                          <a:solidFill>
                            <a:srgbClr val="000000"/>
                          </a:solidFill>
                          <a:latin typeface="Comic Sans MS" pitchFamily="66"/>
                        </a:rPr>
                        <a:t>Prayer</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Comic Sans MS" pitchFamily="66"/>
                        </a:rPr>
                        <a:t>Fasting</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Comic Sans MS" pitchFamily="66"/>
                        </a:rPr>
                        <a:t>Charitable giving</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Comic Sans MS" pitchFamily="66"/>
                        </a:rPr>
                        <a:t>20% tax on income. Half goes to charity and the other half to Shi’a leaders</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Comic Sans MS" pitchFamily="66"/>
                        </a:rPr>
                        <a:t>Pilgrimage</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Comic Sans MS" pitchFamily="66"/>
                        </a:rPr>
                        <a:t>The struggle to maintain the faith. Greater and lesser Jihad.</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Comic Sans MS" pitchFamily="66"/>
                        </a:rPr>
                        <a:t>Encouraging people to do what is good.</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Comic Sans MS" pitchFamily="66"/>
                        </a:rPr>
                        <a:t>Discouraging people from doing what is wrong.</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Comic Sans MS" pitchFamily="66"/>
                        </a:rPr>
                        <a:t>Being loving towards the friends of God, Muhammad and the Imams.</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Comic Sans MS" pitchFamily="66"/>
                        </a:rPr>
                        <a:t>Disassociating from the enemies of God.</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10793622"/>
                  </a:ext>
                </a:extLst>
              </a:tr>
            </a:tbl>
          </a:graphicData>
        </a:graphic>
      </p:graphicFrame>
      <p:sp>
        <p:nvSpPr>
          <p:cNvPr id="5" name="TextBox 7">
            <a:extLst>
              <a:ext uri="{FF2B5EF4-FFF2-40B4-BE49-F238E27FC236}">
                <a16:creationId xmlns:a16="http://schemas.microsoft.com/office/drawing/2014/main" id="{D9C06134-4505-4359-9197-7539E0C82F94}"/>
              </a:ext>
            </a:extLst>
          </p:cNvPr>
          <p:cNvSpPr txBox="1"/>
          <p:nvPr/>
        </p:nvSpPr>
        <p:spPr>
          <a:xfrm>
            <a:off x="4815788" y="967234"/>
            <a:ext cx="1882383" cy="299434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0" cap="none" spc="0" baseline="0">
                <a:solidFill>
                  <a:srgbClr val="FF0000"/>
                </a:solidFill>
                <a:uFillTx/>
                <a:latin typeface="Comic Sans MS" pitchFamily="66"/>
              </a:rPr>
              <a:t>The Five Pillars</a:t>
            </a:r>
            <a:r>
              <a:rPr lang="en-GB" sz="2000" b="0" i="0" u="none" strike="noStrike" kern="1200" cap="none" spc="0" baseline="0">
                <a:solidFill>
                  <a:srgbClr val="FF0000"/>
                </a:solidFill>
                <a:uFillTx/>
                <a:latin typeface="Comic Sans MS" pitchFamily="66"/>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Comic Sans MS" pitchFamily="66"/>
              </a:rPr>
              <a:t>Central to Muslim practices. They are key to living a perfect Muslim life.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0" cap="none" spc="0" baseline="0">
                <a:solidFill>
                  <a:srgbClr val="000000"/>
                </a:solidFill>
                <a:uFillTx/>
                <a:latin typeface="Comic Sans MS" pitchFamily="66"/>
              </a:rPr>
              <a:t>They show obedience and dedication to God.</a:t>
            </a:r>
            <a:endParaRPr lang="en-GB" sz="1600" b="0" i="0" u="none" strike="noStrike" kern="1200" cap="none" spc="0" baseline="0">
              <a:solidFill>
                <a:srgbClr val="000000"/>
              </a:solidFill>
              <a:uFillTx/>
              <a:latin typeface="Comic Sans MS" pitchFamily="66"/>
            </a:endParaRPr>
          </a:p>
        </p:txBody>
      </p:sp>
      <p:pic>
        <p:nvPicPr>
          <p:cNvPr id="6" name="Picture 9" descr="A picture containing table&#10;&#10;Description automatically generated">
            <a:extLst>
              <a:ext uri="{FF2B5EF4-FFF2-40B4-BE49-F238E27FC236}">
                <a16:creationId xmlns:a16="http://schemas.microsoft.com/office/drawing/2014/main" id="{31985EF4-E759-4001-BE5A-8F4ED050BE02}"/>
              </a:ext>
            </a:extLst>
          </p:cNvPr>
          <p:cNvPicPr>
            <a:picLocks noChangeAspect="1"/>
          </p:cNvPicPr>
          <p:nvPr/>
        </p:nvPicPr>
        <p:blipFill>
          <a:blip r:embed="rId2"/>
          <a:stretch>
            <a:fillRect/>
          </a:stretch>
        </p:blipFill>
        <p:spPr>
          <a:xfrm>
            <a:off x="6862005" y="869301"/>
            <a:ext cx="4893722" cy="2994349"/>
          </a:xfrm>
          <a:prstGeom prst="rect">
            <a:avLst/>
          </a:prstGeom>
          <a:noFill/>
          <a:ln cap="flat">
            <a:noFill/>
          </a:ln>
        </p:spPr>
      </p:pic>
      <p:pic>
        <p:nvPicPr>
          <p:cNvPr id="7" name="Picture 10" descr="A picture containing drawing, clock&#10;&#10;Description automatically generated">
            <a:extLst>
              <a:ext uri="{FF2B5EF4-FFF2-40B4-BE49-F238E27FC236}">
                <a16:creationId xmlns:a16="http://schemas.microsoft.com/office/drawing/2014/main" id="{65F33360-2F65-4165-8E64-BD3A8358C646}"/>
              </a:ext>
            </a:extLst>
          </p:cNvPr>
          <p:cNvPicPr>
            <a:picLocks noChangeAspect="1"/>
          </p:cNvPicPr>
          <p:nvPr/>
        </p:nvPicPr>
        <p:blipFill>
          <a:blip r:embed="rId3"/>
          <a:stretch>
            <a:fillRect/>
          </a:stretch>
        </p:blipFill>
        <p:spPr>
          <a:xfrm>
            <a:off x="1025307" y="867326"/>
            <a:ext cx="2711104" cy="2351882"/>
          </a:xfrm>
          <a:prstGeom prst="rect">
            <a:avLst/>
          </a:prstGeom>
          <a:noFill/>
          <a:ln cap="flat">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36">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56BEDCD1-4858-4B7E-BACC-6A28FF8E3578}"/>
              </a:ext>
            </a:extLst>
          </p:cNvPr>
          <p:cNvSpPr txBox="1"/>
          <p:nvPr/>
        </p:nvSpPr>
        <p:spPr>
          <a:xfrm>
            <a:off x="0" y="0"/>
            <a:ext cx="12191996" cy="523219"/>
          </a:xfrm>
          <a:prstGeom prst="rect">
            <a:avLst/>
          </a:prstGeom>
          <a:solidFill>
            <a:srgbClr val="B4C7E7"/>
          </a:solidFill>
          <a:ln w="9528"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0" u="sng" strike="noStrike" kern="1200" cap="none" spc="0" baseline="0">
                <a:solidFill>
                  <a:srgbClr val="000000"/>
                </a:solidFill>
                <a:uFillTx/>
                <a:latin typeface="Comic Sans MS" pitchFamily="66"/>
              </a:rPr>
              <a:t>The Shahadah</a:t>
            </a:r>
          </a:p>
        </p:txBody>
      </p:sp>
      <p:cxnSp>
        <p:nvCxnSpPr>
          <p:cNvPr id="3" name="Straight Connector 18">
            <a:extLst>
              <a:ext uri="{FF2B5EF4-FFF2-40B4-BE49-F238E27FC236}">
                <a16:creationId xmlns:a16="http://schemas.microsoft.com/office/drawing/2014/main" id="{5B3A32E7-9074-4434-AFD3-955B68A87095}"/>
              </a:ext>
            </a:extLst>
          </p:cNvPr>
          <p:cNvCxnSpPr/>
          <p:nvPr/>
        </p:nvCxnSpPr>
        <p:spPr>
          <a:xfrm flipH="1">
            <a:off x="1848587" y="4282601"/>
            <a:ext cx="8021940" cy="0"/>
          </a:xfrm>
          <a:prstGeom prst="straightConnector1">
            <a:avLst/>
          </a:prstGeom>
          <a:noFill/>
          <a:ln w="38103" cap="flat">
            <a:solidFill>
              <a:srgbClr val="000000"/>
            </a:solidFill>
            <a:prstDash val="solid"/>
            <a:miter/>
          </a:ln>
        </p:spPr>
      </p:cxnSp>
      <p:cxnSp>
        <p:nvCxnSpPr>
          <p:cNvPr id="4" name="Straight Connector 17">
            <a:extLst>
              <a:ext uri="{FF2B5EF4-FFF2-40B4-BE49-F238E27FC236}">
                <a16:creationId xmlns:a16="http://schemas.microsoft.com/office/drawing/2014/main" id="{14BB6817-2646-4923-A194-75F8526C2FDF}"/>
              </a:ext>
            </a:extLst>
          </p:cNvPr>
          <p:cNvCxnSpPr/>
          <p:nvPr/>
        </p:nvCxnSpPr>
        <p:spPr>
          <a:xfrm flipV="1">
            <a:off x="1848587" y="4282601"/>
            <a:ext cx="0" cy="344729"/>
          </a:xfrm>
          <a:prstGeom prst="straightConnector1">
            <a:avLst/>
          </a:prstGeom>
          <a:noFill/>
          <a:ln w="38103" cap="flat">
            <a:solidFill>
              <a:srgbClr val="000000"/>
            </a:solidFill>
            <a:prstDash val="solid"/>
            <a:miter/>
          </a:ln>
        </p:spPr>
      </p:cxnSp>
      <p:cxnSp>
        <p:nvCxnSpPr>
          <p:cNvPr id="5" name="Straight Connector 17">
            <a:extLst>
              <a:ext uri="{FF2B5EF4-FFF2-40B4-BE49-F238E27FC236}">
                <a16:creationId xmlns:a16="http://schemas.microsoft.com/office/drawing/2014/main" id="{9593A80F-E578-4C91-A188-C3917A80C5A4}"/>
              </a:ext>
            </a:extLst>
          </p:cNvPr>
          <p:cNvCxnSpPr/>
          <p:nvPr/>
        </p:nvCxnSpPr>
        <p:spPr>
          <a:xfrm>
            <a:off x="9870527" y="4282601"/>
            <a:ext cx="0" cy="344729"/>
          </a:xfrm>
          <a:prstGeom prst="straightConnector1">
            <a:avLst/>
          </a:prstGeom>
          <a:noFill/>
          <a:ln w="38103" cap="flat">
            <a:solidFill>
              <a:srgbClr val="000000"/>
            </a:solidFill>
            <a:prstDash val="solid"/>
            <a:miter/>
          </a:ln>
        </p:spPr>
      </p:cxnSp>
      <p:sp>
        <p:nvSpPr>
          <p:cNvPr id="6" name="TextBox 22">
            <a:extLst>
              <a:ext uri="{FF2B5EF4-FFF2-40B4-BE49-F238E27FC236}">
                <a16:creationId xmlns:a16="http://schemas.microsoft.com/office/drawing/2014/main" id="{48C7E3E0-8A58-4646-8023-4E5AEEFE6058}"/>
              </a:ext>
            </a:extLst>
          </p:cNvPr>
          <p:cNvSpPr txBox="1"/>
          <p:nvPr/>
        </p:nvSpPr>
        <p:spPr>
          <a:xfrm>
            <a:off x="3457117" y="3854799"/>
            <a:ext cx="4542190" cy="400114"/>
          </a:xfrm>
          <a:prstGeom prst="rect">
            <a:avLst/>
          </a:prstGeom>
          <a:noFill/>
          <a:ln cap="flat">
            <a:noFill/>
          </a:ln>
        </p:spPr>
        <p:txBody>
          <a:bodyPr vert="horz" wrap="square" lIns="91440" tIns="45720" rIns="91440" bIns="45720" anchor="t" anchorCtr="1"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0" cap="none" spc="0" baseline="0">
                <a:solidFill>
                  <a:srgbClr val="000000"/>
                </a:solidFill>
                <a:uFillTx/>
                <a:latin typeface="Comic Sans MS" pitchFamily="66"/>
              </a:rPr>
              <a:t>The Shahadah</a:t>
            </a:r>
            <a:endParaRPr lang="en-GB" sz="2000" b="0" i="0" u="none" strike="noStrike" kern="1200" cap="none" spc="0" baseline="0">
              <a:solidFill>
                <a:srgbClr val="000000"/>
              </a:solidFill>
              <a:uFillTx/>
              <a:latin typeface="Comic Sans MS" pitchFamily="66"/>
            </a:endParaRPr>
          </a:p>
        </p:txBody>
      </p:sp>
      <p:sp>
        <p:nvSpPr>
          <p:cNvPr id="7" name="Rectangle: Rounded Corners 9">
            <a:extLst>
              <a:ext uri="{FF2B5EF4-FFF2-40B4-BE49-F238E27FC236}">
                <a16:creationId xmlns:a16="http://schemas.microsoft.com/office/drawing/2014/main" id="{5D29956D-3E41-49E0-BF8F-0823649E9E97}"/>
              </a:ext>
            </a:extLst>
          </p:cNvPr>
          <p:cNvSpPr/>
          <p:nvPr/>
        </p:nvSpPr>
        <p:spPr>
          <a:xfrm>
            <a:off x="556247" y="4786902"/>
            <a:ext cx="2584679" cy="1597548"/>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38103" cap="flat">
            <a:solidFill>
              <a:srgbClr val="00B05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0" cap="none" spc="0" baseline="0">
                <a:solidFill>
                  <a:srgbClr val="000000"/>
                </a:solidFill>
                <a:uFillTx/>
                <a:latin typeface="Comic Sans MS" pitchFamily="66"/>
              </a:rPr>
              <a:t>Sunni:</a:t>
            </a:r>
            <a:endParaRPr lang="en-GB" sz="1400" b="1" i="0" u="none" strike="noStrike" kern="1200" cap="none" spc="0" baseline="0">
              <a:solidFill>
                <a:srgbClr val="000000"/>
              </a:solidFill>
              <a:uFillTx/>
              <a:latin typeface="Comic Sans MS" pitchFamily="66"/>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0" cap="none" spc="0" baseline="0">
                <a:solidFill>
                  <a:srgbClr val="000000"/>
                </a:solidFill>
                <a:uFillTx/>
                <a:latin typeface="Comic Sans MS" pitchFamily="66"/>
              </a:rPr>
              <a:t>“There is no God but Allah and Muhammad is the Prophet of Allah.”</a:t>
            </a:r>
            <a:endParaRPr lang="en-GB" sz="1400" b="0" i="0" u="none" strike="noStrike" kern="1200" cap="none" spc="0" baseline="0">
              <a:solidFill>
                <a:srgbClr val="000000"/>
              </a:solidFill>
              <a:uFillTx/>
              <a:latin typeface="Comic Sans MS" pitchFamily="66"/>
            </a:endParaRPr>
          </a:p>
        </p:txBody>
      </p:sp>
      <p:sp>
        <p:nvSpPr>
          <p:cNvPr id="8" name="Rectangle: Rounded Corners 12">
            <a:extLst>
              <a:ext uri="{FF2B5EF4-FFF2-40B4-BE49-F238E27FC236}">
                <a16:creationId xmlns:a16="http://schemas.microsoft.com/office/drawing/2014/main" id="{8D443639-0F7B-41E1-B219-A3E0762CE24E}"/>
              </a:ext>
            </a:extLst>
          </p:cNvPr>
          <p:cNvSpPr/>
          <p:nvPr/>
        </p:nvSpPr>
        <p:spPr>
          <a:xfrm>
            <a:off x="8578187" y="4705795"/>
            <a:ext cx="2584679" cy="1579955"/>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38103"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omic Sans MS" pitchFamily="66"/>
              </a:rPr>
              <a:t>Shi’a:</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0" cap="none" spc="0" baseline="0">
                <a:solidFill>
                  <a:srgbClr val="000000"/>
                </a:solidFill>
                <a:uFillTx/>
                <a:latin typeface="Comic Sans MS" pitchFamily="66"/>
              </a:rPr>
              <a:t>“There is no God but Allah and Muhammad is the Prophet of Allah and Ali is the friend of God.”</a:t>
            </a:r>
            <a:endParaRPr lang="en-GB" sz="1400" b="0" i="0" u="none" strike="noStrike" kern="1200" cap="none" spc="0" baseline="0">
              <a:solidFill>
                <a:srgbClr val="000000"/>
              </a:solidFill>
              <a:uFillTx/>
              <a:latin typeface="Comic Sans MS" pitchFamily="66"/>
            </a:endParaRPr>
          </a:p>
        </p:txBody>
      </p:sp>
      <p:sp>
        <p:nvSpPr>
          <p:cNvPr id="9" name="Speech Bubble: Rectangle with Corners Rounded 8">
            <a:extLst>
              <a:ext uri="{FF2B5EF4-FFF2-40B4-BE49-F238E27FC236}">
                <a16:creationId xmlns:a16="http://schemas.microsoft.com/office/drawing/2014/main" id="{91D5F53C-307F-4FD0-890C-D023246A2F73}"/>
              </a:ext>
            </a:extLst>
          </p:cNvPr>
          <p:cNvSpPr/>
          <p:nvPr/>
        </p:nvSpPr>
        <p:spPr>
          <a:xfrm>
            <a:off x="6471556" y="4714024"/>
            <a:ext cx="1903314" cy="1571725"/>
          </a:xfrm>
          <a:custGeom>
            <a:avLst>
              <a:gd name="f0" fmla="val 26295"/>
              <a:gd name="f1" fmla="val 3238"/>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3590"/>
              <a:gd name="f13" fmla="val 8970"/>
              <a:gd name="f14" fmla="val 12630"/>
              <a:gd name="f15" fmla="val 18010"/>
              <a:gd name="f16" fmla="val -2147483647"/>
              <a:gd name="f17" fmla="+- 0 0 180"/>
              <a:gd name="f18" fmla="*/ f6 1 21600"/>
              <a:gd name="f19" fmla="*/ f7 1 21600"/>
              <a:gd name="f20" fmla="+- 0 0 f12"/>
              <a:gd name="f21" fmla="+- 3590 0 f8"/>
              <a:gd name="f22" fmla="+- 0 0 f3"/>
              <a:gd name="f23" fmla="+- 21600 0 f15"/>
              <a:gd name="f24" fmla="+- 18010 0 f9"/>
              <a:gd name="f25" fmla="+- f9 0 f8"/>
              <a:gd name="f26" fmla="pin -2147483647 f0 2147483647"/>
              <a:gd name="f27" fmla="pin -2147483647 f1 2147483647"/>
              <a:gd name="f28" fmla="*/ f17 f2 1"/>
              <a:gd name="f29" fmla="val f26"/>
              <a:gd name="f30" fmla="val f27"/>
              <a:gd name="f31" fmla="abs f20"/>
              <a:gd name="f32" fmla="abs f21"/>
              <a:gd name="f33" fmla="?: f20 f22 f3"/>
              <a:gd name="f34" fmla="?: f20 f3 f22"/>
              <a:gd name="f35" fmla="?: f20 f4 f3"/>
              <a:gd name="f36" fmla="?: f20 f3 f4"/>
              <a:gd name="f37" fmla="abs f23"/>
              <a:gd name="f38" fmla="?: f21 f22 f3"/>
              <a:gd name="f39" fmla="?: f21 f3 f22"/>
              <a:gd name="f40" fmla="?: f23 0 f2"/>
              <a:gd name="f41" fmla="?: f23 f2 0"/>
              <a:gd name="f42" fmla="abs f24"/>
              <a:gd name="f43" fmla="?: f23 f22 f3"/>
              <a:gd name="f44" fmla="?: f23 f3 f22"/>
              <a:gd name="f45" fmla="?: f23 f4 f3"/>
              <a:gd name="f46" fmla="?: f23 f3 f4"/>
              <a:gd name="f47" fmla="?: f24 f22 f3"/>
              <a:gd name="f48" fmla="?: f24 f3 f22"/>
              <a:gd name="f49" fmla="?: f20 0 f2"/>
              <a:gd name="f50" fmla="?: f20 f2 0"/>
              <a:gd name="f51" fmla="*/ f25 1 21600"/>
              <a:gd name="f52" fmla="*/ f26 f18 1"/>
              <a:gd name="f53" fmla="*/ f27 f19 1"/>
              <a:gd name="f54" fmla="*/ f28 1 f5"/>
              <a:gd name="f55" fmla="+- f29 0 10800"/>
              <a:gd name="f56" fmla="+- f30 0 10800"/>
              <a:gd name="f57" fmla="+- f30 0 21600"/>
              <a:gd name="f58" fmla="+- f29 0 21600"/>
              <a:gd name="f59" fmla="?: f20 f36 f35"/>
              <a:gd name="f60" fmla="?: f20 f35 f36"/>
              <a:gd name="f61" fmla="?: f21 f34 f33"/>
              <a:gd name="f62" fmla="?: f21 f41 f40"/>
              <a:gd name="f63" fmla="?: f21 f40 f41"/>
              <a:gd name="f64" fmla="?: f23 f38 f39"/>
              <a:gd name="f65" fmla="?: f23 f46 f45"/>
              <a:gd name="f66" fmla="?: f23 f45 f46"/>
              <a:gd name="f67" fmla="?: f24 f44 f43"/>
              <a:gd name="f68" fmla="?: f24 f50 f49"/>
              <a:gd name="f69" fmla="?: f24 f49 f50"/>
              <a:gd name="f70" fmla="?: f20 f47 f48"/>
              <a:gd name="f71" fmla="*/ 800 f51 1"/>
              <a:gd name="f72" fmla="*/ 20800 f51 1"/>
              <a:gd name="f73" fmla="*/ f29 f18 1"/>
              <a:gd name="f74" fmla="*/ f30 f19 1"/>
              <a:gd name="f75" fmla="+- f54 0 f3"/>
              <a:gd name="f76" fmla="abs f55"/>
              <a:gd name="f77" fmla="abs f56"/>
              <a:gd name="f78" fmla="?: f21 f60 f59"/>
              <a:gd name="f79" fmla="?: f23 f62 f63"/>
              <a:gd name="f80" fmla="?: f24 f66 f65"/>
              <a:gd name="f81" fmla="?: f20 f68 f69"/>
              <a:gd name="f82" fmla="*/ f71 1 f51"/>
              <a:gd name="f83" fmla="*/ f72 1 f51"/>
              <a:gd name="f84" fmla="+- f76 0 f77"/>
              <a:gd name="f85" fmla="+- f77 0 f76"/>
              <a:gd name="f86" fmla="*/ f82 f18 1"/>
              <a:gd name="f87" fmla="*/ f83 f18 1"/>
              <a:gd name="f88" fmla="*/ f83 f19 1"/>
              <a:gd name="f89" fmla="*/ f82 f19 1"/>
              <a:gd name="f90" fmla="?: f56 f10 f84"/>
              <a:gd name="f91" fmla="?: f56 f84 f10"/>
              <a:gd name="f92" fmla="?: f55 f10 f85"/>
              <a:gd name="f93" fmla="?: f55 f85 f10"/>
              <a:gd name="f94" fmla="?: f29 f10 f90"/>
              <a:gd name="f95" fmla="?: f29 f10 f91"/>
              <a:gd name="f96" fmla="?: f57 f92 f10"/>
              <a:gd name="f97" fmla="?: f57 f93 f10"/>
              <a:gd name="f98" fmla="?: f58 f91 f10"/>
              <a:gd name="f99" fmla="?: f58 f90 f10"/>
              <a:gd name="f100" fmla="?: f30 f10 f93"/>
              <a:gd name="f101" fmla="?: f30 f10 f92"/>
              <a:gd name="f102" fmla="?: f94 f29 0"/>
              <a:gd name="f103" fmla="?: f94 f30 6280"/>
              <a:gd name="f104" fmla="?: f95 f29 0"/>
              <a:gd name="f105" fmla="?: f95 f30 15320"/>
              <a:gd name="f106" fmla="?: f96 f29 6280"/>
              <a:gd name="f107" fmla="?: f96 f30 21600"/>
              <a:gd name="f108" fmla="?: f97 f29 15320"/>
              <a:gd name="f109" fmla="?: f97 f30 21600"/>
              <a:gd name="f110" fmla="?: f98 f29 21600"/>
              <a:gd name="f111" fmla="?: f98 f30 15320"/>
              <a:gd name="f112" fmla="?: f99 f29 21600"/>
              <a:gd name="f113" fmla="?: f99 f30 6280"/>
              <a:gd name="f114" fmla="?: f100 f29 15320"/>
              <a:gd name="f115" fmla="?: f100 f30 0"/>
              <a:gd name="f116" fmla="?: f101 f29 6280"/>
              <a:gd name="f117" fmla="?: f101 f30 0"/>
            </a:gdLst>
            <a:ahLst>
              <a:ahXY gdRefX="f0" minX="f16" maxX="f11" gdRefY="f1" minY="f16" maxY="f11">
                <a:pos x="f52" y="f53"/>
              </a:ahXY>
            </a:ahLst>
            <a:cxnLst>
              <a:cxn ang="3cd4">
                <a:pos x="hc" y="t"/>
              </a:cxn>
              <a:cxn ang="0">
                <a:pos x="r" y="vc"/>
              </a:cxn>
              <a:cxn ang="cd4">
                <a:pos x="hc" y="b"/>
              </a:cxn>
              <a:cxn ang="cd2">
                <a:pos x="l" y="vc"/>
              </a:cxn>
              <a:cxn ang="f75">
                <a:pos x="f73" y="f74"/>
              </a:cxn>
            </a:cxnLst>
            <a:rect l="f86" t="f89" r="f87" b="f88"/>
            <a:pathLst>
              <a:path w="21600" h="21600">
                <a:moveTo>
                  <a:pt x="f12" y="f8"/>
                </a:moveTo>
                <a:arcTo wR="f31" hR="f32" stAng="f78" swAng="f61"/>
                <a:lnTo>
                  <a:pt x="f102" y="f103"/>
                </a:lnTo>
                <a:lnTo>
                  <a:pt x="f8" y="f13"/>
                </a:lnTo>
                <a:lnTo>
                  <a:pt x="f8" y="f14"/>
                </a:lnTo>
                <a:lnTo>
                  <a:pt x="f104" y="f105"/>
                </a:lnTo>
                <a:lnTo>
                  <a:pt x="f8" y="f15"/>
                </a:lnTo>
                <a:arcTo wR="f32" hR="f37" stAng="f79" swAng="f64"/>
                <a:lnTo>
                  <a:pt x="f106" y="f107"/>
                </a:lnTo>
                <a:lnTo>
                  <a:pt x="f13" y="f9"/>
                </a:lnTo>
                <a:lnTo>
                  <a:pt x="f14" y="f9"/>
                </a:lnTo>
                <a:lnTo>
                  <a:pt x="f108" y="f109"/>
                </a:lnTo>
                <a:lnTo>
                  <a:pt x="f15" y="f9"/>
                </a:lnTo>
                <a:arcTo wR="f37" hR="f42" stAng="f80" swAng="f67"/>
                <a:lnTo>
                  <a:pt x="f110" y="f111"/>
                </a:lnTo>
                <a:lnTo>
                  <a:pt x="f9" y="f14"/>
                </a:lnTo>
                <a:lnTo>
                  <a:pt x="f9" y="f13"/>
                </a:lnTo>
                <a:lnTo>
                  <a:pt x="f112" y="f113"/>
                </a:lnTo>
                <a:lnTo>
                  <a:pt x="f9" y="f12"/>
                </a:lnTo>
                <a:arcTo wR="f42" hR="f31" stAng="f81" swAng="f70"/>
                <a:lnTo>
                  <a:pt x="f114" y="f115"/>
                </a:lnTo>
                <a:lnTo>
                  <a:pt x="f14" y="f8"/>
                </a:lnTo>
                <a:lnTo>
                  <a:pt x="f13" y="f8"/>
                </a:lnTo>
                <a:lnTo>
                  <a:pt x="f116" y="f117"/>
                </a:lnTo>
                <a:close/>
              </a:path>
            </a:pathLst>
          </a:custGeom>
          <a:solidFill>
            <a:srgbClr val="FFE699"/>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0" cap="none" spc="0" baseline="0">
                <a:solidFill>
                  <a:srgbClr val="000000"/>
                </a:solidFill>
                <a:uFillTx/>
                <a:latin typeface="Comic Sans MS" pitchFamily="66"/>
              </a:rPr>
              <a:t>Demonstrates Shi’a beliefs that Ali is the true successor of Muhammad</a:t>
            </a:r>
            <a:endParaRPr lang="en-GB" sz="1600" b="0" i="0" u="none" strike="noStrike" kern="1200" cap="none" spc="0" baseline="0">
              <a:solidFill>
                <a:srgbClr val="000000"/>
              </a:solidFill>
              <a:uFillTx/>
              <a:latin typeface="Comic Sans MS" pitchFamily="66"/>
            </a:endParaRPr>
          </a:p>
        </p:txBody>
      </p:sp>
      <p:pic>
        <p:nvPicPr>
          <p:cNvPr id="10" name="Picture 18" descr="A close up of a logo&#10;&#10;Description automatically generated">
            <a:extLst>
              <a:ext uri="{FF2B5EF4-FFF2-40B4-BE49-F238E27FC236}">
                <a16:creationId xmlns:a16="http://schemas.microsoft.com/office/drawing/2014/main" id="{E968126D-BCA0-4E0C-AFBA-1F804937F801}"/>
              </a:ext>
            </a:extLst>
          </p:cNvPr>
          <p:cNvPicPr>
            <a:picLocks noChangeAspect="1"/>
          </p:cNvPicPr>
          <p:nvPr/>
        </p:nvPicPr>
        <p:blipFill>
          <a:blip r:embed="rId2"/>
          <a:stretch>
            <a:fillRect/>
          </a:stretch>
        </p:blipFill>
        <p:spPr>
          <a:xfrm>
            <a:off x="3380390" y="4906770"/>
            <a:ext cx="2715612" cy="1357810"/>
          </a:xfrm>
          <a:prstGeom prst="rect">
            <a:avLst/>
          </a:prstGeom>
          <a:noFill/>
          <a:ln cap="flat">
            <a:noFill/>
          </a:ln>
        </p:spPr>
      </p:pic>
      <p:graphicFrame>
        <p:nvGraphicFramePr>
          <p:cNvPr id="11" name="Table 19">
            <a:extLst>
              <a:ext uri="{FF2B5EF4-FFF2-40B4-BE49-F238E27FC236}">
                <a16:creationId xmlns:a16="http://schemas.microsoft.com/office/drawing/2014/main" id="{409CC2D8-30DB-4C13-876A-168A49FF64C9}"/>
              </a:ext>
            </a:extLst>
          </p:cNvPr>
          <p:cNvGraphicFramePr>
            <a:graphicFrameLocks noGrp="1"/>
          </p:cNvGraphicFramePr>
          <p:nvPr/>
        </p:nvGraphicFramePr>
        <p:xfrm>
          <a:off x="414332" y="682791"/>
          <a:ext cx="4321628" cy="2975631"/>
        </p:xfrm>
        <a:graphic>
          <a:graphicData uri="http://schemas.openxmlformats.org/drawingml/2006/table">
            <a:tbl>
              <a:tblPr firstRow="1" bandRow="1">
                <a:effectLst/>
                <a:tableStyleId>{5C22544A-7EE6-4342-B048-85BDC9FD1C3A}</a:tableStyleId>
              </a:tblPr>
              <a:tblGrid>
                <a:gridCol w="4321628">
                  <a:extLst>
                    <a:ext uri="{9D8B030D-6E8A-4147-A177-3AD203B41FA5}">
                      <a16:colId xmlns:a16="http://schemas.microsoft.com/office/drawing/2014/main" val="2712741817"/>
                    </a:ext>
                  </a:extLst>
                </a:gridCol>
              </a:tblGrid>
              <a:tr h="388126">
                <a:tc>
                  <a:txBody>
                    <a:bodyPr/>
                    <a:lstStyle/>
                    <a:p>
                      <a:pPr lvl="0" algn="ctr"/>
                      <a:r>
                        <a:rPr lang="en-GB" sz="1800" b="0" u="sng">
                          <a:solidFill>
                            <a:srgbClr val="000000"/>
                          </a:solidFill>
                          <a:latin typeface="Comic Sans MS" pitchFamily="66"/>
                        </a:rPr>
                        <a:t>The Shahadah</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61FF61"/>
                    </a:solidFill>
                  </a:tcPr>
                </a:tc>
                <a:extLst>
                  <a:ext uri="{0D108BD9-81ED-4DB2-BD59-A6C34878D82A}">
                    <a16:rowId xmlns:a16="http://schemas.microsoft.com/office/drawing/2014/main" val="1471195788"/>
                  </a:ext>
                </a:extLst>
              </a:tr>
              <a:tr h="2587505">
                <a:tc>
                  <a:txBody>
                    <a:bodyPr/>
                    <a:lstStyle/>
                    <a:p>
                      <a:pPr marL="171450" lvl="0" indent="-171450" algn="l">
                        <a:buSzPct val="100000"/>
                        <a:buFont typeface="Arial" pitchFamily="34"/>
                        <a:buChar char="•"/>
                      </a:pPr>
                      <a:r>
                        <a:rPr lang="en-GB" sz="1400">
                          <a:solidFill>
                            <a:srgbClr val="000000"/>
                          </a:solidFill>
                          <a:latin typeface="Comic Sans MS" pitchFamily="66"/>
                        </a:rPr>
                        <a:t>In Arabic it is ‘La ilaha illa Allah wa- Muhammad rasul Allah.”</a:t>
                      </a:r>
                    </a:p>
                    <a:p>
                      <a:pPr marL="171450" lvl="0" indent="-171450" algn="l">
                        <a:buSzPct val="100000"/>
                        <a:buFont typeface="Arial" pitchFamily="34"/>
                        <a:buChar char="•"/>
                      </a:pPr>
                      <a:r>
                        <a:rPr lang="en-GB" sz="1400">
                          <a:solidFill>
                            <a:srgbClr val="000000"/>
                          </a:solidFill>
                          <a:latin typeface="Comic Sans MS" pitchFamily="66"/>
                        </a:rPr>
                        <a:t>Muslims </a:t>
                      </a:r>
                      <a:r>
                        <a:rPr lang="en-GB" sz="1400" b="1">
                          <a:solidFill>
                            <a:srgbClr val="000000"/>
                          </a:solidFill>
                          <a:latin typeface="Comic Sans MS" pitchFamily="66"/>
                        </a:rPr>
                        <a:t>recite this</a:t>
                      </a:r>
                      <a:r>
                        <a:rPr lang="en-GB" sz="1400" b="0">
                          <a:solidFill>
                            <a:srgbClr val="000000"/>
                          </a:solidFill>
                          <a:latin typeface="Comic Sans MS" pitchFamily="66"/>
                        </a:rPr>
                        <a:t> in front of Muslim witnesses to </a:t>
                      </a:r>
                      <a:r>
                        <a:rPr lang="en-GB" sz="1400" b="1">
                          <a:solidFill>
                            <a:srgbClr val="000000"/>
                          </a:solidFill>
                          <a:latin typeface="Comic Sans MS" pitchFamily="66"/>
                        </a:rPr>
                        <a:t>join the Muslim community.</a:t>
                      </a:r>
                    </a:p>
                    <a:p>
                      <a:pPr marL="171450" lvl="0" indent="-171450" algn="l">
                        <a:buSzPct val="100000"/>
                        <a:buFont typeface="Arial" pitchFamily="34"/>
                        <a:buChar char="•"/>
                      </a:pPr>
                      <a:r>
                        <a:rPr lang="en-GB" sz="1400" b="0">
                          <a:solidFill>
                            <a:srgbClr val="000000"/>
                          </a:solidFill>
                          <a:latin typeface="Comic Sans MS" pitchFamily="66"/>
                        </a:rPr>
                        <a:t>It is said </a:t>
                      </a:r>
                      <a:r>
                        <a:rPr lang="en-GB" sz="1400" b="1">
                          <a:solidFill>
                            <a:srgbClr val="000000"/>
                          </a:solidFill>
                          <a:latin typeface="Comic Sans MS" pitchFamily="66"/>
                        </a:rPr>
                        <a:t>many times in a Muslim’s life.</a:t>
                      </a:r>
                    </a:p>
                    <a:p>
                      <a:pPr marL="171450" lvl="0" indent="-171450" algn="l">
                        <a:buSzPct val="100000"/>
                        <a:buFont typeface="Arial" pitchFamily="34"/>
                        <a:buChar char="•"/>
                      </a:pPr>
                      <a:r>
                        <a:rPr lang="en-GB" sz="1400" b="0">
                          <a:solidFill>
                            <a:srgbClr val="000000"/>
                          </a:solidFill>
                          <a:latin typeface="Comic Sans MS" pitchFamily="66"/>
                        </a:rPr>
                        <a:t>It is said when a baby is born, so </a:t>
                      </a:r>
                      <a:r>
                        <a:rPr lang="en-GB" sz="1400" b="1">
                          <a:solidFill>
                            <a:srgbClr val="000000"/>
                          </a:solidFill>
                          <a:latin typeface="Comic Sans MS" pitchFamily="66"/>
                        </a:rPr>
                        <a:t>the first thing they hear is the basic belief of the faith</a:t>
                      </a:r>
                      <a:r>
                        <a:rPr lang="en-GB" sz="1400" b="0">
                          <a:solidFill>
                            <a:srgbClr val="000000"/>
                          </a:solidFill>
                          <a:latin typeface="Comic Sans MS" pitchFamily="66"/>
                        </a:rPr>
                        <a:t> they are born into.</a:t>
                      </a:r>
                    </a:p>
                    <a:p>
                      <a:pPr marL="171450" lvl="0" indent="-171450" algn="l">
                        <a:buSzPct val="100000"/>
                        <a:buFont typeface="Arial" pitchFamily="34"/>
                        <a:buChar char="•"/>
                      </a:pPr>
                      <a:r>
                        <a:rPr lang="en-GB" sz="1400" b="0">
                          <a:solidFill>
                            <a:srgbClr val="000000"/>
                          </a:solidFill>
                          <a:latin typeface="Comic Sans MS" pitchFamily="66"/>
                        </a:rPr>
                        <a:t>It is included in the </a:t>
                      </a:r>
                      <a:r>
                        <a:rPr lang="en-GB" sz="1400" b="1">
                          <a:solidFill>
                            <a:srgbClr val="000000"/>
                          </a:solidFill>
                          <a:latin typeface="Comic Sans MS" pitchFamily="66"/>
                        </a:rPr>
                        <a:t>daily prayers.</a:t>
                      </a:r>
                    </a:p>
                    <a:p>
                      <a:pPr marL="171450" lvl="0" indent="-171450" algn="l">
                        <a:buSzPct val="100000"/>
                        <a:buFont typeface="Arial" pitchFamily="34"/>
                        <a:buChar char="•"/>
                      </a:pPr>
                      <a:r>
                        <a:rPr lang="en-GB" sz="1400" b="0">
                          <a:solidFill>
                            <a:srgbClr val="000000"/>
                          </a:solidFill>
                          <a:latin typeface="Comic Sans MS" pitchFamily="66"/>
                        </a:rPr>
                        <a:t>If possible, it becomes </a:t>
                      </a:r>
                      <a:r>
                        <a:rPr lang="en-GB" sz="1400" b="1">
                          <a:solidFill>
                            <a:srgbClr val="000000"/>
                          </a:solidFill>
                          <a:latin typeface="Comic Sans MS" pitchFamily="66"/>
                        </a:rPr>
                        <a:t>the last words of a Muslim</a:t>
                      </a:r>
                      <a:r>
                        <a:rPr lang="en-GB" sz="1400" b="0">
                          <a:solidFill>
                            <a:srgbClr val="000000"/>
                          </a:solidFill>
                          <a:latin typeface="Comic Sans MS" pitchFamily="66"/>
                        </a:rPr>
                        <a:t> </a:t>
                      </a:r>
                      <a:r>
                        <a:rPr lang="en-GB" sz="1400" b="1">
                          <a:solidFill>
                            <a:srgbClr val="000000"/>
                          </a:solidFill>
                          <a:latin typeface="Comic Sans MS" pitchFamily="66"/>
                        </a:rPr>
                        <a:t>before they die.</a:t>
                      </a:r>
                      <a:endParaRPr lang="en-GB" sz="1400" b="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75553246"/>
                  </a:ext>
                </a:extLst>
              </a:tr>
            </a:tbl>
          </a:graphicData>
        </a:graphic>
      </p:graphicFrame>
      <p:sp>
        <p:nvSpPr>
          <p:cNvPr id="12" name="Rectangle 9">
            <a:extLst>
              <a:ext uri="{FF2B5EF4-FFF2-40B4-BE49-F238E27FC236}">
                <a16:creationId xmlns:a16="http://schemas.microsoft.com/office/drawing/2014/main" id="{03BF1C75-01C7-430F-A4A3-B160070B89DD}"/>
              </a:ext>
            </a:extLst>
          </p:cNvPr>
          <p:cNvSpPr/>
          <p:nvPr/>
        </p:nvSpPr>
        <p:spPr>
          <a:xfrm>
            <a:off x="5029209" y="2383968"/>
            <a:ext cx="6874312" cy="1252371"/>
          </a:xfrm>
          <a:prstGeom prst="rect">
            <a:avLst/>
          </a:prstGeom>
          <a:solidFill>
            <a:srgbClr val="FFB3D2"/>
          </a:solidFill>
          <a:ln w="12701" cap="flat">
            <a:solidFill>
              <a:srgbClr val="000000"/>
            </a:solidFill>
            <a:prstDash val="solid"/>
            <a:miter/>
          </a:ln>
        </p:spPr>
        <p:txBody>
          <a:bodyPr vert="horz" wrap="square" lIns="91440" tIns="45720" rIns="91440" bIns="45720" anchor="ctr"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sng" strike="noStrike" kern="0" cap="none" spc="0" baseline="0">
                <a:solidFill>
                  <a:srgbClr val="000000"/>
                </a:solidFill>
                <a:uFillTx/>
                <a:latin typeface="Comic Sans MS" pitchFamily="66"/>
              </a:rPr>
              <a:t>Why is it important?</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Comic Sans MS" pitchFamily="66"/>
              </a:rPr>
              <a:t>It is the </a:t>
            </a:r>
            <a:r>
              <a:rPr lang="en-GB" sz="1600" b="1" i="0" u="none" strike="noStrike" kern="1200" cap="none" spc="0" baseline="0">
                <a:solidFill>
                  <a:srgbClr val="000000"/>
                </a:solidFill>
                <a:uFillTx/>
                <a:latin typeface="Comic Sans MS" pitchFamily="66"/>
              </a:rPr>
              <a:t>foundation</a:t>
            </a:r>
            <a:r>
              <a:rPr lang="en-GB" sz="1600" b="0" i="0" u="none" strike="noStrike" kern="1200" cap="none" spc="0" baseline="0">
                <a:solidFill>
                  <a:srgbClr val="000000"/>
                </a:solidFill>
                <a:uFillTx/>
                <a:latin typeface="Comic Sans MS" pitchFamily="66"/>
              </a:rPr>
              <a:t> for the other four pillars.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0" cap="none" spc="0" baseline="0">
                <a:solidFill>
                  <a:srgbClr val="000000"/>
                </a:solidFill>
                <a:uFillTx/>
                <a:latin typeface="Comic Sans MS" pitchFamily="66"/>
              </a:rPr>
              <a:t>The other pillars are the </a:t>
            </a:r>
            <a:r>
              <a:rPr lang="en-GB" sz="1600" b="1" i="0" u="none" strike="noStrike" kern="0" cap="none" spc="0" baseline="0">
                <a:solidFill>
                  <a:srgbClr val="000000"/>
                </a:solidFill>
                <a:uFillTx/>
                <a:latin typeface="Comic Sans MS" pitchFamily="66"/>
              </a:rPr>
              <a:t>Shahadah put into practice</a:t>
            </a:r>
            <a:r>
              <a:rPr lang="en-GB" sz="1600" b="0" i="0" u="none" strike="noStrike" kern="0" cap="none" spc="0" baseline="0">
                <a:solidFill>
                  <a:srgbClr val="000000"/>
                </a:solidFill>
                <a:uFillTx/>
                <a:latin typeface="Comic Sans MS" pitchFamily="66"/>
              </a:rPr>
              <a:t>.</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Comic Sans MS" pitchFamily="66"/>
              </a:rPr>
              <a:t>This also app</a:t>
            </a:r>
            <a:r>
              <a:rPr lang="en-GB" sz="1600" b="0" i="0" u="none" strike="noStrike" kern="0" cap="none" spc="0" baseline="0">
                <a:solidFill>
                  <a:srgbClr val="000000"/>
                </a:solidFill>
                <a:uFillTx/>
                <a:latin typeface="Comic Sans MS" pitchFamily="66"/>
              </a:rPr>
              <a:t>lies to the additional five Obligatory acts found in Shi’a Islam.</a:t>
            </a:r>
            <a:endParaRPr lang="en-GB" sz="1600" b="0" i="0" u="none" strike="noStrike" kern="1200" cap="none" spc="0" baseline="0">
              <a:solidFill>
                <a:srgbClr val="000000"/>
              </a:solidFill>
              <a:uFillTx/>
              <a:latin typeface="Comic Sans MS" pitchFamily="66"/>
            </a:endParaRPr>
          </a:p>
        </p:txBody>
      </p:sp>
      <p:pic>
        <p:nvPicPr>
          <p:cNvPr id="13" name="Picture 22" descr="A drawing of a person&#10;&#10;Description automatically generated">
            <a:extLst>
              <a:ext uri="{FF2B5EF4-FFF2-40B4-BE49-F238E27FC236}">
                <a16:creationId xmlns:a16="http://schemas.microsoft.com/office/drawing/2014/main" id="{92B0A728-F0FC-4DC7-9538-8C7D13D14E97}"/>
              </a:ext>
            </a:extLst>
          </p:cNvPr>
          <p:cNvPicPr>
            <a:picLocks noChangeAspect="1"/>
          </p:cNvPicPr>
          <p:nvPr/>
        </p:nvPicPr>
        <p:blipFill>
          <a:blip r:embed="rId3"/>
          <a:srcRect l="13750" t="15128" r="15162" b="19104"/>
          <a:stretch>
            <a:fillRect/>
          </a:stretch>
        </p:blipFill>
        <p:spPr>
          <a:xfrm>
            <a:off x="7097737" y="850529"/>
            <a:ext cx="2554257" cy="1188720"/>
          </a:xfrm>
          <a:prstGeom prst="rect">
            <a:avLst/>
          </a:prstGeom>
          <a:noFill/>
          <a:ln cap="flat">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BAF0A889-F9E5-4A36-B859-B76CECD22D57}"/>
              </a:ext>
            </a:extLst>
          </p:cNvPr>
          <p:cNvSpPr txBox="1"/>
          <p:nvPr/>
        </p:nvSpPr>
        <p:spPr>
          <a:xfrm>
            <a:off x="0" y="0"/>
            <a:ext cx="12191996" cy="461662"/>
          </a:xfrm>
          <a:prstGeom prst="rect">
            <a:avLst/>
          </a:prstGeom>
          <a:solidFill>
            <a:srgbClr val="C5E0B4"/>
          </a:solidFill>
          <a:ln w="9528"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sng" strike="noStrike" kern="1200" cap="none" spc="0" baseline="0">
                <a:solidFill>
                  <a:srgbClr val="000000"/>
                </a:solidFill>
                <a:uFillTx/>
                <a:latin typeface="Comic Sans MS" pitchFamily="66"/>
              </a:rPr>
              <a:t>Salah: Prayer- Prayer in the Mosque, at home, times and preparation </a:t>
            </a:r>
          </a:p>
        </p:txBody>
      </p:sp>
      <p:graphicFrame>
        <p:nvGraphicFramePr>
          <p:cNvPr id="3" name="Table 4">
            <a:extLst>
              <a:ext uri="{FF2B5EF4-FFF2-40B4-BE49-F238E27FC236}">
                <a16:creationId xmlns:a16="http://schemas.microsoft.com/office/drawing/2014/main" id="{6C040A7D-0D51-4C6D-86B4-8CB4D17BBF4A}"/>
              </a:ext>
            </a:extLst>
          </p:cNvPr>
          <p:cNvGraphicFramePr>
            <a:graphicFrameLocks noGrp="1"/>
          </p:cNvGraphicFramePr>
          <p:nvPr/>
        </p:nvGraphicFramePr>
        <p:xfrm>
          <a:off x="421821" y="4715780"/>
          <a:ext cx="11348353" cy="1920240"/>
        </p:xfrm>
        <a:graphic>
          <a:graphicData uri="http://schemas.openxmlformats.org/drawingml/2006/table">
            <a:tbl>
              <a:tblPr firstRow="1" bandRow="1">
                <a:effectLst/>
                <a:tableStyleId>{5C22544A-7EE6-4342-B048-85BDC9FD1C3A}</a:tableStyleId>
              </a:tblPr>
              <a:tblGrid>
                <a:gridCol w="5701393">
                  <a:extLst>
                    <a:ext uri="{9D8B030D-6E8A-4147-A177-3AD203B41FA5}">
                      <a16:colId xmlns:a16="http://schemas.microsoft.com/office/drawing/2014/main" val="4249175452"/>
                    </a:ext>
                  </a:extLst>
                </a:gridCol>
                <a:gridCol w="5646959">
                  <a:extLst>
                    <a:ext uri="{9D8B030D-6E8A-4147-A177-3AD203B41FA5}">
                      <a16:colId xmlns:a16="http://schemas.microsoft.com/office/drawing/2014/main" val="1876494857"/>
                    </a:ext>
                  </a:extLst>
                </a:gridCol>
              </a:tblGrid>
              <a:tr h="276880">
                <a:tc>
                  <a:txBody>
                    <a:bodyPr/>
                    <a:lstStyle/>
                    <a:p>
                      <a:pPr lvl="0" algn="ctr"/>
                      <a:r>
                        <a:rPr lang="en-GB" sz="1600">
                          <a:solidFill>
                            <a:srgbClr val="FFFFFF"/>
                          </a:solidFill>
                          <a:latin typeface="Comic Sans MS" pitchFamily="66"/>
                        </a:rPr>
                        <a:t>Prayer at Home</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000000"/>
                    </a:solidFill>
                  </a:tcPr>
                </a:tc>
                <a:tc>
                  <a:txBody>
                    <a:bodyPr/>
                    <a:lstStyle/>
                    <a:p>
                      <a:pPr lvl="0" algn="ctr"/>
                      <a:r>
                        <a:rPr lang="en-GB" sz="1600">
                          <a:solidFill>
                            <a:srgbClr val="FFFFFF"/>
                          </a:solidFill>
                          <a:latin typeface="Comic Sans MS" pitchFamily="66"/>
                        </a:rPr>
                        <a:t>Prayer in the mosque</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117644187"/>
                  </a:ext>
                </a:extLst>
              </a:tr>
              <a:tr h="1415664">
                <a:tc>
                  <a:txBody>
                    <a:bodyPr/>
                    <a:lstStyle/>
                    <a:p>
                      <a:pPr marL="285750" lvl="0" indent="-285750">
                        <a:buSzPct val="100000"/>
                        <a:buFont typeface="Arial" pitchFamily="34"/>
                        <a:buChar char="•"/>
                      </a:pPr>
                      <a:r>
                        <a:rPr lang="en-GB" sz="1400" b="0">
                          <a:latin typeface="Comic Sans MS" pitchFamily="66"/>
                        </a:rPr>
                        <a:t>Acceptable to pray at home.</a:t>
                      </a:r>
                    </a:p>
                    <a:p>
                      <a:pPr marL="285750" lvl="0" indent="-285750">
                        <a:buSzPct val="100000"/>
                        <a:buFont typeface="Arial" pitchFamily="34"/>
                        <a:buChar char="•"/>
                      </a:pPr>
                      <a:r>
                        <a:rPr lang="en-GB" sz="1400" b="0">
                          <a:latin typeface="Comic Sans MS" pitchFamily="66"/>
                        </a:rPr>
                        <a:t>They must perform </a:t>
                      </a:r>
                      <a:r>
                        <a:rPr lang="en-GB" sz="1400" b="1">
                          <a:latin typeface="Comic Sans MS" pitchFamily="66"/>
                        </a:rPr>
                        <a:t>Wudu</a:t>
                      </a:r>
                      <a:r>
                        <a:rPr lang="en-GB" sz="1400" b="0">
                          <a:latin typeface="Comic Sans MS" pitchFamily="66"/>
                        </a:rPr>
                        <a:t> before they pray.</a:t>
                      </a:r>
                    </a:p>
                    <a:p>
                      <a:pPr marL="285750" lvl="0" indent="-285750">
                        <a:buSzPct val="100000"/>
                        <a:buFont typeface="Arial" pitchFamily="34"/>
                        <a:buChar char="•"/>
                      </a:pPr>
                      <a:r>
                        <a:rPr lang="en-GB" sz="1400" b="0">
                          <a:latin typeface="Comic Sans MS" pitchFamily="66"/>
                        </a:rPr>
                        <a:t>The room must be clean and suitable.</a:t>
                      </a:r>
                    </a:p>
                    <a:p>
                      <a:pPr marL="285750" lvl="0" indent="-285750">
                        <a:buSzPct val="100000"/>
                        <a:buFont typeface="Arial" pitchFamily="34"/>
                        <a:buChar char="•"/>
                      </a:pPr>
                      <a:r>
                        <a:rPr lang="en-GB" sz="1400" b="0">
                          <a:latin typeface="Comic Sans MS" pitchFamily="66"/>
                        </a:rPr>
                        <a:t>Many Muslims will use </a:t>
                      </a:r>
                      <a:r>
                        <a:rPr lang="en-GB" sz="1400" b="1">
                          <a:latin typeface="Comic Sans MS" pitchFamily="66"/>
                        </a:rPr>
                        <a:t>prayer mats </a:t>
                      </a:r>
                      <a:r>
                        <a:rPr lang="en-GB" sz="1400" b="0">
                          <a:latin typeface="Comic Sans MS" pitchFamily="66"/>
                        </a:rPr>
                        <a:t>and</a:t>
                      </a:r>
                      <a:r>
                        <a:rPr lang="en-GB" sz="1400" b="1">
                          <a:latin typeface="Comic Sans MS" pitchFamily="66"/>
                        </a:rPr>
                        <a:t> position it facing Makkah (Mecca)</a:t>
                      </a:r>
                    </a:p>
                    <a:p>
                      <a:pPr marL="285750" lvl="0" indent="-285750">
                        <a:buSzPct val="100000"/>
                        <a:buFont typeface="Arial" pitchFamily="34"/>
                        <a:buChar char="•"/>
                      </a:pPr>
                      <a:r>
                        <a:rPr lang="en-GB" sz="1400" b="1">
                          <a:latin typeface="Comic Sans MS" pitchFamily="66"/>
                        </a:rPr>
                        <a:t>Women find it helpful to pray at home</a:t>
                      </a:r>
                      <a:r>
                        <a:rPr lang="en-GB" sz="1400" b="0">
                          <a:latin typeface="Comic Sans MS" pitchFamily="66"/>
                        </a:rPr>
                        <a:t> especially if they have children to look after.</a:t>
                      </a:r>
                      <a:r>
                        <a:rPr lang="en-GB" sz="1400" b="1">
                          <a:latin typeface="Comic Sans MS" pitchFamily="66"/>
                        </a:rPr>
                        <a:t> </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285750" lvl="0" indent="-285750">
                        <a:buSzPct val="100000"/>
                        <a:buFont typeface="Arial" pitchFamily="34"/>
                        <a:buChar char="•"/>
                      </a:pPr>
                      <a:r>
                        <a:rPr lang="en-GB" sz="1400" b="0">
                          <a:latin typeface="Comic Sans MS" pitchFamily="66"/>
                        </a:rPr>
                        <a:t>Mosques have </a:t>
                      </a:r>
                      <a:r>
                        <a:rPr lang="en-GB" sz="1400" b="1">
                          <a:latin typeface="Comic Sans MS" pitchFamily="66"/>
                        </a:rPr>
                        <a:t>special carpets</a:t>
                      </a:r>
                      <a:r>
                        <a:rPr lang="en-GB" sz="1400" b="0">
                          <a:latin typeface="Comic Sans MS" pitchFamily="66"/>
                        </a:rPr>
                        <a:t> that look like rows of prayer mats, facing mihrab- giving them a suitable space.</a:t>
                      </a:r>
                    </a:p>
                    <a:p>
                      <a:pPr marL="285750" lvl="0" indent="-285750">
                        <a:buSzPct val="100000"/>
                        <a:buFont typeface="Arial" pitchFamily="34"/>
                        <a:buChar char="•"/>
                      </a:pPr>
                      <a:r>
                        <a:rPr lang="en-GB" sz="1400" b="0">
                          <a:latin typeface="Comic Sans MS" pitchFamily="66"/>
                        </a:rPr>
                        <a:t>Prayers a led by </a:t>
                      </a:r>
                      <a:r>
                        <a:rPr lang="en-GB" sz="1400" b="1">
                          <a:latin typeface="Comic Sans MS" pitchFamily="66"/>
                        </a:rPr>
                        <a:t>Imam</a:t>
                      </a:r>
                      <a:r>
                        <a:rPr lang="en-GB" sz="1400" b="0">
                          <a:latin typeface="Comic Sans MS" pitchFamily="66"/>
                        </a:rPr>
                        <a:t> who is at the front of the congregation but also facing the mihrab.</a:t>
                      </a:r>
                    </a:p>
                    <a:p>
                      <a:pPr marL="285750" lvl="0" indent="-285750">
                        <a:buSzPct val="100000"/>
                        <a:buFont typeface="Arial" pitchFamily="34"/>
                        <a:buChar char="•"/>
                      </a:pPr>
                      <a:r>
                        <a:rPr lang="en-GB" sz="1400" b="0">
                          <a:latin typeface="Comic Sans MS" pitchFamily="66"/>
                        </a:rPr>
                        <a:t>Men and women are separated by a curtain or they pray in separate rooms.</a:t>
                      </a:r>
                    </a:p>
                    <a:p>
                      <a:pPr marL="285750" lvl="0" indent="-285750">
                        <a:buSzPct val="100000"/>
                        <a:buFont typeface="Arial" pitchFamily="34"/>
                        <a:buChar char="•"/>
                      </a:pPr>
                      <a:r>
                        <a:rPr lang="en-GB" sz="1400" b="0">
                          <a:latin typeface="Comic Sans MS" pitchFamily="66"/>
                        </a:rPr>
                        <a:t>The imam’s voice is broadcasted in the women’s room.</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39209614"/>
                  </a:ext>
                </a:extLst>
              </a:tr>
            </a:tbl>
          </a:graphicData>
        </a:graphic>
      </p:graphicFrame>
      <p:pic>
        <p:nvPicPr>
          <p:cNvPr id="4" name="Picture 6" descr="A close up of a clock&#10;&#10;Description automatically generated">
            <a:extLst>
              <a:ext uri="{FF2B5EF4-FFF2-40B4-BE49-F238E27FC236}">
                <a16:creationId xmlns:a16="http://schemas.microsoft.com/office/drawing/2014/main" id="{74BCACAC-2857-44E5-9110-C1551EFB7AD2}"/>
              </a:ext>
            </a:extLst>
          </p:cNvPr>
          <p:cNvPicPr>
            <a:picLocks noChangeAspect="1"/>
          </p:cNvPicPr>
          <p:nvPr/>
        </p:nvPicPr>
        <p:blipFill>
          <a:blip r:embed="rId2"/>
          <a:srcRect l="11103" t="6727" r="12213" b="12657"/>
          <a:stretch>
            <a:fillRect/>
          </a:stretch>
        </p:blipFill>
        <p:spPr>
          <a:xfrm>
            <a:off x="194492" y="843680"/>
            <a:ext cx="1089050" cy="1144883"/>
          </a:xfrm>
          <a:prstGeom prst="rect">
            <a:avLst/>
          </a:prstGeom>
          <a:noFill/>
          <a:ln cap="flat">
            <a:noFill/>
          </a:ln>
        </p:spPr>
      </p:pic>
      <p:graphicFrame>
        <p:nvGraphicFramePr>
          <p:cNvPr id="5" name="Table 9">
            <a:extLst>
              <a:ext uri="{FF2B5EF4-FFF2-40B4-BE49-F238E27FC236}">
                <a16:creationId xmlns:a16="http://schemas.microsoft.com/office/drawing/2014/main" id="{4F1622EE-9ADA-4814-8CE6-A2E96C509B88}"/>
              </a:ext>
            </a:extLst>
          </p:cNvPr>
          <p:cNvGraphicFramePr>
            <a:graphicFrameLocks noGrp="1"/>
          </p:cNvGraphicFramePr>
          <p:nvPr/>
        </p:nvGraphicFramePr>
        <p:xfrm>
          <a:off x="421821" y="2289182"/>
          <a:ext cx="2729593" cy="2364656"/>
        </p:xfrm>
        <a:graphic>
          <a:graphicData uri="http://schemas.openxmlformats.org/drawingml/2006/table">
            <a:tbl>
              <a:tblPr firstRow="1" bandRow="1">
                <a:effectLst/>
                <a:tableStyleId>{5C22544A-7EE6-4342-B048-85BDC9FD1C3A}</a:tableStyleId>
              </a:tblPr>
              <a:tblGrid>
                <a:gridCol w="1061371">
                  <a:extLst>
                    <a:ext uri="{9D8B030D-6E8A-4147-A177-3AD203B41FA5}">
                      <a16:colId xmlns:a16="http://schemas.microsoft.com/office/drawing/2014/main" val="4025838444"/>
                    </a:ext>
                  </a:extLst>
                </a:gridCol>
                <a:gridCol w="1668222">
                  <a:extLst>
                    <a:ext uri="{9D8B030D-6E8A-4147-A177-3AD203B41FA5}">
                      <a16:colId xmlns:a16="http://schemas.microsoft.com/office/drawing/2014/main" val="2520458002"/>
                    </a:ext>
                  </a:extLst>
                </a:gridCol>
              </a:tblGrid>
              <a:tr h="442779">
                <a:tc>
                  <a:txBody>
                    <a:bodyPr/>
                    <a:lstStyle/>
                    <a:p>
                      <a:pPr lvl="0" algn="ctr"/>
                      <a:r>
                        <a:rPr lang="en-GB" sz="1400" b="0">
                          <a:solidFill>
                            <a:srgbClr val="000000"/>
                          </a:solidFill>
                          <a:latin typeface="Comic Sans MS" pitchFamily="66"/>
                        </a:rPr>
                        <a:t>Fajr</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AA71"/>
                    </a:solidFill>
                  </a:tcPr>
                </a:tc>
                <a:tc>
                  <a:txBody>
                    <a:bodyPr/>
                    <a:lstStyle/>
                    <a:p>
                      <a:pPr lvl="0" algn="l"/>
                      <a:r>
                        <a:rPr lang="en-GB" sz="1400" b="0">
                          <a:solidFill>
                            <a:srgbClr val="000000"/>
                          </a:solidFill>
                          <a:latin typeface="Comic Sans MS" pitchFamily="66"/>
                        </a:rPr>
                        <a:t>Just before sunrise</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4161232"/>
                  </a:ext>
                </a:extLst>
              </a:tr>
              <a:tr h="442779">
                <a:tc>
                  <a:txBody>
                    <a:bodyPr/>
                    <a:lstStyle/>
                    <a:p>
                      <a:pPr lvl="0" algn="ctr"/>
                      <a:r>
                        <a:rPr lang="en-GB" sz="1400" b="0">
                          <a:solidFill>
                            <a:srgbClr val="000000"/>
                          </a:solidFill>
                          <a:latin typeface="Comic Sans MS" pitchFamily="66"/>
                        </a:rPr>
                        <a:t>Zuhr</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AA71"/>
                    </a:solidFill>
                  </a:tcPr>
                </a:tc>
                <a:tc>
                  <a:txBody>
                    <a:bodyPr/>
                    <a:lstStyle/>
                    <a:p>
                      <a:pPr lvl="0" algn="l"/>
                      <a:r>
                        <a:rPr lang="en-GB" sz="1400" b="0">
                          <a:solidFill>
                            <a:srgbClr val="000000"/>
                          </a:solidFill>
                          <a:latin typeface="Comic Sans MS" pitchFamily="66"/>
                        </a:rPr>
                        <a:t>Just after midday</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20411251"/>
                  </a:ext>
                </a:extLst>
              </a:tr>
              <a:tr h="442779">
                <a:tc>
                  <a:txBody>
                    <a:bodyPr/>
                    <a:lstStyle/>
                    <a:p>
                      <a:pPr lvl="0" algn="ctr"/>
                      <a:r>
                        <a:rPr lang="en-GB" sz="1400" b="0">
                          <a:solidFill>
                            <a:srgbClr val="000000"/>
                          </a:solidFill>
                          <a:latin typeface="Comic Sans MS" pitchFamily="66"/>
                        </a:rPr>
                        <a:t>Asr</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AA71"/>
                    </a:solidFill>
                  </a:tcPr>
                </a:tc>
                <a:tc>
                  <a:txBody>
                    <a:bodyPr/>
                    <a:lstStyle/>
                    <a:p>
                      <a:pPr lvl="0" algn="l"/>
                      <a:r>
                        <a:rPr lang="en-GB" sz="1400" b="0">
                          <a:solidFill>
                            <a:srgbClr val="000000"/>
                          </a:solidFill>
                          <a:latin typeface="Comic Sans MS" pitchFamily="66"/>
                        </a:rPr>
                        <a:t>Afternoon</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69373993"/>
                  </a:ext>
                </a:extLst>
              </a:tr>
              <a:tr h="442779">
                <a:tc>
                  <a:txBody>
                    <a:bodyPr/>
                    <a:lstStyle/>
                    <a:p>
                      <a:pPr lvl="0" algn="ctr"/>
                      <a:r>
                        <a:rPr lang="en-GB" sz="1400" b="0">
                          <a:solidFill>
                            <a:srgbClr val="000000"/>
                          </a:solidFill>
                          <a:latin typeface="Comic Sans MS" pitchFamily="66"/>
                        </a:rPr>
                        <a:t>Mahhrib</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AA71"/>
                    </a:solidFill>
                  </a:tcPr>
                </a:tc>
                <a:tc>
                  <a:txBody>
                    <a:bodyPr/>
                    <a:lstStyle/>
                    <a:p>
                      <a:pPr lvl="0" algn="l"/>
                      <a:r>
                        <a:rPr lang="en-GB" sz="1400" b="0">
                          <a:solidFill>
                            <a:srgbClr val="000000"/>
                          </a:solidFill>
                          <a:latin typeface="Comic Sans MS" pitchFamily="66"/>
                        </a:rPr>
                        <a:t>Just after sunset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7238995"/>
                  </a:ext>
                </a:extLst>
              </a:tr>
              <a:tr h="442779">
                <a:tc>
                  <a:txBody>
                    <a:bodyPr/>
                    <a:lstStyle/>
                    <a:p>
                      <a:pPr lvl="0" algn="ctr"/>
                      <a:r>
                        <a:rPr lang="en-GB" sz="1400" b="0">
                          <a:solidFill>
                            <a:srgbClr val="000000"/>
                          </a:solidFill>
                          <a:latin typeface="Comic Sans MS" pitchFamily="66"/>
                        </a:rPr>
                        <a:t>Isha</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AA71"/>
                    </a:solidFill>
                  </a:tcPr>
                </a:tc>
                <a:tc>
                  <a:txBody>
                    <a:bodyPr/>
                    <a:lstStyle/>
                    <a:p>
                      <a:pPr lvl="0" algn="l"/>
                      <a:r>
                        <a:rPr lang="en-GB" sz="1400" b="0">
                          <a:solidFill>
                            <a:srgbClr val="000000"/>
                          </a:solidFill>
                          <a:latin typeface="Comic Sans MS" pitchFamily="66"/>
                        </a:rPr>
                        <a:t>Night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6330172"/>
                  </a:ext>
                </a:extLst>
              </a:tr>
            </a:tbl>
          </a:graphicData>
        </a:graphic>
      </p:graphicFrame>
      <p:sp>
        <p:nvSpPr>
          <p:cNvPr id="6" name="Rectangle: Rounded Corners 6">
            <a:extLst>
              <a:ext uri="{FF2B5EF4-FFF2-40B4-BE49-F238E27FC236}">
                <a16:creationId xmlns:a16="http://schemas.microsoft.com/office/drawing/2014/main" id="{A9880E43-5E44-41BA-A546-8B623BC506D4}"/>
              </a:ext>
            </a:extLst>
          </p:cNvPr>
          <p:cNvSpPr/>
          <p:nvPr/>
        </p:nvSpPr>
        <p:spPr>
          <a:xfrm>
            <a:off x="1370521" y="605268"/>
            <a:ext cx="3324401" cy="153695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38103" cap="flat">
            <a:solidFill>
              <a:srgbClr val="7030A0"/>
            </a:solidFill>
            <a:prstDash val="solid"/>
            <a:miter/>
          </a:ln>
        </p:spPr>
        <p:txBody>
          <a:bodyPr vert="horz" wrap="square" lIns="91440" tIns="45720" rIns="91440" bIns="45720" anchor="ctr" anchorCtr="1" compatLnSpc="1">
            <a:no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Sunni Muslims are required to pray at five set times during the day.</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0" cap="none" spc="0" baseline="0">
                <a:solidFill>
                  <a:srgbClr val="000000"/>
                </a:solidFill>
                <a:uFillTx/>
                <a:latin typeface="Comic Sans MS" pitchFamily="66"/>
              </a:rPr>
              <a:t>Prayer times change because of the sun, therefore differs from summer to winter.</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It’s a part of the self-discipline required in submitting themselves to God.</a:t>
            </a:r>
          </a:p>
        </p:txBody>
      </p:sp>
      <p:sp>
        <p:nvSpPr>
          <p:cNvPr id="7" name="Rectangle: Rounded Corners 9">
            <a:extLst>
              <a:ext uri="{FF2B5EF4-FFF2-40B4-BE49-F238E27FC236}">
                <a16:creationId xmlns:a16="http://schemas.microsoft.com/office/drawing/2014/main" id="{61CC68C4-0FCC-41F5-9113-349A431ACF4E}"/>
              </a:ext>
            </a:extLst>
          </p:cNvPr>
          <p:cNvSpPr/>
          <p:nvPr/>
        </p:nvSpPr>
        <p:spPr>
          <a:xfrm>
            <a:off x="3226432" y="2322063"/>
            <a:ext cx="1468489" cy="2312078"/>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38103" cap="flat">
            <a:solidFill>
              <a:srgbClr val="00B05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mic Sans MS" pitchFamily="66"/>
              </a:rPr>
              <a:t>Shi’a Muslims combine the midday and afternoon prayers and the sunset and night prayers, so they pray 3 times a day.</a:t>
            </a:r>
          </a:p>
        </p:txBody>
      </p:sp>
      <p:graphicFrame>
        <p:nvGraphicFramePr>
          <p:cNvPr id="8" name="Table 12">
            <a:extLst>
              <a:ext uri="{FF2B5EF4-FFF2-40B4-BE49-F238E27FC236}">
                <a16:creationId xmlns:a16="http://schemas.microsoft.com/office/drawing/2014/main" id="{CBE9593C-7B53-40DA-BAC8-FA98A4B4AE01}"/>
              </a:ext>
            </a:extLst>
          </p:cNvPr>
          <p:cNvGraphicFramePr>
            <a:graphicFrameLocks noGrp="1"/>
          </p:cNvGraphicFramePr>
          <p:nvPr/>
        </p:nvGraphicFramePr>
        <p:xfrm>
          <a:off x="5051355" y="605268"/>
          <a:ext cx="4974390" cy="1859276"/>
        </p:xfrm>
        <a:graphic>
          <a:graphicData uri="http://schemas.openxmlformats.org/drawingml/2006/table">
            <a:tbl>
              <a:tblPr firstRow="1" bandRow="1">
                <a:effectLst/>
                <a:tableStyleId>{5C22544A-7EE6-4342-B048-85BDC9FD1C3A}</a:tableStyleId>
              </a:tblPr>
              <a:tblGrid>
                <a:gridCol w="4974390">
                  <a:extLst>
                    <a:ext uri="{9D8B030D-6E8A-4147-A177-3AD203B41FA5}">
                      <a16:colId xmlns:a16="http://schemas.microsoft.com/office/drawing/2014/main" val="3286219698"/>
                    </a:ext>
                  </a:extLst>
                </a:gridCol>
              </a:tblGrid>
              <a:tr h="294290">
                <a:tc>
                  <a:txBody>
                    <a:bodyPr/>
                    <a:lstStyle/>
                    <a:p>
                      <a:pPr lvl="0" algn="ctr"/>
                      <a:r>
                        <a:rPr lang="en-GB" sz="1400" b="0" u="sng">
                          <a:solidFill>
                            <a:srgbClr val="000000"/>
                          </a:solidFill>
                          <a:latin typeface="Comic Sans MS" pitchFamily="66"/>
                        </a:rPr>
                        <a:t>How do Muslim’s prepare for prayer?</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206404557"/>
                  </a:ext>
                </a:extLst>
              </a:tr>
              <a:tr h="1324307">
                <a:tc>
                  <a:txBody>
                    <a:bodyPr/>
                    <a:lstStyle/>
                    <a:p>
                      <a:pPr marL="171450" lvl="0" indent="-171450" algn="l">
                        <a:buSzPct val="100000"/>
                        <a:buFont typeface="Arial" pitchFamily="34"/>
                        <a:buChar char="•"/>
                      </a:pPr>
                      <a:r>
                        <a:rPr lang="en-GB" sz="1200">
                          <a:solidFill>
                            <a:srgbClr val="000000"/>
                          </a:solidFill>
                          <a:latin typeface="Comic Sans MS" pitchFamily="66"/>
                        </a:rPr>
                        <a:t>Muslims must be </a:t>
                      </a:r>
                      <a:r>
                        <a:rPr lang="en-GB" sz="1200" b="1">
                          <a:solidFill>
                            <a:srgbClr val="000000"/>
                          </a:solidFill>
                          <a:latin typeface="Comic Sans MS" pitchFamily="66"/>
                        </a:rPr>
                        <a:t>spiritually clean</a:t>
                      </a:r>
                      <a:r>
                        <a:rPr lang="en-GB" sz="1200" b="0">
                          <a:solidFill>
                            <a:srgbClr val="000000"/>
                          </a:solidFill>
                          <a:latin typeface="Comic Sans MS" pitchFamily="66"/>
                        </a:rPr>
                        <a:t> before they pray.</a:t>
                      </a:r>
                    </a:p>
                    <a:p>
                      <a:pPr marL="171450" lvl="0" indent="-171450" algn="l">
                        <a:buSzPct val="100000"/>
                        <a:buFont typeface="Arial" pitchFamily="34"/>
                        <a:buChar char="•"/>
                      </a:pPr>
                      <a:r>
                        <a:rPr lang="en-GB" sz="1200" b="0">
                          <a:solidFill>
                            <a:srgbClr val="000000"/>
                          </a:solidFill>
                          <a:latin typeface="Comic Sans MS" pitchFamily="66"/>
                        </a:rPr>
                        <a:t>It is achieved by </a:t>
                      </a:r>
                      <a:r>
                        <a:rPr lang="en-GB" sz="1200" b="1">
                          <a:solidFill>
                            <a:srgbClr val="000000"/>
                          </a:solidFill>
                          <a:latin typeface="Comic Sans MS" pitchFamily="66"/>
                        </a:rPr>
                        <a:t>wudu.</a:t>
                      </a:r>
                    </a:p>
                    <a:p>
                      <a:pPr marL="171450" lvl="0" indent="-171450" algn="l">
                        <a:buSzPct val="100000"/>
                        <a:buFont typeface="Arial" pitchFamily="34"/>
                        <a:buChar char="•"/>
                      </a:pPr>
                      <a:r>
                        <a:rPr lang="en-GB" sz="1200" b="0">
                          <a:solidFill>
                            <a:srgbClr val="000000"/>
                          </a:solidFill>
                          <a:latin typeface="Comic Sans MS" pitchFamily="66"/>
                        </a:rPr>
                        <a:t>This is instructed in the Qur’an.</a:t>
                      </a:r>
                    </a:p>
                    <a:p>
                      <a:pPr marL="171450" lvl="0" indent="-171450" algn="l">
                        <a:buSzPct val="100000"/>
                        <a:buFont typeface="Arial" pitchFamily="34"/>
                        <a:buChar char="•"/>
                      </a:pPr>
                      <a:r>
                        <a:rPr lang="en-GB" sz="1200" b="0">
                          <a:solidFill>
                            <a:srgbClr val="000000"/>
                          </a:solidFill>
                          <a:latin typeface="Comic Sans MS" pitchFamily="66"/>
                        </a:rPr>
                        <a:t>Mosques have two special rooms, one for men and one for women. </a:t>
                      </a:r>
                    </a:p>
                    <a:p>
                      <a:pPr marL="171450" lvl="0" indent="-171450" algn="l">
                        <a:buSzPct val="100000"/>
                        <a:buFont typeface="Arial" pitchFamily="34"/>
                        <a:buChar char="•"/>
                      </a:pPr>
                      <a:r>
                        <a:rPr lang="en-GB" sz="1200" b="0">
                          <a:solidFill>
                            <a:srgbClr val="000000"/>
                          </a:solidFill>
                          <a:latin typeface="Comic Sans MS" pitchFamily="66"/>
                        </a:rPr>
                        <a:t>Washing is done </a:t>
                      </a:r>
                      <a:r>
                        <a:rPr lang="en-GB" sz="1200" b="1">
                          <a:solidFill>
                            <a:srgbClr val="000000"/>
                          </a:solidFill>
                          <a:latin typeface="Comic Sans MS" pitchFamily="66"/>
                        </a:rPr>
                        <a:t>under running water,</a:t>
                      </a:r>
                      <a:r>
                        <a:rPr lang="en-GB" sz="1200" b="0">
                          <a:solidFill>
                            <a:srgbClr val="000000"/>
                          </a:solidFill>
                          <a:latin typeface="Comic Sans MS" pitchFamily="66"/>
                        </a:rPr>
                        <a:t> so they are clean.</a:t>
                      </a:r>
                    </a:p>
                    <a:p>
                      <a:pPr marL="171450" lvl="0" indent="-171450" algn="l">
                        <a:buSzPct val="100000"/>
                        <a:buFont typeface="Arial" pitchFamily="34"/>
                        <a:buChar char="•"/>
                      </a:pPr>
                      <a:r>
                        <a:rPr lang="en-GB" sz="1200" b="0">
                          <a:solidFill>
                            <a:srgbClr val="000000"/>
                          </a:solidFill>
                          <a:latin typeface="Comic Sans MS" pitchFamily="66"/>
                        </a:rPr>
                        <a:t>It symbolises spiritual cleanliness rather than physical cleanliness.</a:t>
                      </a:r>
                    </a:p>
                    <a:p>
                      <a:pPr marL="171450" lvl="0" indent="-171450" algn="l">
                        <a:buSzPct val="100000"/>
                        <a:buFont typeface="Arial" pitchFamily="34"/>
                        <a:buChar char="•"/>
                      </a:pPr>
                      <a:r>
                        <a:rPr lang="en-GB" sz="1200" b="0">
                          <a:solidFill>
                            <a:srgbClr val="000000"/>
                          </a:solidFill>
                          <a:latin typeface="Comic Sans MS" pitchFamily="66"/>
                        </a:rPr>
                        <a:t>It allows Muslims to </a:t>
                      </a:r>
                      <a:r>
                        <a:rPr lang="en-GB" sz="1200" b="1">
                          <a:solidFill>
                            <a:srgbClr val="000000"/>
                          </a:solidFill>
                          <a:latin typeface="Comic Sans MS" pitchFamily="66"/>
                        </a:rPr>
                        <a:t>focus fully on God in their prayers.</a:t>
                      </a:r>
                      <a:endParaRPr lang="en-GB" sz="1200" b="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3929594"/>
                  </a:ext>
                </a:extLst>
              </a:tr>
            </a:tbl>
          </a:graphicData>
        </a:graphic>
      </p:graphicFrame>
      <p:pic>
        <p:nvPicPr>
          <p:cNvPr id="9" name="Picture 14" descr="A close up of a logo&#10;&#10;Description automatically generated">
            <a:extLst>
              <a:ext uri="{FF2B5EF4-FFF2-40B4-BE49-F238E27FC236}">
                <a16:creationId xmlns:a16="http://schemas.microsoft.com/office/drawing/2014/main" id="{B4CCFA50-BA27-4AFB-BBA8-8831E3BE22FC}"/>
              </a:ext>
            </a:extLst>
          </p:cNvPr>
          <p:cNvPicPr>
            <a:picLocks noChangeAspect="1"/>
          </p:cNvPicPr>
          <p:nvPr/>
        </p:nvPicPr>
        <p:blipFill>
          <a:blip r:embed="rId3"/>
          <a:stretch>
            <a:fillRect/>
          </a:stretch>
        </p:blipFill>
        <p:spPr>
          <a:xfrm>
            <a:off x="10180060" y="787014"/>
            <a:ext cx="1817443" cy="1463122"/>
          </a:xfrm>
          <a:prstGeom prst="rect">
            <a:avLst/>
          </a:prstGeom>
          <a:noFill/>
          <a:ln cap="flat">
            <a:noFill/>
          </a:ln>
        </p:spPr>
      </p:pic>
      <p:sp>
        <p:nvSpPr>
          <p:cNvPr id="10" name="Arrow: Right 16">
            <a:extLst>
              <a:ext uri="{FF2B5EF4-FFF2-40B4-BE49-F238E27FC236}">
                <a16:creationId xmlns:a16="http://schemas.microsoft.com/office/drawing/2014/main" id="{6BC22F82-0380-48DF-B026-B0F4147BE710}"/>
              </a:ext>
            </a:extLst>
          </p:cNvPr>
          <p:cNvSpPr/>
          <p:nvPr/>
        </p:nvSpPr>
        <p:spPr>
          <a:xfrm>
            <a:off x="5051355" y="2464545"/>
            <a:ext cx="6718819" cy="2072688"/>
          </a:xfrm>
          <a:custGeom>
            <a:avLst>
              <a:gd name="f0" fmla="val 18268"/>
              <a:gd name="f1" fmla="val 2848"/>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rgbClr val="61FF61"/>
          </a:solidFill>
          <a:ln w="28575" cap="flat">
            <a:solidFill>
              <a:srgbClr val="000000"/>
            </a:solidFill>
            <a:prstDash val="solid"/>
            <a:miter/>
          </a:ln>
        </p:spPr>
        <p:txBody>
          <a:bodyPr vert="horz" wrap="square" lIns="91440" tIns="45720" rIns="91440" bIns="45720" anchor="ctr"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sng" strike="noStrike" kern="1200" cap="none" spc="0" baseline="0">
                <a:solidFill>
                  <a:srgbClr val="000000"/>
                </a:solidFill>
                <a:uFillTx/>
                <a:latin typeface="Comic Sans MS" pitchFamily="66"/>
              </a:rPr>
              <a:t>Direction of Prayer</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mic Sans MS" pitchFamily="66"/>
              </a:rPr>
              <a:t>Muslim’s must face the </a:t>
            </a:r>
            <a:r>
              <a:rPr lang="en-GB" sz="1400" b="1" i="0" u="none" strike="noStrike" kern="1200" cap="none" spc="0" baseline="0">
                <a:solidFill>
                  <a:srgbClr val="000000"/>
                </a:solidFill>
                <a:uFillTx/>
                <a:latin typeface="Comic Sans MS" pitchFamily="66"/>
              </a:rPr>
              <a:t>holy city of Mecca.</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mic Sans MS" pitchFamily="66"/>
              </a:rPr>
              <a:t>Meaning that they are </a:t>
            </a:r>
            <a:r>
              <a:rPr lang="en-GB" sz="1400" b="1" i="0" u="none" strike="noStrike" kern="1200" cap="none" spc="0" baseline="0">
                <a:solidFill>
                  <a:srgbClr val="000000"/>
                </a:solidFill>
                <a:uFillTx/>
                <a:latin typeface="Comic Sans MS" pitchFamily="66"/>
              </a:rPr>
              <a:t>physically and mentally focusing on a place associated with God.</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mic Sans MS" pitchFamily="66"/>
              </a:rPr>
              <a:t>All Mosques have a </a:t>
            </a:r>
            <a:r>
              <a:rPr lang="en-GB" sz="1400" b="1" i="0" u="none" strike="noStrike" kern="1200" cap="none" spc="0" baseline="0">
                <a:solidFill>
                  <a:srgbClr val="000000"/>
                </a:solidFill>
                <a:uFillTx/>
                <a:latin typeface="Comic Sans MS" pitchFamily="66"/>
              </a:rPr>
              <a:t>Mihrab</a:t>
            </a:r>
            <a:r>
              <a:rPr lang="en-GB" sz="1400" b="0" i="0" u="none" strike="noStrike" kern="1200" cap="none" spc="0" baseline="0">
                <a:solidFill>
                  <a:srgbClr val="000000"/>
                </a:solidFill>
                <a:uFillTx/>
                <a:latin typeface="Comic Sans MS" pitchFamily="66"/>
              </a:rPr>
              <a:t> on the </a:t>
            </a:r>
            <a:r>
              <a:rPr lang="en-GB" sz="1400" b="1" i="0" u="none" strike="noStrike" kern="1200" cap="none" spc="0" baseline="0">
                <a:solidFill>
                  <a:srgbClr val="000000"/>
                </a:solidFill>
                <a:uFillTx/>
                <a:latin typeface="Comic Sans MS" pitchFamily="66"/>
              </a:rPr>
              <a:t>Qiblah wall</a:t>
            </a:r>
            <a:r>
              <a:rPr lang="en-GB" sz="1400" b="0" i="0" u="none" strike="noStrike" kern="1200" cap="none" spc="0" baseline="0">
                <a:solidFill>
                  <a:srgbClr val="000000"/>
                </a:solidFill>
                <a:uFillTx/>
                <a:latin typeface="Comic Sans MS" pitchFamily="66"/>
              </a:rPr>
              <a:t>, which shows the direction they face when praying.</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mic Sans MS" pitchFamily="66"/>
              </a:rPr>
              <a:t>Sometimes Muslim’s have a special compass to show the way.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0C902E0A-C6C2-4B49-9DDB-FD590BB0F435}"/>
              </a:ext>
            </a:extLst>
          </p:cNvPr>
          <p:cNvSpPr txBox="1"/>
          <p:nvPr/>
        </p:nvSpPr>
        <p:spPr>
          <a:xfrm>
            <a:off x="0" y="0"/>
            <a:ext cx="12191996" cy="523219"/>
          </a:xfrm>
          <a:prstGeom prst="rect">
            <a:avLst/>
          </a:prstGeom>
          <a:solidFill>
            <a:srgbClr val="F8CBAD"/>
          </a:solidFill>
          <a:ln w="9528"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0" u="sng" strike="noStrike" kern="1200" cap="none" spc="0" baseline="0">
                <a:solidFill>
                  <a:srgbClr val="000000"/>
                </a:solidFill>
                <a:uFillTx/>
                <a:latin typeface="Comic Sans MS" pitchFamily="66"/>
              </a:rPr>
              <a:t>Salah: Prayer- Jummah, </a:t>
            </a:r>
            <a:r>
              <a:rPr lang="en-GB" sz="2800" b="1" i="0" u="sng" strike="noStrike" kern="0" cap="none" spc="0" baseline="0">
                <a:solidFill>
                  <a:srgbClr val="000000"/>
                </a:solidFill>
                <a:uFillTx/>
                <a:latin typeface="Comic Sans MS" pitchFamily="66"/>
              </a:rPr>
              <a:t>m</a:t>
            </a:r>
            <a:r>
              <a:rPr lang="en-GB" sz="2800" b="1" i="0" u="sng" strike="noStrike" kern="1200" cap="none" spc="0" baseline="0">
                <a:solidFill>
                  <a:srgbClr val="000000"/>
                </a:solidFill>
                <a:uFillTx/>
                <a:latin typeface="Comic Sans MS" pitchFamily="66"/>
              </a:rPr>
              <a:t>ovements and importance  </a:t>
            </a:r>
          </a:p>
        </p:txBody>
      </p:sp>
      <p:graphicFrame>
        <p:nvGraphicFramePr>
          <p:cNvPr id="3" name="Table 4">
            <a:extLst>
              <a:ext uri="{FF2B5EF4-FFF2-40B4-BE49-F238E27FC236}">
                <a16:creationId xmlns:a16="http://schemas.microsoft.com/office/drawing/2014/main" id="{0B8BCD04-5352-4BC0-9C04-B44340E99480}"/>
              </a:ext>
            </a:extLst>
          </p:cNvPr>
          <p:cNvGraphicFramePr>
            <a:graphicFrameLocks noGrp="1"/>
          </p:cNvGraphicFramePr>
          <p:nvPr/>
        </p:nvGraphicFramePr>
        <p:xfrm>
          <a:off x="199165" y="780376"/>
          <a:ext cx="4748396" cy="2649025"/>
        </p:xfrm>
        <a:graphic>
          <a:graphicData uri="http://schemas.openxmlformats.org/drawingml/2006/table">
            <a:tbl>
              <a:tblPr firstRow="1" bandRow="1">
                <a:effectLst/>
                <a:tableStyleId>{5C22544A-7EE6-4342-B048-85BDC9FD1C3A}</a:tableStyleId>
              </a:tblPr>
              <a:tblGrid>
                <a:gridCol w="4748396">
                  <a:extLst>
                    <a:ext uri="{9D8B030D-6E8A-4147-A177-3AD203B41FA5}">
                      <a16:colId xmlns:a16="http://schemas.microsoft.com/office/drawing/2014/main" val="1855154134"/>
                    </a:ext>
                  </a:extLst>
                </a:gridCol>
              </a:tblGrid>
              <a:tr h="338830">
                <a:tc>
                  <a:txBody>
                    <a:bodyPr/>
                    <a:lstStyle/>
                    <a:p>
                      <a:pPr lvl="0" algn="ctr"/>
                      <a:r>
                        <a:rPr lang="en-GB" sz="1600" u="sng">
                          <a:solidFill>
                            <a:srgbClr val="000000"/>
                          </a:solidFill>
                          <a:latin typeface="Comic Sans MS" pitchFamily="66"/>
                        </a:rPr>
                        <a:t>Jummah Prayer</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530104589"/>
                  </a:ext>
                </a:extLst>
              </a:tr>
              <a:tr h="2310195">
                <a:tc>
                  <a:txBody>
                    <a:bodyPr/>
                    <a:lstStyle/>
                    <a:p>
                      <a:pPr marL="285750" lvl="0" indent="-285750" algn="l">
                        <a:buSzPct val="100000"/>
                        <a:buFont typeface="Arial" pitchFamily="34"/>
                        <a:buChar char="•"/>
                      </a:pPr>
                      <a:r>
                        <a:rPr lang="en-GB" sz="1600" b="0" u="none">
                          <a:solidFill>
                            <a:srgbClr val="000000"/>
                          </a:solidFill>
                          <a:latin typeface="Comic Sans MS" pitchFamily="66"/>
                        </a:rPr>
                        <a:t>The midday Friday prayer is considered special.</a:t>
                      </a:r>
                    </a:p>
                    <a:p>
                      <a:pPr marL="285750" lvl="0" indent="-285750" algn="l">
                        <a:buSzPct val="100000"/>
                        <a:buFont typeface="Arial" pitchFamily="34"/>
                        <a:buChar char="•"/>
                      </a:pPr>
                      <a:r>
                        <a:rPr lang="en-GB" sz="1600" b="0" u="none">
                          <a:solidFill>
                            <a:srgbClr val="000000"/>
                          </a:solidFill>
                          <a:latin typeface="Comic Sans MS" pitchFamily="66"/>
                        </a:rPr>
                        <a:t>All male Muslims are expected to attend; and women can if they want.</a:t>
                      </a:r>
                    </a:p>
                    <a:p>
                      <a:pPr marL="285750" lvl="0" indent="-285750" algn="l">
                        <a:buSzPct val="100000"/>
                        <a:buFont typeface="Arial" pitchFamily="34"/>
                        <a:buChar char="•"/>
                      </a:pPr>
                      <a:r>
                        <a:rPr lang="en-GB" sz="1600" b="0" u="none">
                          <a:solidFill>
                            <a:srgbClr val="000000"/>
                          </a:solidFill>
                          <a:latin typeface="Comic Sans MS" pitchFamily="66"/>
                        </a:rPr>
                        <a:t>The Imam delivers a sermon to remind Muslim’s of their obligations and duties to God.</a:t>
                      </a:r>
                    </a:p>
                    <a:p>
                      <a:pPr marL="285750" lvl="0" indent="-285750" algn="l">
                        <a:buSzPct val="100000"/>
                        <a:buFont typeface="Arial" pitchFamily="34"/>
                        <a:buChar char="•"/>
                      </a:pPr>
                      <a:r>
                        <a:rPr lang="en-GB" sz="1600" b="0" u="none">
                          <a:solidFill>
                            <a:srgbClr val="000000"/>
                          </a:solidFill>
                          <a:latin typeface="Comic Sans MS" pitchFamily="66"/>
                        </a:rPr>
                        <a:t>Muslin’s must leave their work and close their businesses to attend.</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14613368"/>
                  </a:ext>
                </a:extLst>
              </a:tr>
            </a:tbl>
          </a:graphicData>
        </a:graphic>
      </p:graphicFrame>
      <p:sp>
        <p:nvSpPr>
          <p:cNvPr id="4" name="Speech Bubble: Rectangle with Corners Rounded 8">
            <a:extLst>
              <a:ext uri="{FF2B5EF4-FFF2-40B4-BE49-F238E27FC236}">
                <a16:creationId xmlns:a16="http://schemas.microsoft.com/office/drawing/2014/main" id="{2B49F14F-E46B-4418-B6EF-DF81E5DF1565}"/>
              </a:ext>
            </a:extLst>
          </p:cNvPr>
          <p:cNvSpPr/>
          <p:nvPr/>
        </p:nvSpPr>
        <p:spPr>
          <a:xfrm>
            <a:off x="5068144" y="780376"/>
            <a:ext cx="1536109" cy="2901126"/>
          </a:xfrm>
          <a:custGeom>
            <a:avLst>
              <a:gd name="f0" fmla="val -4659"/>
              <a:gd name="f1" fmla="val 10061"/>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3590"/>
              <a:gd name="f13" fmla="val 8970"/>
              <a:gd name="f14" fmla="val 12630"/>
              <a:gd name="f15" fmla="val 18010"/>
              <a:gd name="f16" fmla="val -2147483647"/>
              <a:gd name="f17" fmla="+- 0 0 180"/>
              <a:gd name="f18" fmla="*/ f6 1 21600"/>
              <a:gd name="f19" fmla="*/ f7 1 21600"/>
              <a:gd name="f20" fmla="+- 0 0 f12"/>
              <a:gd name="f21" fmla="+- 3590 0 f8"/>
              <a:gd name="f22" fmla="+- 0 0 f3"/>
              <a:gd name="f23" fmla="+- 21600 0 f15"/>
              <a:gd name="f24" fmla="+- 18010 0 f9"/>
              <a:gd name="f25" fmla="+- f9 0 f8"/>
              <a:gd name="f26" fmla="pin -2147483647 f0 2147483647"/>
              <a:gd name="f27" fmla="pin -2147483647 f1 2147483647"/>
              <a:gd name="f28" fmla="*/ f17 f2 1"/>
              <a:gd name="f29" fmla="val f26"/>
              <a:gd name="f30" fmla="val f27"/>
              <a:gd name="f31" fmla="abs f20"/>
              <a:gd name="f32" fmla="abs f21"/>
              <a:gd name="f33" fmla="?: f20 f22 f3"/>
              <a:gd name="f34" fmla="?: f20 f3 f22"/>
              <a:gd name="f35" fmla="?: f20 f4 f3"/>
              <a:gd name="f36" fmla="?: f20 f3 f4"/>
              <a:gd name="f37" fmla="abs f23"/>
              <a:gd name="f38" fmla="?: f21 f22 f3"/>
              <a:gd name="f39" fmla="?: f21 f3 f22"/>
              <a:gd name="f40" fmla="?: f23 0 f2"/>
              <a:gd name="f41" fmla="?: f23 f2 0"/>
              <a:gd name="f42" fmla="abs f24"/>
              <a:gd name="f43" fmla="?: f23 f22 f3"/>
              <a:gd name="f44" fmla="?: f23 f3 f22"/>
              <a:gd name="f45" fmla="?: f23 f4 f3"/>
              <a:gd name="f46" fmla="?: f23 f3 f4"/>
              <a:gd name="f47" fmla="?: f24 f22 f3"/>
              <a:gd name="f48" fmla="?: f24 f3 f22"/>
              <a:gd name="f49" fmla="?: f20 0 f2"/>
              <a:gd name="f50" fmla="?: f20 f2 0"/>
              <a:gd name="f51" fmla="*/ f25 1 21600"/>
              <a:gd name="f52" fmla="*/ f26 f18 1"/>
              <a:gd name="f53" fmla="*/ f27 f19 1"/>
              <a:gd name="f54" fmla="*/ f28 1 f5"/>
              <a:gd name="f55" fmla="+- f29 0 10800"/>
              <a:gd name="f56" fmla="+- f30 0 10800"/>
              <a:gd name="f57" fmla="+- f30 0 21600"/>
              <a:gd name="f58" fmla="+- f29 0 21600"/>
              <a:gd name="f59" fmla="?: f20 f36 f35"/>
              <a:gd name="f60" fmla="?: f20 f35 f36"/>
              <a:gd name="f61" fmla="?: f21 f34 f33"/>
              <a:gd name="f62" fmla="?: f21 f41 f40"/>
              <a:gd name="f63" fmla="?: f21 f40 f41"/>
              <a:gd name="f64" fmla="?: f23 f38 f39"/>
              <a:gd name="f65" fmla="?: f23 f46 f45"/>
              <a:gd name="f66" fmla="?: f23 f45 f46"/>
              <a:gd name="f67" fmla="?: f24 f44 f43"/>
              <a:gd name="f68" fmla="?: f24 f50 f49"/>
              <a:gd name="f69" fmla="?: f24 f49 f50"/>
              <a:gd name="f70" fmla="?: f20 f47 f48"/>
              <a:gd name="f71" fmla="*/ 800 f51 1"/>
              <a:gd name="f72" fmla="*/ 20800 f51 1"/>
              <a:gd name="f73" fmla="*/ f29 f18 1"/>
              <a:gd name="f74" fmla="*/ f30 f19 1"/>
              <a:gd name="f75" fmla="+- f54 0 f3"/>
              <a:gd name="f76" fmla="abs f55"/>
              <a:gd name="f77" fmla="abs f56"/>
              <a:gd name="f78" fmla="?: f21 f60 f59"/>
              <a:gd name="f79" fmla="?: f23 f62 f63"/>
              <a:gd name="f80" fmla="?: f24 f66 f65"/>
              <a:gd name="f81" fmla="?: f20 f68 f69"/>
              <a:gd name="f82" fmla="*/ f71 1 f51"/>
              <a:gd name="f83" fmla="*/ f72 1 f51"/>
              <a:gd name="f84" fmla="+- f76 0 f77"/>
              <a:gd name="f85" fmla="+- f77 0 f76"/>
              <a:gd name="f86" fmla="*/ f82 f18 1"/>
              <a:gd name="f87" fmla="*/ f83 f18 1"/>
              <a:gd name="f88" fmla="*/ f83 f19 1"/>
              <a:gd name="f89" fmla="*/ f82 f19 1"/>
              <a:gd name="f90" fmla="?: f56 f10 f84"/>
              <a:gd name="f91" fmla="?: f56 f84 f10"/>
              <a:gd name="f92" fmla="?: f55 f10 f85"/>
              <a:gd name="f93" fmla="?: f55 f85 f10"/>
              <a:gd name="f94" fmla="?: f29 f10 f90"/>
              <a:gd name="f95" fmla="?: f29 f10 f91"/>
              <a:gd name="f96" fmla="?: f57 f92 f10"/>
              <a:gd name="f97" fmla="?: f57 f93 f10"/>
              <a:gd name="f98" fmla="?: f58 f91 f10"/>
              <a:gd name="f99" fmla="?: f58 f90 f10"/>
              <a:gd name="f100" fmla="?: f30 f10 f93"/>
              <a:gd name="f101" fmla="?: f30 f10 f92"/>
              <a:gd name="f102" fmla="?: f94 f29 0"/>
              <a:gd name="f103" fmla="?: f94 f30 6280"/>
              <a:gd name="f104" fmla="?: f95 f29 0"/>
              <a:gd name="f105" fmla="?: f95 f30 15320"/>
              <a:gd name="f106" fmla="?: f96 f29 6280"/>
              <a:gd name="f107" fmla="?: f96 f30 21600"/>
              <a:gd name="f108" fmla="?: f97 f29 15320"/>
              <a:gd name="f109" fmla="?: f97 f30 21600"/>
              <a:gd name="f110" fmla="?: f98 f29 21600"/>
              <a:gd name="f111" fmla="?: f98 f30 15320"/>
              <a:gd name="f112" fmla="?: f99 f29 21600"/>
              <a:gd name="f113" fmla="?: f99 f30 6280"/>
              <a:gd name="f114" fmla="?: f100 f29 15320"/>
              <a:gd name="f115" fmla="?: f100 f30 0"/>
              <a:gd name="f116" fmla="?: f101 f29 6280"/>
              <a:gd name="f117" fmla="?: f101 f30 0"/>
            </a:gdLst>
            <a:ahLst>
              <a:ahXY gdRefX="f0" minX="f16" maxX="f11" gdRefY="f1" minY="f16" maxY="f11">
                <a:pos x="f52" y="f53"/>
              </a:ahXY>
            </a:ahLst>
            <a:cxnLst>
              <a:cxn ang="3cd4">
                <a:pos x="hc" y="t"/>
              </a:cxn>
              <a:cxn ang="0">
                <a:pos x="r" y="vc"/>
              </a:cxn>
              <a:cxn ang="cd4">
                <a:pos x="hc" y="b"/>
              </a:cxn>
              <a:cxn ang="cd2">
                <a:pos x="l" y="vc"/>
              </a:cxn>
              <a:cxn ang="f75">
                <a:pos x="f73" y="f74"/>
              </a:cxn>
            </a:cxnLst>
            <a:rect l="f86" t="f89" r="f87" b="f88"/>
            <a:pathLst>
              <a:path w="21600" h="21600">
                <a:moveTo>
                  <a:pt x="f12" y="f8"/>
                </a:moveTo>
                <a:arcTo wR="f31" hR="f32" stAng="f78" swAng="f61"/>
                <a:lnTo>
                  <a:pt x="f102" y="f103"/>
                </a:lnTo>
                <a:lnTo>
                  <a:pt x="f8" y="f13"/>
                </a:lnTo>
                <a:lnTo>
                  <a:pt x="f8" y="f14"/>
                </a:lnTo>
                <a:lnTo>
                  <a:pt x="f104" y="f105"/>
                </a:lnTo>
                <a:lnTo>
                  <a:pt x="f8" y="f15"/>
                </a:lnTo>
                <a:arcTo wR="f32" hR="f37" stAng="f79" swAng="f64"/>
                <a:lnTo>
                  <a:pt x="f106" y="f107"/>
                </a:lnTo>
                <a:lnTo>
                  <a:pt x="f13" y="f9"/>
                </a:lnTo>
                <a:lnTo>
                  <a:pt x="f14" y="f9"/>
                </a:lnTo>
                <a:lnTo>
                  <a:pt x="f108" y="f109"/>
                </a:lnTo>
                <a:lnTo>
                  <a:pt x="f15" y="f9"/>
                </a:lnTo>
                <a:arcTo wR="f37" hR="f42" stAng="f80" swAng="f67"/>
                <a:lnTo>
                  <a:pt x="f110" y="f111"/>
                </a:lnTo>
                <a:lnTo>
                  <a:pt x="f9" y="f14"/>
                </a:lnTo>
                <a:lnTo>
                  <a:pt x="f9" y="f13"/>
                </a:lnTo>
                <a:lnTo>
                  <a:pt x="f112" y="f113"/>
                </a:lnTo>
                <a:lnTo>
                  <a:pt x="f9" y="f12"/>
                </a:lnTo>
                <a:arcTo wR="f42" hR="f31" stAng="f81" swAng="f70"/>
                <a:lnTo>
                  <a:pt x="f114" y="f115"/>
                </a:lnTo>
                <a:lnTo>
                  <a:pt x="f14" y="f8"/>
                </a:lnTo>
                <a:lnTo>
                  <a:pt x="f13" y="f8"/>
                </a:lnTo>
                <a:lnTo>
                  <a:pt x="f116" y="f117"/>
                </a:lnTo>
                <a:close/>
              </a:path>
            </a:pathLst>
          </a:custGeom>
          <a:solidFill>
            <a:srgbClr val="FFE699"/>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mic Sans MS" pitchFamily="66"/>
              </a:rPr>
              <a:t>“Believers! When the call to prayer is made on the day of congregation, hurry towards the reminder of God and leave off your trading.”</a:t>
            </a:r>
          </a:p>
        </p:txBody>
      </p:sp>
      <p:sp>
        <p:nvSpPr>
          <p:cNvPr id="5" name="Rectangle: Rounded Corners 5">
            <a:extLst>
              <a:ext uri="{FF2B5EF4-FFF2-40B4-BE49-F238E27FC236}">
                <a16:creationId xmlns:a16="http://schemas.microsoft.com/office/drawing/2014/main" id="{94BB3C52-939E-45DD-B66A-5FFDD6A7D407}"/>
              </a:ext>
            </a:extLst>
          </p:cNvPr>
          <p:cNvSpPr/>
          <p:nvPr/>
        </p:nvSpPr>
        <p:spPr>
          <a:xfrm>
            <a:off x="1868722" y="4663522"/>
            <a:ext cx="1546616" cy="67627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FFFFFF"/>
                </a:solidFill>
                <a:uFillTx/>
                <a:latin typeface="Comic Sans MS" pitchFamily="66"/>
              </a:rPr>
              <a:t>The importance of prayer</a:t>
            </a:r>
          </a:p>
        </p:txBody>
      </p:sp>
      <p:sp>
        <p:nvSpPr>
          <p:cNvPr id="6" name="Rectangle: Rounded Corners 6">
            <a:extLst>
              <a:ext uri="{FF2B5EF4-FFF2-40B4-BE49-F238E27FC236}">
                <a16:creationId xmlns:a16="http://schemas.microsoft.com/office/drawing/2014/main" id="{658185FC-1C9F-4C7D-AAD1-4487C2FECB8C}"/>
              </a:ext>
            </a:extLst>
          </p:cNvPr>
          <p:cNvSpPr/>
          <p:nvPr/>
        </p:nvSpPr>
        <p:spPr>
          <a:xfrm>
            <a:off x="199165" y="3681511"/>
            <a:ext cx="1546616" cy="82020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38103" cap="flat">
            <a:solidFill>
              <a:srgbClr val="7030A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mic Sans MS" pitchFamily="66"/>
              </a:rPr>
              <a:t>One of the five pillars</a:t>
            </a:r>
          </a:p>
        </p:txBody>
      </p:sp>
      <p:sp>
        <p:nvSpPr>
          <p:cNvPr id="7" name="Rectangle: Rounded Corners 7">
            <a:extLst>
              <a:ext uri="{FF2B5EF4-FFF2-40B4-BE49-F238E27FC236}">
                <a16:creationId xmlns:a16="http://schemas.microsoft.com/office/drawing/2014/main" id="{2755E5E9-D432-4270-9487-22E129E3494C}"/>
              </a:ext>
            </a:extLst>
          </p:cNvPr>
          <p:cNvSpPr/>
          <p:nvPr/>
        </p:nvSpPr>
        <p:spPr>
          <a:xfrm>
            <a:off x="3538289" y="4667326"/>
            <a:ext cx="1536109" cy="1708839"/>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38103"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0" cap="none" spc="0" baseline="0">
                <a:solidFill>
                  <a:srgbClr val="000000"/>
                </a:solidFill>
                <a:uFillTx/>
                <a:latin typeface="Comic Sans MS" pitchFamily="66"/>
              </a:rPr>
              <a:t>The actions of bowing reminds Muslims God is greater and more important </a:t>
            </a:r>
            <a:endParaRPr lang="en-GB" sz="1400" b="0" i="0" u="none" strike="noStrike" kern="1200" cap="none" spc="0" baseline="0">
              <a:solidFill>
                <a:srgbClr val="000000"/>
              </a:solidFill>
              <a:uFillTx/>
              <a:latin typeface="Comic Sans MS" pitchFamily="66"/>
            </a:endParaRPr>
          </a:p>
        </p:txBody>
      </p:sp>
      <p:sp>
        <p:nvSpPr>
          <p:cNvPr id="8" name="Rectangle: Rounded Corners 9">
            <a:extLst>
              <a:ext uri="{FF2B5EF4-FFF2-40B4-BE49-F238E27FC236}">
                <a16:creationId xmlns:a16="http://schemas.microsoft.com/office/drawing/2014/main" id="{426CE229-EED1-439A-A146-7A04FA994FB1}"/>
              </a:ext>
            </a:extLst>
          </p:cNvPr>
          <p:cNvSpPr/>
          <p:nvPr/>
        </p:nvSpPr>
        <p:spPr>
          <a:xfrm>
            <a:off x="3527782" y="3687400"/>
            <a:ext cx="1546616" cy="82020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38103" cap="flat">
            <a:solidFill>
              <a:srgbClr val="00B05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Prayer gives a greater awareness of God</a:t>
            </a:r>
          </a:p>
        </p:txBody>
      </p:sp>
      <p:sp>
        <p:nvSpPr>
          <p:cNvPr id="9" name="Rectangle: Rounded Corners 11">
            <a:extLst>
              <a:ext uri="{FF2B5EF4-FFF2-40B4-BE49-F238E27FC236}">
                <a16:creationId xmlns:a16="http://schemas.microsoft.com/office/drawing/2014/main" id="{AD3CFC70-7CE8-4325-A6A5-995AD8FC2DF0}"/>
              </a:ext>
            </a:extLst>
          </p:cNvPr>
          <p:cNvSpPr/>
          <p:nvPr/>
        </p:nvSpPr>
        <p:spPr>
          <a:xfrm>
            <a:off x="1868722" y="5489874"/>
            <a:ext cx="1546616" cy="90347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38103" cap="flat">
            <a:solidFill>
              <a:srgbClr val="0070C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Reciting from the Qur’an reminds Muslims of its importance</a:t>
            </a:r>
          </a:p>
        </p:txBody>
      </p:sp>
      <p:sp>
        <p:nvSpPr>
          <p:cNvPr id="10" name="Rectangle: Rounded Corners 12">
            <a:extLst>
              <a:ext uri="{FF2B5EF4-FFF2-40B4-BE49-F238E27FC236}">
                <a16:creationId xmlns:a16="http://schemas.microsoft.com/office/drawing/2014/main" id="{A9282923-9AAC-44BB-A4FF-D5354AD34E7B}"/>
              </a:ext>
            </a:extLst>
          </p:cNvPr>
          <p:cNvSpPr/>
          <p:nvPr/>
        </p:nvSpPr>
        <p:spPr>
          <a:xfrm>
            <a:off x="1868722" y="3682389"/>
            <a:ext cx="1546616" cy="811438"/>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38103"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mic Sans MS" pitchFamily="66"/>
              </a:rPr>
              <a:t>God commanded them to prayer</a:t>
            </a:r>
          </a:p>
        </p:txBody>
      </p:sp>
      <p:sp>
        <p:nvSpPr>
          <p:cNvPr id="11" name="Rectangle: Rounded Corners 13">
            <a:extLst>
              <a:ext uri="{FF2B5EF4-FFF2-40B4-BE49-F238E27FC236}">
                <a16:creationId xmlns:a16="http://schemas.microsoft.com/office/drawing/2014/main" id="{8DCDEF0E-0F9D-437C-94A4-4D5AE8B3399F}"/>
              </a:ext>
            </a:extLst>
          </p:cNvPr>
          <p:cNvSpPr/>
          <p:nvPr/>
        </p:nvSpPr>
        <p:spPr>
          <a:xfrm>
            <a:off x="199165" y="5472693"/>
            <a:ext cx="1546616" cy="90347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38103" cap="flat">
            <a:solidFill>
              <a:srgbClr val="FFFF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mic Sans MS" pitchFamily="66"/>
              </a:rPr>
              <a:t>Unites Muslims worldwide as they all pray the same</a:t>
            </a:r>
          </a:p>
        </p:txBody>
      </p:sp>
      <p:sp>
        <p:nvSpPr>
          <p:cNvPr id="12" name="Rectangle: Rounded Corners 14">
            <a:extLst>
              <a:ext uri="{FF2B5EF4-FFF2-40B4-BE49-F238E27FC236}">
                <a16:creationId xmlns:a16="http://schemas.microsoft.com/office/drawing/2014/main" id="{F2AD37D5-6A7F-441A-80D9-D81BEC4D00C8}"/>
              </a:ext>
            </a:extLst>
          </p:cNvPr>
          <p:cNvSpPr/>
          <p:nvPr/>
        </p:nvSpPr>
        <p:spPr>
          <a:xfrm>
            <a:off x="199165" y="4625876"/>
            <a:ext cx="1546616" cy="71391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38103" cap="flat">
            <a:solidFill>
              <a:srgbClr val="00B05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mic Sans MS" pitchFamily="66"/>
              </a:rPr>
              <a:t>Motivates them to do God's will</a:t>
            </a:r>
          </a:p>
        </p:txBody>
      </p:sp>
      <p:sp>
        <p:nvSpPr>
          <p:cNvPr id="13" name="TextBox 14">
            <a:extLst>
              <a:ext uri="{FF2B5EF4-FFF2-40B4-BE49-F238E27FC236}">
                <a16:creationId xmlns:a16="http://schemas.microsoft.com/office/drawing/2014/main" id="{BC35BD3F-0B82-481E-BFC4-0E35DFF9376B}"/>
              </a:ext>
            </a:extLst>
          </p:cNvPr>
          <p:cNvSpPr txBox="1"/>
          <p:nvPr/>
        </p:nvSpPr>
        <p:spPr>
          <a:xfrm>
            <a:off x="6724845" y="594305"/>
            <a:ext cx="4957593" cy="104643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0" cap="none" spc="0" baseline="0">
                <a:solidFill>
                  <a:srgbClr val="FF0000"/>
                </a:solidFill>
                <a:uFillTx/>
                <a:latin typeface="Comic Sans MS" pitchFamily="66"/>
              </a:rPr>
              <a:t>The Rak’ah:</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mic Sans MS" pitchFamily="66"/>
              </a:rPr>
              <a:t>Sequence of actions and recitations</a:t>
            </a:r>
            <a:r>
              <a:rPr lang="en-GB" sz="1400" b="0" i="0" u="none" strike="noStrike" kern="0" cap="none" spc="0" baseline="0">
                <a:solidFill>
                  <a:srgbClr val="000000"/>
                </a:solidFill>
                <a:uFillTx/>
                <a:latin typeface="Comic Sans MS" pitchFamily="66"/>
              </a:rPr>
              <a:t>. The Rak’ah changes slightly depending on which prayer it is used in.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1" u="none" strike="noStrike" kern="1200" cap="none" spc="0" baseline="0">
                <a:solidFill>
                  <a:srgbClr val="000000"/>
                </a:solidFill>
                <a:uFillTx/>
                <a:latin typeface="Comic Sans MS" pitchFamily="66"/>
              </a:rPr>
              <a:t>Most include:</a:t>
            </a:r>
          </a:p>
        </p:txBody>
      </p:sp>
      <p:graphicFrame>
        <p:nvGraphicFramePr>
          <p:cNvPr id="14" name="Table 16">
            <a:extLst>
              <a:ext uri="{FF2B5EF4-FFF2-40B4-BE49-F238E27FC236}">
                <a16:creationId xmlns:a16="http://schemas.microsoft.com/office/drawing/2014/main" id="{5FB399FF-5037-4D97-B70B-D39F31A12D9B}"/>
              </a:ext>
            </a:extLst>
          </p:cNvPr>
          <p:cNvGraphicFramePr>
            <a:graphicFrameLocks noGrp="1"/>
          </p:cNvGraphicFramePr>
          <p:nvPr/>
        </p:nvGraphicFramePr>
        <p:xfrm>
          <a:off x="6737710" y="1711839"/>
          <a:ext cx="5255129" cy="5019443"/>
        </p:xfrm>
        <a:graphic>
          <a:graphicData uri="http://schemas.openxmlformats.org/drawingml/2006/table">
            <a:tbl>
              <a:tblPr firstRow="1" bandRow="1">
                <a:effectLst/>
                <a:tableStyleId>{5C22544A-7EE6-4342-B048-85BDC9FD1C3A}</a:tableStyleId>
              </a:tblPr>
              <a:tblGrid>
                <a:gridCol w="1251612">
                  <a:extLst>
                    <a:ext uri="{9D8B030D-6E8A-4147-A177-3AD203B41FA5}">
                      <a16:colId xmlns:a16="http://schemas.microsoft.com/office/drawing/2014/main" val="1657788685"/>
                    </a:ext>
                  </a:extLst>
                </a:gridCol>
                <a:gridCol w="4003517">
                  <a:extLst>
                    <a:ext uri="{9D8B030D-6E8A-4147-A177-3AD203B41FA5}">
                      <a16:colId xmlns:a16="http://schemas.microsoft.com/office/drawing/2014/main" val="3340405258"/>
                    </a:ext>
                  </a:extLst>
                </a:gridCol>
              </a:tblGrid>
              <a:tr h="501685">
                <a:tc>
                  <a:txBody>
                    <a:bodyPr/>
                    <a:lstStyle/>
                    <a:p>
                      <a:pPr lvl="0" algn="ctr"/>
                      <a:endParaRPr lang="en-GB" sz="1200" b="0">
                        <a:solidFill>
                          <a:srgbClr val="000000"/>
                        </a:solidFill>
                        <a:latin typeface="Comic Sans MS" pitchFamily="66"/>
                      </a:endParaRPr>
                    </a:p>
                    <a:p>
                      <a:pPr lvl="0" algn="ctr"/>
                      <a:r>
                        <a:rPr lang="en-GB" sz="1200" b="0">
                          <a:solidFill>
                            <a:srgbClr val="000000"/>
                          </a:solidFill>
                          <a:latin typeface="Comic Sans MS" pitchFamily="66"/>
                        </a:rPr>
                        <a:t>Standing</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DD7EE"/>
                    </a:solidFill>
                  </a:tcPr>
                </a:tc>
                <a:tc>
                  <a:txBody>
                    <a:bodyPr/>
                    <a:lstStyle/>
                    <a:p>
                      <a:pPr marL="0" lvl="0" indent="0">
                        <a:buNone/>
                      </a:pPr>
                      <a:endParaRPr lang="en-GB" sz="1200" b="0">
                        <a:solidFill>
                          <a:srgbClr val="000000"/>
                        </a:solidFill>
                        <a:latin typeface="Comic Sans MS" pitchFamily="66"/>
                      </a:endParaRPr>
                    </a:p>
                    <a:p>
                      <a:pPr marL="0" lvl="0" indent="0">
                        <a:buNone/>
                      </a:pPr>
                      <a:r>
                        <a:rPr lang="en-GB" sz="1200" b="0">
                          <a:solidFill>
                            <a:srgbClr val="000000"/>
                          </a:solidFill>
                          <a:latin typeface="Comic Sans MS" pitchFamily="66"/>
                        </a:rPr>
                        <a:t>Muslims recite the first chapter from the Qur’an.</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50760522"/>
                  </a:ext>
                </a:extLst>
              </a:tr>
              <a:tr h="602644">
                <a:tc>
                  <a:txBody>
                    <a:bodyPr/>
                    <a:lstStyle/>
                    <a:p>
                      <a:pPr lvl="0" algn="ctr"/>
                      <a:endParaRPr lang="en-GB" sz="1200" b="0">
                        <a:solidFill>
                          <a:srgbClr val="000000"/>
                        </a:solidFill>
                        <a:latin typeface="Comic Sans MS" pitchFamily="66"/>
                      </a:endParaRPr>
                    </a:p>
                    <a:p>
                      <a:pPr lvl="0" algn="ctr"/>
                      <a:r>
                        <a:rPr lang="en-GB" sz="1200" b="0">
                          <a:solidFill>
                            <a:srgbClr val="000000"/>
                          </a:solidFill>
                          <a:latin typeface="Comic Sans MS" pitchFamily="66"/>
                        </a:rPr>
                        <a:t>Bowing</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DD7EE"/>
                    </a:solidFill>
                  </a:tcPr>
                </a:tc>
                <a:tc>
                  <a:txBody>
                    <a:bodyPr/>
                    <a:lstStyle/>
                    <a:p>
                      <a:pPr marL="0" lvl="0" indent="0">
                        <a:buNone/>
                      </a:pPr>
                      <a:r>
                        <a:rPr lang="en-GB" sz="1200" b="0">
                          <a:solidFill>
                            <a:srgbClr val="000000"/>
                          </a:solidFill>
                          <a:latin typeface="Comic Sans MS" pitchFamily="66"/>
                        </a:rPr>
                        <a:t>Muslims say in Arabic “Glory be to my Lord who is the very greatest” three times. The bowing position shows they believe God to be great.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88534960"/>
                  </a:ext>
                </a:extLst>
              </a:tr>
              <a:tr h="501685">
                <a:tc>
                  <a:txBody>
                    <a:bodyPr/>
                    <a:lstStyle/>
                    <a:p>
                      <a:pPr lvl="0" algn="ctr"/>
                      <a:r>
                        <a:rPr lang="en-GB" sz="1200" b="0">
                          <a:solidFill>
                            <a:srgbClr val="000000"/>
                          </a:solidFill>
                          <a:latin typeface="Comic Sans MS" pitchFamily="66"/>
                        </a:rPr>
                        <a:t>Upright position</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DD7EE"/>
                    </a:solidFill>
                  </a:tcPr>
                </a:tc>
                <a:tc>
                  <a:txBody>
                    <a:bodyPr/>
                    <a:lstStyle/>
                    <a:p>
                      <a:pPr marL="0" lvl="0" indent="0">
                        <a:buNone/>
                      </a:pPr>
                      <a:endParaRPr lang="en-GB" sz="1200" b="0">
                        <a:solidFill>
                          <a:srgbClr val="000000"/>
                        </a:solidFill>
                        <a:latin typeface="Comic Sans MS" pitchFamily="66"/>
                      </a:endParaRPr>
                    </a:p>
                    <a:p>
                      <a:pPr marL="0" lvl="0" indent="0">
                        <a:buNone/>
                      </a:pPr>
                      <a:r>
                        <a:rPr lang="en-GB" sz="1200" b="0">
                          <a:solidFill>
                            <a:srgbClr val="000000"/>
                          </a:solidFill>
                          <a:latin typeface="Comic Sans MS" pitchFamily="66"/>
                        </a:rPr>
                        <a:t>They make a recitation praising God.</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08041940"/>
                  </a:ext>
                </a:extLst>
              </a:tr>
              <a:tr h="947016">
                <a:tc>
                  <a:txBody>
                    <a:bodyPr/>
                    <a:lstStyle/>
                    <a:p>
                      <a:pPr lvl="0" algn="ctr"/>
                      <a:endParaRPr lang="en-GB" sz="1200" b="0">
                        <a:solidFill>
                          <a:srgbClr val="000000"/>
                        </a:solidFill>
                        <a:latin typeface="Comic Sans MS" pitchFamily="66"/>
                      </a:endParaRPr>
                    </a:p>
                    <a:p>
                      <a:pPr lvl="0" algn="ctr"/>
                      <a:r>
                        <a:rPr lang="en-GB" sz="1200" b="0">
                          <a:solidFill>
                            <a:srgbClr val="000000"/>
                          </a:solidFill>
                          <a:latin typeface="Comic Sans MS" pitchFamily="66"/>
                        </a:rPr>
                        <a:t>Kneel</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DD7EE"/>
                    </a:solidFill>
                  </a:tcPr>
                </a:tc>
                <a:tc>
                  <a:txBody>
                    <a:bodyPr/>
                    <a:lstStyle/>
                    <a:p>
                      <a:pPr marL="0" lvl="0" indent="0">
                        <a:buNone/>
                      </a:pPr>
                      <a:r>
                        <a:rPr lang="en-GB" sz="1200" b="0">
                          <a:solidFill>
                            <a:srgbClr val="000000"/>
                          </a:solidFill>
                          <a:latin typeface="Comic Sans MS" pitchFamily="66"/>
                        </a:rPr>
                        <a:t>They kneel with their forehead, nose, hands, knees and toes touching the floor. This is called </a:t>
                      </a:r>
                      <a:r>
                        <a:rPr lang="en-GB" sz="1200" b="1">
                          <a:solidFill>
                            <a:srgbClr val="000000"/>
                          </a:solidFill>
                          <a:latin typeface="Comic Sans MS" pitchFamily="66"/>
                        </a:rPr>
                        <a:t>prostration</a:t>
                      </a:r>
                      <a:r>
                        <a:rPr lang="en-GB" sz="1200" b="0">
                          <a:solidFill>
                            <a:srgbClr val="000000"/>
                          </a:solidFill>
                          <a:latin typeface="Comic Sans MS" pitchFamily="66"/>
                        </a:rPr>
                        <a:t> and shows complete obedience to God. They recite ‘How perfect is my Lord the most High”</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0838395"/>
                  </a:ext>
                </a:extLst>
              </a:tr>
              <a:tr h="501685">
                <a:tc>
                  <a:txBody>
                    <a:bodyPr/>
                    <a:lstStyle/>
                    <a:p>
                      <a:pPr lvl="0" algn="ctr"/>
                      <a:endParaRPr lang="en-GB" sz="1200" b="0">
                        <a:solidFill>
                          <a:srgbClr val="000000"/>
                        </a:solidFill>
                        <a:latin typeface="Comic Sans MS" pitchFamily="66"/>
                      </a:endParaRPr>
                    </a:p>
                    <a:p>
                      <a:pPr lvl="0" algn="ctr"/>
                      <a:r>
                        <a:rPr lang="en-GB" sz="1200" b="0">
                          <a:solidFill>
                            <a:srgbClr val="000000"/>
                          </a:solidFill>
                          <a:latin typeface="Comic Sans MS" pitchFamily="66"/>
                        </a:rPr>
                        <a:t>Sitting</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DD7EE"/>
                    </a:solidFill>
                  </a:tcPr>
                </a:tc>
                <a:tc>
                  <a:txBody>
                    <a:bodyPr/>
                    <a:lstStyle/>
                    <a:p>
                      <a:pPr marL="0" lvl="0" indent="0">
                        <a:buNone/>
                      </a:pPr>
                      <a:r>
                        <a:rPr lang="en-GB" sz="1200" b="0">
                          <a:solidFill>
                            <a:srgbClr val="000000"/>
                          </a:solidFill>
                          <a:latin typeface="Comic Sans MS" pitchFamily="66"/>
                        </a:rPr>
                        <a:t>They sit while reciting ‘God is the greatest’ and after pause for a few seconds. </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06751354"/>
                  </a:ext>
                </a:extLst>
              </a:tr>
              <a:tr h="602644">
                <a:tc>
                  <a:txBody>
                    <a:bodyPr/>
                    <a:lstStyle/>
                    <a:p>
                      <a:pPr lvl="0" algn="ctr"/>
                      <a:endParaRPr lang="en-GB" sz="1200" b="0">
                        <a:solidFill>
                          <a:srgbClr val="000000"/>
                        </a:solidFill>
                        <a:latin typeface="Comic Sans MS" pitchFamily="66"/>
                      </a:endParaRPr>
                    </a:p>
                    <a:p>
                      <a:pPr lvl="0" algn="ctr"/>
                      <a:r>
                        <a:rPr lang="en-GB" sz="1200" b="0">
                          <a:solidFill>
                            <a:srgbClr val="000000"/>
                          </a:solidFill>
                          <a:latin typeface="Comic Sans MS" pitchFamily="66"/>
                        </a:rPr>
                        <a:t>Prostrating</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DD7EE"/>
                    </a:solidFill>
                  </a:tcPr>
                </a:tc>
                <a:tc>
                  <a:txBody>
                    <a:bodyPr/>
                    <a:lstStyle/>
                    <a:p>
                      <a:pPr marL="0" lvl="0" indent="0">
                        <a:buNone/>
                      </a:pPr>
                      <a:endParaRPr lang="en-GB" sz="1200" b="0">
                        <a:solidFill>
                          <a:srgbClr val="000000"/>
                        </a:solidFill>
                        <a:latin typeface="Comic Sans MS" pitchFamily="66"/>
                      </a:endParaRPr>
                    </a:p>
                    <a:p>
                      <a:pPr marL="0" lvl="0" indent="0">
                        <a:buNone/>
                      </a:pPr>
                      <a:r>
                        <a:rPr lang="en-GB" sz="1200" b="0">
                          <a:solidFill>
                            <a:srgbClr val="000000"/>
                          </a:solidFill>
                          <a:latin typeface="Comic Sans MS" pitchFamily="66"/>
                        </a:rPr>
                        <a:t>While prostrated they repeat ‘God is the greatest”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18383964"/>
                  </a:ext>
                </a:extLst>
              </a:tr>
              <a:tr h="774835">
                <a:tc>
                  <a:txBody>
                    <a:bodyPr/>
                    <a:lstStyle/>
                    <a:p>
                      <a:pPr lvl="0" algn="ctr"/>
                      <a:endParaRPr lang="en-GB" sz="1200" b="0">
                        <a:solidFill>
                          <a:srgbClr val="000000"/>
                        </a:solidFill>
                        <a:latin typeface="Comic Sans MS" pitchFamily="66"/>
                      </a:endParaRPr>
                    </a:p>
                    <a:p>
                      <a:pPr lvl="0" algn="ctr"/>
                      <a:r>
                        <a:rPr lang="en-GB" sz="1200" b="0">
                          <a:solidFill>
                            <a:srgbClr val="000000"/>
                          </a:solidFill>
                          <a:latin typeface="Comic Sans MS" pitchFamily="66"/>
                        </a:rPr>
                        <a:t>Kneeling</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DD7EE"/>
                    </a:solidFill>
                  </a:tcPr>
                </a:tc>
                <a:tc>
                  <a:txBody>
                    <a:bodyPr/>
                    <a:lstStyle/>
                    <a:p>
                      <a:pPr marL="0" lvl="0" indent="0">
                        <a:buNone/>
                      </a:pPr>
                      <a:r>
                        <a:rPr lang="en-GB" sz="1200" b="0">
                          <a:solidFill>
                            <a:srgbClr val="000000"/>
                          </a:solidFill>
                          <a:latin typeface="Comic Sans MS" pitchFamily="66"/>
                        </a:rPr>
                        <a:t>Once the number of Rak’ah’ are completed, while kneeling, Muslims turn their face to the right and the left. Reciting “Peace be upon you, and the mercy and blessings of God.”</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88598698"/>
                  </a:ext>
                </a:extLst>
              </a:tr>
              <a:tr h="501685">
                <a:tc>
                  <a:txBody>
                    <a:bodyPr/>
                    <a:lstStyle/>
                    <a:p>
                      <a:pPr lvl="0" algn="ctr"/>
                      <a:r>
                        <a:rPr lang="en-GB" sz="1200" b="0">
                          <a:solidFill>
                            <a:srgbClr val="000000"/>
                          </a:solidFill>
                          <a:latin typeface="Comic Sans MS" pitchFamily="66"/>
                        </a:rPr>
                        <a:t>Personal Prayers</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DD7EE"/>
                    </a:solidFill>
                  </a:tcPr>
                </a:tc>
                <a:tc>
                  <a:txBody>
                    <a:bodyPr/>
                    <a:lstStyle/>
                    <a:p>
                      <a:pPr marL="0" lvl="0" indent="0">
                        <a:buNone/>
                      </a:pPr>
                      <a:r>
                        <a:rPr lang="en-GB" sz="1200" b="0">
                          <a:solidFill>
                            <a:srgbClr val="000000"/>
                          </a:solidFill>
                          <a:latin typeface="Comic Sans MS" pitchFamily="66"/>
                        </a:rPr>
                        <a:t>Can be added at the end of the final rak’ah. They do not have to be in Arabic or follow any set form. </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69280219"/>
                  </a:ext>
                </a:extLst>
              </a:tr>
            </a:tbl>
          </a:graphicData>
        </a:graphic>
      </p:graphicFrame>
      <p:pic>
        <p:nvPicPr>
          <p:cNvPr id="15" name="Picture 15" descr="A picture containing drawing&#10;&#10;Description automatically generated">
            <a:extLst>
              <a:ext uri="{FF2B5EF4-FFF2-40B4-BE49-F238E27FC236}">
                <a16:creationId xmlns:a16="http://schemas.microsoft.com/office/drawing/2014/main" id="{24D8A4FF-E3AB-478D-88DA-C969FAECB2F4}"/>
              </a:ext>
            </a:extLst>
          </p:cNvPr>
          <p:cNvPicPr>
            <a:picLocks noChangeAspect="1"/>
          </p:cNvPicPr>
          <p:nvPr/>
        </p:nvPicPr>
        <p:blipFill>
          <a:blip r:embed="rId2"/>
          <a:srcRect l="18055" t="9530" r="18918" b="8569"/>
          <a:stretch>
            <a:fillRect/>
          </a:stretch>
        </p:blipFill>
        <p:spPr>
          <a:xfrm>
            <a:off x="5313587" y="4088108"/>
            <a:ext cx="1184934" cy="1986305"/>
          </a:xfrm>
          <a:prstGeom prst="rect">
            <a:avLst/>
          </a:prstGeom>
          <a:noFill/>
          <a:ln cap="flat">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46F1368E-32D9-444E-B3AC-C7B2F2CB2520}"/>
              </a:ext>
            </a:extLst>
          </p:cNvPr>
          <p:cNvSpPr txBox="1"/>
          <p:nvPr/>
        </p:nvSpPr>
        <p:spPr>
          <a:xfrm>
            <a:off x="0" y="0"/>
            <a:ext cx="12191996" cy="523219"/>
          </a:xfrm>
          <a:prstGeom prst="rect">
            <a:avLst/>
          </a:prstGeom>
          <a:solidFill>
            <a:srgbClr val="BDD7EE"/>
          </a:solidFill>
          <a:ln w="9528"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0" u="sng" strike="noStrike" kern="1200" cap="none" spc="0" baseline="0">
                <a:solidFill>
                  <a:srgbClr val="000000"/>
                </a:solidFill>
                <a:uFillTx/>
                <a:latin typeface="Comic Sans MS" pitchFamily="66"/>
              </a:rPr>
              <a:t>Sawm: Fasting during Ramadan</a:t>
            </a:r>
          </a:p>
        </p:txBody>
      </p:sp>
      <p:graphicFrame>
        <p:nvGraphicFramePr>
          <p:cNvPr id="3" name="Table 4">
            <a:extLst>
              <a:ext uri="{FF2B5EF4-FFF2-40B4-BE49-F238E27FC236}">
                <a16:creationId xmlns:a16="http://schemas.microsoft.com/office/drawing/2014/main" id="{4519CA0B-3AB8-4436-A25D-78F1CE784573}"/>
              </a:ext>
            </a:extLst>
          </p:cNvPr>
          <p:cNvGraphicFramePr>
            <a:graphicFrameLocks noGrp="1"/>
          </p:cNvGraphicFramePr>
          <p:nvPr/>
        </p:nvGraphicFramePr>
        <p:xfrm>
          <a:off x="848462" y="817263"/>
          <a:ext cx="4337950" cy="1436074"/>
        </p:xfrm>
        <a:graphic>
          <a:graphicData uri="http://schemas.openxmlformats.org/drawingml/2006/table">
            <a:tbl>
              <a:tblPr firstRow="1" bandRow="1">
                <a:effectLst/>
                <a:tableStyleId>{5C22544A-7EE6-4342-B048-85BDC9FD1C3A}</a:tableStyleId>
              </a:tblPr>
              <a:tblGrid>
                <a:gridCol w="4337950">
                  <a:extLst>
                    <a:ext uri="{9D8B030D-6E8A-4147-A177-3AD203B41FA5}">
                      <a16:colId xmlns:a16="http://schemas.microsoft.com/office/drawing/2014/main" val="2617087713"/>
                    </a:ext>
                  </a:extLst>
                </a:gridCol>
              </a:tblGrid>
              <a:tr h="269217">
                <a:tc>
                  <a:txBody>
                    <a:bodyPr/>
                    <a:lstStyle/>
                    <a:p>
                      <a:pPr lvl="0" algn="ctr"/>
                      <a:r>
                        <a:rPr lang="en-GB" sz="1400" b="0" u="sng">
                          <a:solidFill>
                            <a:srgbClr val="000000"/>
                          </a:solidFill>
                          <a:latin typeface="Comic Sans MS" pitchFamily="66"/>
                        </a:rPr>
                        <a:t>Ramadan</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B3D2"/>
                    </a:solidFill>
                  </a:tcPr>
                </a:tc>
                <a:extLst>
                  <a:ext uri="{0D108BD9-81ED-4DB2-BD59-A6C34878D82A}">
                    <a16:rowId xmlns:a16="http://schemas.microsoft.com/office/drawing/2014/main" val="3427854238"/>
                  </a:ext>
                </a:extLst>
              </a:tr>
              <a:tr h="1131277">
                <a:tc>
                  <a:txBody>
                    <a:bodyPr/>
                    <a:lstStyle/>
                    <a:p>
                      <a:pPr marL="171450" lvl="0" indent="-171450">
                        <a:buSzPct val="100000"/>
                        <a:buFont typeface="Arial" pitchFamily="34"/>
                        <a:buChar char="•"/>
                      </a:pPr>
                      <a:r>
                        <a:rPr lang="en-GB" sz="1200" b="0">
                          <a:solidFill>
                            <a:srgbClr val="000000"/>
                          </a:solidFill>
                          <a:latin typeface="Comic Sans MS" pitchFamily="66"/>
                        </a:rPr>
                        <a:t>The </a:t>
                      </a:r>
                      <a:r>
                        <a:rPr lang="en-GB" sz="1200" b="1">
                          <a:solidFill>
                            <a:srgbClr val="000000"/>
                          </a:solidFill>
                          <a:latin typeface="Comic Sans MS" pitchFamily="66"/>
                        </a:rPr>
                        <a:t>most important</a:t>
                      </a:r>
                      <a:r>
                        <a:rPr lang="en-GB" sz="1200" b="0">
                          <a:solidFill>
                            <a:srgbClr val="000000"/>
                          </a:solidFill>
                          <a:latin typeface="Comic Sans MS" pitchFamily="66"/>
                        </a:rPr>
                        <a:t> month of the Islamic calendar.</a:t>
                      </a:r>
                    </a:p>
                    <a:p>
                      <a:pPr marL="171450" lvl="0" indent="-171450">
                        <a:buSzPct val="100000"/>
                        <a:buFont typeface="Arial" pitchFamily="34"/>
                        <a:buChar char="•"/>
                      </a:pPr>
                      <a:r>
                        <a:rPr lang="en-GB" sz="1200" b="0">
                          <a:solidFill>
                            <a:srgbClr val="000000"/>
                          </a:solidFill>
                          <a:latin typeface="Comic Sans MS" pitchFamily="66"/>
                        </a:rPr>
                        <a:t>The Qur’an was revealed to Muhammad during Ramadan.</a:t>
                      </a:r>
                    </a:p>
                    <a:p>
                      <a:pPr marL="171450" lvl="0" indent="-171450">
                        <a:buSzPct val="100000"/>
                        <a:buFont typeface="Arial" pitchFamily="34"/>
                        <a:buChar char="•"/>
                      </a:pPr>
                      <a:r>
                        <a:rPr lang="en-GB" sz="1200" b="0">
                          <a:solidFill>
                            <a:srgbClr val="000000"/>
                          </a:solidFill>
                          <a:latin typeface="Comic Sans MS" pitchFamily="66"/>
                        </a:rPr>
                        <a:t>Many will recite the whole Qur’an over the 30 days of Ramadan.</a:t>
                      </a:r>
                    </a:p>
                    <a:p>
                      <a:pPr marL="171450" lvl="0" indent="-171450">
                        <a:buSzPct val="100000"/>
                        <a:buFont typeface="Arial" pitchFamily="34"/>
                        <a:buChar char="•"/>
                      </a:pPr>
                      <a:r>
                        <a:rPr lang="en-GB" sz="1200" b="0">
                          <a:solidFill>
                            <a:srgbClr val="000000"/>
                          </a:solidFill>
                          <a:latin typeface="Comic Sans MS" pitchFamily="66"/>
                        </a:rPr>
                        <a:t>Muslims focus on </a:t>
                      </a:r>
                      <a:r>
                        <a:rPr lang="en-GB" sz="1200" b="1">
                          <a:solidFill>
                            <a:srgbClr val="000000"/>
                          </a:solidFill>
                          <a:latin typeface="Comic Sans MS" pitchFamily="66"/>
                        </a:rPr>
                        <a:t>fasting</a:t>
                      </a:r>
                      <a:r>
                        <a:rPr lang="en-GB" sz="1200" b="0">
                          <a:solidFill>
                            <a:srgbClr val="000000"/>
                          </a:solidFill>
                          <a:latin typeface="Comic Sans MS" pitchFamily="66"/>
                        </a:rPr>
                        <a:t>, charity and pleasing God.</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03572960"/>
                  </a:ext>
                </a:extLst>
              </a:tr>
            </a:tbl>
          </a:graphicData>
        </a:graphic>
      </p:graphicFrame>
      <p:graphicFrame>
        <p:nvGraphicFramePr>
          <p:cNvPr id="4" name="Table 7">
            <a:extLst>
              <a:ext uri="{FF2B5EF4-FFF2-40B4-BE49-F238E27FC236}">
                <a16:creationId xmlns:a16="http://schemas.microsoft.com/office/drawing/2014/main" id="{6E018256-B3BD-4B99-B010-B7EAF3540236}"/>
              </a:ext>
            </a:extLst>
          </p:cNvPr>
          <p:cNvGraphicFramePr>
            <a:graphicFrameLocks noGrp="1"/>
          </p:cNvGraphicFramePr>
          <p:nvPr/>
        </p:nvGraphicFramePr>
        <p:xfrm>
          <a:off x="384459" y="2804848"/>
          <a:ext cx="3690052" cy="3441380"/>
        </p:xfrm>
        <a:graphic>
          <a:graphicData uri="http://schemas.openxmlformats.org/drawingml/2006/table">
            <a:tbl>
              <a:tblPr firstRow="1" bandRow="1">
                <a:effectLst/>
                <a:tableStyleId>{5C22544A-7EE6-4342-B048-85BDC9FD1C3A}</a:tableStyleId>
              </a:tblPr>
              <a:tblGrid>
                <a:gridCol w="3690052">
                  <a:extLst>
                    <a:ext uri="{9D8B030D-6E8A-4147-A177-3AD203B41FA5}">
                      <a16:colId xmlns:a16="http://schemas.microsoft.com/office/drawing/2014/main" val="1659754537"/>
                    </a:ext>
                  </a:extLst>
                </a:gridCol>
              </a:tblGrid>
              <a:tr h="362897">
                <a:tc>
                  <a:txBody>
                    <a:bodyPr/>
                    <a:lstStyle/>
                    <a:p>
                      <a:pPr lvl="0" algn="ctr"/>
                      <a:r>
                        <a:rPr lang="en-GB" sz="1600" b="0">
                          <a:solidFill>
                            <a:srgbClr val="000000"/>
                          </a:solidFill>
                          <a:latin typeface="Comic Sans MS" pitchFamily="66"/>
                        </a:rPr>
                        <a:t>Fasting</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7E7"/>
                    </a:solidFill>
                  </a:tcPr>
                </a:tc>
                <a:extLst>
                  <a:ext uri="{0D108BD9-81ED-4DB2-BD59-A6C34878D82A}">
                    <a16:rowId xmlns:a16="http://schemas.microsoft.com/office/drawing/2014/main" val="2690299331"/>
                  </a:ext>
                </a:extLst>
              </a:tr>
              <a:tr h="2909757">
                <a:tc>
                  <a:txBody>
                    <a:bodyPr/>
                    <a:lstStyle/>
                    <a:p>
                      <a:pPr marL="285750" lvl="0" indent="-285750" algn="l">
                        <a:buSzPct val="100000"/>
                        <a:buFont typeface="Arial" pitchFamily="34"/>
                        <a:buChar char="•"/>
                      </a:pPr>
                      <a:r>
                        <a:rPr lang="en-GB" sz="1400" b="0">
                          <a:solidFill>
                            <a:srgbClr val="000000"/>
                          </a:solidFill>
                          <a:latin typeface="Comic Sans MS" pitchFamily="66"/>
                        </a:rPr>
                        <a:t>During the </a:t>
                      </a:r>
                      <a:r>
                        <a:rPr lang="en-GB" sz="1400" b="1">
                          <a:solidFill>
                            <a:srgbClr val="000000"/>
                          </a:solidFill>
                          <a:latin typeface="Comic Sans MS" pitchFamily="66"/>
                        </a:rPr>
                        <a:t>daylight</a:t>
                      </a:r>
                      <a:r>
                        <a:rPr lang="en-GB" sz="1400" b="0">
                          <a:solidFill>
                            <a:srgbClr val="000000"/>
                          </a:solidFill>
                          <a:latin typeface="Comic Sans MS" pitchFamily="66"/>
                        </a:rPr>
                        <a:t> hours, Muslims will fast (no food or drink)</a:t>
                      </a:r>
                    </a:p>
                    <a:p>
                      <a:pPr marL="285750" lvl="0" indent="-285750" algn="l">
                        <a:buSzPct val="100000"/>
                        <a:buFont typeface="Arial" pitchFamily="34"/>
                        <a:buChar char="•"/>
                      </a:pPr>
                      <a:r>
                        <a:rPr lang="en-GB" sz="1400" b="0">
                          <a:solidFill>
                            <a:srgbClr val="000000"/>
                          </a:solidFill>
                          <a:latin typeface="Comic Sans MS" pitchFamily="66"/>
                        </a:rPr>
                        <a:t>Some get up before sunrise in order to eat for the day.</a:t>
                      </a:r>
                    </a:p>
                    <a:p>
                      <a:pPr marL="285750" lvl="0" indent="-285750" algn="l">
                        <a:buSzPct val="100000"/>
                        <a:buFont typeface="Arial" pitchFamily="34"/>
                        <a:buChar char="•"/>
                      </a:pPr>
                      <a:r>
                        <a:rPr lang="en-GB" sz="1400" b="0">
                          <a:solidFill>
                            <a:srgbClr val="000000"/>
                          </a:solidFill>
                          <a:latin typeface="Comic Sans MS" pitchFamily="66"/>
                        </a:rPr>
                        <a:t>The fast is broken at sunset. The evening meal is shared with family and friends, followed by extra prayers and readings from the Qur’an.</a:t>
                      </a:r>
                    </a:p>
                    <a:p>
                      <a:pPr marL="285750" lvl="0" indent="-285750" algn="l">
                        <a:buSzPct val="100000"/>
                        <a:buFont typeface="Arial" pitchFamily="34"/>
                        <a:buChar char="•"/>
                      </a:pPr>
                      <a:r>
                        <a:rPr lang="en-GB" sz="1400" b="0">
                          <a:solidFill>
                            <a:srgbClr val="000000"/>
                          </a:solidFill>
                          <a:latin typeface="Comic Sans MS" pitchFamily="66"/>
                        </a:rPr>
                        <a:t>Smoking and having sex is also not allowed.</a:t>
                      </a:r>
                    </a:p>
                    <a:p>
                      <a:pPr marL="285750" lvl="0" indent="-285750" algn="l">
                        <a:buSzPct val="100000"/>
                        <a:buFont typeface="Arial" pitchFamily="34"/>
                        <a:buChar char="•"/>
                      </a:pPr>
                      <a:r>
                        <a:rPr lang="en-GB" sz="1400" b="0">
                          <a:solidFill>
                            <a:srgbClr val="000000"/>
                          </a:solidFill>
                          <a:latin typeface="Comic Sans MS" pitchFamily="66"/>
                        </a:rPr>
                        <a:t>Focus for the month is on God.</a:t>
                      </a:r>
                    </a:p>
                    <a:p>
                      <a:pPr marL="285750" lvl="0" indent="-285750" algn="l">
                        <a:buSzPct val="100000"/>
                        <a:buFont typeface="Arial" pitchFamily="34"/>
                        <a:buChar char="•"/>
                      </a:pPr>
                      <a:r>
                        <a:rPr lang="en-GB" sz="1400" b="0">
                          <a:solidFill>
                            <a:srgbClr val="000000"/>
                          </a:solidFill>
                          <a:latin typeface="Comic Sans MS" pitchFamily="66"/>
                        </a:rPr>
                        <a:t>Fasting purifies and cleanses the soul.</a:t>
                      </a:r>
                    </a:p>
                    <a:p>
                      <a:pPr marL="285750" lvl="0" indent="-285750" algn="l">
                        <a:buSzPct val="100000"/>
                        <a:buFont typeface="Arial" pitchFamily="34"/>
                        <a:buChar char="•"/>
                      </a:pPr>
                      <a:r>
                        <a:rPr lang="en-GB" sz="1400" b="0">
                          <a:solidFill>
                            <a:srgbClr val="000000"/>
                          </a:solidFill>
                          <a:latin typeface="Comic Sans MS" pitchFamily="66"/>
                        </a:rPr>
                        <a:t>Considerable amount of discipline needed.</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3764075"/>
                  </a:ext>
                </a:extLst>
              </a:tr>
            </a:tbl>
          </a:graphicData>
        </a:graphic>
      </p:graphicFrame>
      <p:graphicFrame>
        <p:nvGraphicFramePr>
          <p:cNvPr id="5" name="Table 7">
            <a:extLst>
              <a:ext uri="{FF2B5EF4-FFF2-40B4-BE49-F238E27FC236}">
                <a16:creationId xmlns:a16="http://schemas.microsoft.com/office/drawing/2014/main" id="{7B624C2E-BDE4-4252-AD6E-EAC0E95ACAED}"/>
              </a:ext>
            </a:extLst>
          </p:cNvPr>
          <p:cNvGraphicFramePr>
            <a:graphicFrameLocks noGrp="1"/>
          </p:cNvGraphicFramePr>
          <p:nvPr/>
        </p:nvGraphicFramePr>
        <p:xfrm>
          <a:off x="4551983" y="2776292"/>
          <a:ext cx="3690052" cy="2243571"/>
        </p:xfrm>
        <a:graphic>
          <a:graphicData uri="http://schemas.openxmlformats.org/drawingml/2006/table">
            <a:tbl>
              <a:tblPr firstRow="1" bandRow="1">
                <a:effectLst/>
                <a:tableStyleId>{5C22544A-7EE6-4342-B048-85BDC9FD1C3A}</a:tableStyleId>
              </a:tblPr>
              <a:tblGrid>
                <a:gridCol w="3690052">
                  <a:extLst>
                    <a:ext uri="{9D8B030D-6E8A-4147-A177-3AD203B41FA5}">
                      <a16:colId xmlns:a16="http://schemas.microsoft.com/office/drawing/2014/main" val="1236256347"/>
                    </a:ext>
                  </a:extLst>
                </a:gridCol>
              </a:tblGrid>
              <a:tr h="326129">
                <a:tc>
                  <a:txBody>
                    <a:bodyPr/>
                    <a:lstStyle/>
                    <a:p>
                      <a:pPr lvl="0" algn="ctr"/>
                      <a:r>
                        <a:rPr lang="en-GB" sz="1600" b="0">
                          <a:solidFill>
                            <a:srgbClr val="000000"/>
                          </a:solidFill>
                          <a:latin typeface="Comic Sans MS" pitchFamily="66"/>
                        </a:rPr>
                        <a:t>Who does not need to fast?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278263502"/>
                  </a:ext>
                </a:extLst>
              </a:tr>
              <a:tr h="1908288">
                <a:tc>
                  <a:txBody>
                    <a:bodyPr/>
                    <a:lstStyle/>
                    <a:p>
                      <a:pPr marL="285750" lvl="0" indent="-285750" algn="l">
                        <a:buSzPct val="100000"/>
                        <a:buFont typeface="Arial" pitchFamily="34"/>
                        <a:buChar char="•"/>
                      </a:pPr>
                      <a:r>
                        <a:rPr lang="en-GB" sz="1400" b="0" i="1">
                          <a:solidFill>
                            <a:srgbClr val="000000"/>
                          </a:solidFill>
                          <a:latin typeface="Comic Sans MS" pitchFamily="66"/>
                        </a:rPr>
                        <a:t>If Muslims cannot fast they can </a:t>
                      </a:r>
                      <a:r>
                        <a:rPr lang="en-GB" sz="1400" b="1" i="1">
                          <a:solidFill>
                            <a:srgbClr val="000000"/>
                          </a:solidFill>
                          <a:latin typeface="Comic Sans MS" pitchFamily="66"/>
                        </a:rPr>
                        <a:t>make it up later if they can.</a:t>
                      </a:r>
                    </a:p>
                    <a:p>
                      <a:pPr marL="285750" lvl="0" indent="-285750" algn="l">
                        <a:buSzPct val="100000"/>
                        <a:buFont typeface="Arial" pitchFamily="34"/>
                        <a:buChar char="•"/>
                      </a:pPr>
                      <a:r>
                        <a:rPr lang="en-GB" sz="1400" b="0" i="0">
                          <a:solidFill>
                            <a:srgbClr val="000000"/>
                          </a:solidFill>
                          <a:latin typeface="Comic Sans MS" pitchFamily="66"/>
                        </a:rPr>
                        <a:t>Health problems</a:t>
                      </a:r>
                    </a:p>
                    <a:p>
                      <a:pPr marL="285750" lvl="0" indent="-285750" algn="l">
                        <a:buSzPct val="100000"/>
                        <a:buFont typeface="Arial" pitchFamily="34"/>
                        <a:buChar char="•"/>
                      </a:pPr>
                      <a:r>
                        <a:rPr lang="en-GB" sz="1400" b="0" i="0">
                          <a:solidFill>
                            <a:srgbClr val="000000"/>
                          </a:solidFill>
                          <a:latin typeface="Comic Sans MS" pitchFamily="66"/>
                        </a:rPr>
                        <a:t>Pregnant women</a:t>
                      </a:r>
                    </a:p>
                    <a:p>
                      <a:pPr marL="285750" lvl="0" indent="-285750" algn="l">
                        <a:buSzPct val="100000"/>
                        <a:buFont typeface="Arial" pitchFamily="34"/>
                        <a:buChar char="•"/>
                      </a:pPr>
                      <a:r>
                        <a:rPr lang="en-GB" sz="1400" b="0" i="0">
                          <a:solidFill>
                            <a:srgbClr val="000000"/>
                          </a:solidFill>
                          <a:latin typeface="Comic Sans MS" pitchFamily="66"/>
                        </a:rPr>
                        <a:t>Mother's nursing babies or children.</a:t>
                      </a:r>
                    </a:p>
                    <a:p>
                      <a:pPr marL="285750" lvl="0" indent="-285750" algn="l">
                        <a:buSzPct val="100000"/>
                        <a:buFont typeface="Arial" pitchFamily="34"/>
                        <a:buChar char="•"/>
                      </a:pPr>
                      <a:r>
                        <a:rPr lang="en-GB" sz="1400" b="0" i="0">
                          <a:solidFill>
                            <a:srgbClr val="000000"/>
                          </a:solidFill>
                          <a:latin typeface="Comic Sans MS" pitchFamily="66"/>
                        </a:rPr>
                        <a:t>Those who are ill</a:t>
                      </a:r>
                    </a:p>
                    <a:p>
                      <a:pPr marL="285750" lvl="0" indent="-285750" algn="l">
                        <a:buSzPct val="100000"/>
                        <a:buFont typeface="Arial" pitchFamily="34"/>
                        <a:buChar char="•"/>
                      </a:pPr>
                      <a:r>
                        <a:rPr lang="en-GB" sz="1400" b="0" i="0">
                          <a:solidFill>
                            <a:srgbClr val="000000"/>
                          </a:solidFill>
                          <a:latin typeface="Comic Sans MS" pitchFamily="66"/>
                        </a:rPr>
                        <a:t>Children can attempt to fast for a shorter time to help train themselves.</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6161828"/>
                  </a:ext>
                </a:extLst>
              </a:tr>
            </a:tbl>
          </a:graphicData>
        </a:graphic>
      </p:graphicFrame>
      <p:cxnSp>
        <p:nvCxnSpPr>
          <p:cNvPr id="6" name="Straight Connector 17">
            <a:extLst>
              <a:ext uri="{FF2B5EF4-FFF2-40B4-BE49-F238E27FC236}">
                <a16:creationId xmlns:a16="http://schemas.microsoft.com/office/drawing/2014/main" id="{3CB237A7-C229-49CE-95B9-63C217B8A6EC}"/>
              </a:ext>
            </a:extLst>
          </p:cNvPr>
          <p:cNvCxnSpPr/>
          <p:nvPr/>
        </p:nvCxnSpPr>
        <p:spPr>
          <a:xfrm>
            <a:off x="2295518" y="2519117"/>
            <a:ext cx="0" cy="257175"/>
          </a:xfrm>
          <a:prstGeom prst="straightConnector1">
            <a:avLst/>
          </a:prstGeom>
          <a:noFill/>
          <a:ln w="38103" cap="flat">
            <a:solidFill>
              <a:srgbClr val="000000"/>
            </a:solidFill>
            <a:prstDash val="solid"/>
            <a:miter/>
          </a:ln>
        </p:spPr>
      </p:cxnSp>
      <p:cxnSp>
        <p:nvCxnSpPr>
          <p:cNvPr id="7" name="Straight Connector 18">
            <a:extLst>
              <a:ext uri="{FF2B5EF4-FFF2-40B4-BE49-F238E27FC236}">
                <a16:creationId xmlns:a16="http://schemas.microsoft.com/office/drawing/2014/main" id="{61762527-6195-4CA3-AEF9-59755C09EE37}"/>
              </a:ext>
            </a:extLst>
          </p:cNvPr>
          <p:cNvCxnSpPr/>
          <p:nvPr/>
        </p:nvCxnSpPr>
        <p:spPr>
          <a:xfrm flipH="1">
            <a:off x="2295528" y="2519117"/>
            <a:ext cx="4180847" cy="0"/>
          </a:xfrm>
          <a:prstGeom prst="straightConnector1">
            <a:avLst/>
          </a:prstGeom>
          <a:noFill/>
          <a:ln w="38103" cap="flat">
            <a:solidFill>
              <a:srgbClr val="000000"/>
            </a:solidFill>
            <a:prstDash val="solid"/>
            <a:miter/>
          </a:ln>
        </p:spPr>
      </p:cxnSp>
      <p:cxnSp>
        <p:nvCxnSpPr>
          <p:cNvPr id="8" name="Straight Connector 17">
            <a:extLst>
              <a:ext uri="{FF2B5EF4-FFF2-40B4-BE49-F238E27FC236}">
                <a16:creationId xmlns:a16="http://schemas.microsoft.com/office/drawing/2014/main" id="{9EAAE06D-68BF-4E50-AA4E-D1B6B33A2E63}"/>
              </a:ext>
            </a:extLst>
          </p:cNvPr>
          <p:cNvCxnSpPr/>
          <p:nvPr/>
        </p:nvCxnSpPr>
        <p:spPr>
          <a:xfrm>
            <a:off x="6476375" y="2497948"/>
            <a:ext cx="0" cy="257175"/>
          </a:xfrm>
          <a:prstGeom prst="straightConnector1">
            <a:avLst/>
          </a:prstGeom>
          <a:noFill/>
          <a:ln w="38103" cap="flat">
            <a:solidFill>
              <a:srgbClr val="000000"/>
            </a:solidFill>
            <a:prstDash val="solid"/>
            <a:miter/>
          </a:ln>
        </p:spPr>
      </p:cxnSp>
      <p:sp>
        <p:nvSpPr>
          <p:cNvPr id="9" name="Rectangle 9">
            <a:extLst>
              <a:ext uri="{FF2B5EF4-FFF2-40B4-BE49-F238E27FC236}">
                <a16:creationId xmlns:a16="http://schemas.microsoft.com/office/drawing/2014/main" id="{74982220-7DC1-4BFC-A6FA-FE87D8A1C62D}"/>
              </a:ext>
            </a:extLst>
          </p:cNvPr>
          <p:cNvSpPr/>
          <p:nvPr/>
        </p:nvSpPr>
        <p:spPr>
          <a:xfrm>
            <a:off x="4551983" y="5119551"/>
            <a:ext cx="3690052" cy="1135383"/>
          </a:xfrm>
          <a:prstGeom prst="rect">
            <a:avLst/>
          </a:prstGeom>
          <a:solidFill>
            <a:srgbClr val="FFB3D2"/>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none" strike="noStrike" kern="1200" cap="none" spc="0" baseline="0">
                <a:solidFill>
                  <a:srgbClr val="000000"/>
                </a:solidFill>
                <a:uFillTx/>
                <a:latin typeface="Comic Sans MS" pitchFamily="66"/>
              </a:rPr>
              <a:t>Difficulties: </a:t>
            </a:r>
            <a:r>
              <a:rPr lang="en-GB" sz="1400" b="0" i="0" u="none" strike="noStrike" kern="1200" cap="none" spc="0" baseline="0">
                <a:solidFill>
                  <a:srgbClr val="000000"/>
                </a:solidFill>
                <a:uFillTx/>
                <a:latin typeface="Comic Sans MS" pitchFamily="66"/>
              </a:rPr>
              <a:t>Muslims in the UK might think that there is more temptation to break fast. </a:t>
            </a:r>
            <a:r>
              <a:rPr lang="en-GB" sz="1400" b="0" i="1" u="none" strike="noStrike" kern="1200" cap="none" spc="0" baseline="0">
                <a:solidFill>
                  <a:srgbClr val="000000"/>
                </a:solidFill>
                <a:uFillTx/>
                <a:latin typeface="Comic Sans MS" pitchFamily="66"/>
              </a:rPr>
              <a:t>For example, PE lessons- needing a drink</a:t>
            </a:r>
            <a:r>
              <a:rPr lang="en-GB" sz="1400" b="0" i="0" u="none" strike="noStrike" kern="1200" cap="none" spc="0" baseline="0">
                <a:solidFill>
                  <a:srgbClr val="000000"/>
                </a:solidFill>
                <a:uFillTx/>
                <a:latin typeface="Comic Sans MS" pitchFamily="66"/>
              </a:rPr>
              <a:t> </a:t>
            </a:r>
            <a:endParaRPr lang="en-GB" sz="1400" b="1" i="0" u="none" strike="noStrike" kern="1200" cap="none" spc="0" baseline="0">
              <a:solidFill>
                <a:srgbClr val="000000"/>
              </a:solidFill>
              <a:uFillTx/>
              <a:latin typeface="Comic Sans MS" pitchFamily="66"/>
            </a:endParaRPr>
          </a:p>
        </p:txBody>
      </p:sp>
      <p:cxnSp>
        <p:nvCxnSpPr>
          <p:cNvPr id="10" name="Straight Connector 17">
            <a:extLst>
              <a:ext uri="{FF2B5EF4-FFF2-40B4-BE49-F238E27FC236}">
                <a16:creationId xmlns:a16="http://schemas.microsoft.com/office/drawing/2014/main" id="{644C4682-DE9C-4489-8B52-CDCAFB06B4E5}"/>
              </a:ext>
            </a:extLst>
          </p:cNvPr>
          <p:cNvCxnSpPr/>
          <p:nvPr/>
        </p:nvCxnSpPr>
        <p:spPr>
          <a:xfrm>
            <a:off x="4385947" y="2240773"/>
            <a:ext cx="0" cy="257175"/>
          </a:xfrm>
          <a:prstGeom prst="straightConnector1">
            <a:avLst/>
          </a:prstGeom>
          <a:noFill/>
          <a:ln w="38103" cap="flat">
            <a:solidFill>
              <a:srgbClr val="000000"/>
            </a:solidFill>
            <a:prstDash val="solid"/>
            <a:miter/>
          </a:ln>
        </p:spPr>
      </p:cxnSp>
      <p:sp>
        <p:nvSpPr>
          <p:cNvPr id="11" name="Rectangle 9">
            <a:extLst>
              <a:ext uri="{FF2B5EF4-FFF2-40B4-BE49-F238E27FC236}">
                <a16:creationId xmlns:a16="http://schemas.microsoft.com/office/drawing/2014/main" id="{2248398C-3A2E-48DF-9EE1-CBDF26569321}"/>
              </a:ext>
            </a:extLst>
          </p:cNvPr>
          <p:cNvSpPr/>
          <p:nvPr/>
        </p:nvSpPr>
        <p:spPr>
          <a:xfrm>
            <a:off x="5527858" y="817263"/>
            <a:ext cx="2955450" cy="1386641"/>
          </a:xfrm>
          <a:prstGeom prst="rect">
            <a:avLst/>
          </a:prstGeom>
          <a:solidFill>
            <a:srgbClr val="C5E0B4"/>
          </a:solidFill>
          <a:ln w="12701" cap="flat">
            <a:solidFill>
              <a:srgbClr val="000000"/>
            </a:solidFill>
            <a:prstDash val="solid"/>
            <a:miter/>
          </a:ln>
        </p:spPr>
        <p:txBody>
          <a:bodyPr vert="horz" wrap="square" lIns="91440" tIns="45720" rIns="91440" bIns="45720" anchor="ctr"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sng" strike="noStrike" kern="1200" cap="none" spc="0" baseline="0">
                <a:solidFill>
                  <a:srgbClr val="000000"/>
                </a:solidFill>
                <a:uFillTx/>
                <a:latin typeface="Comic Sans MS" pitchFamily="66"/>
              </a:rPr>
              <a:t>Charity</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Being hungry reminds them that the poor feel that way all the time. (Empathy)</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0" cap="none" spc="0" baseline="0">
                <a:solidFill>
                  <a:srgbClr val="000000"/>
                </a:solidFill>
                <a:uFillTx/>
                <a:latin typeface="Comic Sans MS" pitchFamily="66"/>
              </a:rPr>
              <a:t>Reminds Muslims to help the poor.</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Many Muslims pay </a:t>
            </a:r>
            <a:r>
              <a:rPr lang="en-GB" sz="1200" b="1" i="0" u="none" strike="noStrike" kern="1200" cap="none" spc="0" baseline="0">
                <a:solidFill>
                  <a:srgbClr val="000000"/>
                </a:solidFill>
                <a:uFillTx/>
                <a:latin typeface="Comic Sans MS" pitchFamily="66"/>
              </a:rPr>
              <a:t>Zaka</a:t>
            </a:r>
            <a:r>
              <a:rPr lang="en-GB" sz="1200" b="1" i="0" u="none" strike="noStrike" kern="0" cap="none" spc="0" baseline="0">
                <a:solidFill>
                  <a:srgbClr val="000000"/>
                </a:solidFill>
                <a:uFillTx/>
                <a:latin typeface="Comic Sans MS" pitchFamily="66"/>
              </a:rPr>
              <a:t>h </a:t>
            </a:r>
            <a:r>
              <a:rPr lang="en-GB" sz="1200" b="0" i="0" u="none" strike="noStrike" kern="0" cap="none" spc="0" baseline="0">
                <a:solidFill>
                  <a:srgbClr val="000000"/>
                </a:solidFill>
                <a:uFillTx/>
                <a:latin typeface="Comic Sans MS" pitchFamily="66"/>
              </a:rPr>
              <a:t>during Ramadan.</a:t>
            </a:r>
            <a:endParaRPr lang="en-GB" sz="1200" b="0" i="0" u="none" strike="noStrike" kern="1200" cap="none" spc="0" baseline="0">
              <a:solidFill>
                <a:srgbClr val="000000"/>
              </a:solidFill>
              <a:uFillTx/>
              <a:latin typeface="Comic Sans MS" pitchFamily="66"/>
            </a:endParaRPr>
          </a:p>
        </p:txBody>
      </p:sp>
      <p:graphicFrame>
        <p:nvGraphicFramePr>
          <p:cNvPr id="12" name="Table 13">
            <a:extLst>
              <a:ext uri="{FF2B5EF4-FFF2-40B4-BE49-F238E27FC236}">
                <a16:creationId xmlns:a16="http://schemas.microsoft.com/office/drawing/2014/main" id="{B137EDC7-3C1A-4C4B-8622-30BCBC6C2761}"/>
              </a:ext>
            </a:extLst>
          </p:cNvPr>
          <p:cNvGraphicFramePr>
            <a:graphicFrameLocks noGrp="1"/>
          </p:cNvGraphicFramePr>
          <p:nvPr/>
        </p:nvGraphicFramePr>
        <p:xfrm>
          <a:off x="8732830" y="816943"/>
          <a:ext cx="2975485" cy="3169923"/>
        </p:xfrm>
        <a:graphic>
          <a:graphicData uri="http://schemas.openxmlformats.org/drawingml/2006/table">
            <a:tbl>
              <a:tblPr firstRow="1" bandRow="1">
                <a:effectLst/>
                <a:tableStyleId>{5C22544A-7EE6-4342-B048-85BDC9FD1C3A}</a:tableStyleId>
              </a:tblPr>
              <a:tblGrid>
                <a:gridCol w="2975485">
                  <a:extLst>
                    <a:ext uri="{9D8B030D-6E8A-4147-A177-3AD203B41FA5}">
                      <a16:colId xmlns:a16="http://schemas.microsoft.com/office/drawing/2014/main" val="4264252250"/>
                    </a:ext>
                  </a:extLst>
                </a:gridCol>
              </a:tblGrid>
              <a:tr h="263182">
                <a:tc>
                  <a:txBody>
                    <a:bodyPr/>
                    <a:lstStyle/>
                    <a:p>
                      <a:pPr lvl="0" algn="ctr"/>
                      <a:r>
                        <a:rPr lang="en-GB" sz="1400" b="0" u="sng">
                          <a:solidFill>
                            <a:srgbClr val="000000"/>
                          </a:solidFill>
                          <a:latin typeface="Comic Sans MS" pitchFamily="66"/>
                        </a:rPr>
                        <a:t>The Night of Power</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5998386"/>
                  </a:ext>
                </a:extLst>
              </a:tr>
              <a:tr h="2823877">
                <a:tc>
                  <a:txBody>
                    <a:bodyPr/>
                    <a:lstStyle/>
                    <a:p>
                      <a:pPr marL="171450" lvl="0" indent="-171450" algn="l">
                        <a:buSzPct val="100000"/>
                        <a:buFont typeface="Arial" pitchFamily="34"/>
                        <a:buChar char="•"/>
                      </a:pPr>
                      <a:r>
                        <a:rPr lang="en-GB" sz="1400" b="0">
                          <a:solidFill>
                            <a:srgbClr val="000000"/>
                          </a:solidFill>
                          <a:latin typeface="Comic Sans MS" pitchFamily="66"/>
                        </a:rPr>
                        <a:t>Marks the beginning of God’s revelation to Muhammad.</a:t>
                      </a:r>
                    </a:p>
                    <a:p>
                      <a:pPr marL="171450" lvl="0" indent="-171450" algn="l">
                        <a:buSzPct val="100000"/>
                        <a:buFont typeface="Arial" pitchFamily="34"/>
                        <a:buChar char="•"/>
                      </a:pPr>
                      <a:r>
                        <a:rPr lang="en-GB" sz="1400" b="0">
                          <a:solidFill>
                            <a:srgbClr val="000000"/>
                          </a:solidFill>
                          <a:latin typeface="Comic Sans MS" pitchFamily="66"/>
                        </a:rPr>
                        <a:t>Angel Jirbil instructed Muhammad  to start reading.</a:t>
                      </a:r>
                    </a:p>
                    <a:p>
                      <a:pPr marL="171450" lvl="0" indent="-171450" algn="l">
                        <a:buSzPct val="100000"/>
                        <a:buFont typeface="Arial" pitchFamily="34"/>
                        <a:buChar char="•"/>
                      </a:pPr>
                      <a:r>
                        <a:rPr lang="en-GB" sz="1400" b="0">
                          <a:solidFill>
                            <a:srgbClr val="000000"/>
                          </a:solidFill>
                          <a:latin typeface="Comic Sans MS" pitchFamily="66"/>
                        </a:rPr>
                        <a:t>Observing the night of power gives Muslims the benefits of worshipping for </a:t>
                      </a:r>
                      <a:r>
                        <a:rPr lang="en-GB" sz="1400" b="1">
                          <a:solidFill>
                            <a:srgbClr val="000000"/>
                          </a:solidFill>
                          <a:latin typeface="Comic Sans MS" pitchFamily="66"/>
                        </a:rPr>
                        <a:t>a thousand months</a:t>
                      </a:r>
                      <a:r>
                        <a:rPr lang="en-GB" sz="1400" b="0">
                          <a:solidFill>
                            <a:srgbClr val="000000"/>
                          </a:solidFill>
                          <a:latin typeface="Comic Sans MS" pitchFamily="66"/>
                        </a:rPr>
                        <a:t>. </a:t>
                      </a:r>
                    </a:p>
                    <a:p>
                      <a:pPr marL="171450" lvl="0" indent="-171450" algn="l">
                        <a:buSzPct val="100000"/>
                        <a:buFont typeface="Arial" pitchFamily="34"/>
                        <a:buChar char="•"/>
                      </a:pPr>
                      <a:r>
                        <a:rPr lang="en-GB" sz="1400" b="0">
                          <a:solidFill>
                            <a:srgbClr val="000000"/>
                          </a:solidFill>
                          <a:latin typeface="Comic Sans MS" pitchFamily="66"/>
                        </a:rPr>
                        <a:t>Muslims will try to keep awake throughout the night on each of the possible dates (of the night of power) to read and pray.</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4B183"/>
                    </a:solidFill>
                  </a:tcPr>
                </a:tc>
                <a:extLst>
                  <a:ext uri="{0D108BD9-81ED-4DB2-BD59-A6C34878D82A}">
                    <a16:rowId xmlns:a16="http://schemas.microsoft.com/office/drawing/2014/main" val="284908935"/>
                  </a:ext>
                </a:extLst>
              </a:tr>
            </a:tbl>
          </a:graphicData>
        </a:graphic>
      </p:graphicFrame>
      <p:sp>
        <p:nvSpPr>
          <p:cNvPr id="13" name="Speech Bubble: Rectangle with Corners Rounded 8">
            <a:extLst>
              <a:ext uri="{FF2B5EF4-FFF2-40B4-BE49-F238E27FC236}">
                <a16:creationId xmlns:a16="http://schemas.microsoft.com/office/drawing/2014/main" id="{0C095027-789A-4E21-94C3-2458AAC68A61}"/>
              </a:ext>
            </a:extLst>
          </p:cNvPr>
          <p:cNvSpPr/>
          <p:nvPr/>
        </p:nvSpPr>
        <p:spPr>
          <a:xfrm>
            <a:off x="8733827" y="4437464"/>
            <a:ext cx="3173873" cy="1617884"/>
          </a:xfrm>
          <a:custGeom>
            <a:avLst>
              <a:gd name="f0" fmla="val 8120"/>
              <a:gd name="f1" fmla="val -6943"/>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3590"/>
              <a:gd name="f13" fmla="val 8970"/>
              <a:gd name="f14" fmla="val 12630"/>
              <a:gd name="f15" fmla="val 18010"/>
              <a:gd name="f16" fmla="val -2147483647"/>
              <a:gd name="f17" fmla="+- 0 0 180"/>
              <a:gd name="f18" fmla="*/ f6 1 21600"/>
              <a:gd name="f19" fmla="*/ f7 1 21600"/>
              <a:gd name="f20" fmla="+- 0 0 f12"/>
              <a:gd name="f21" fmla="+- 3590 0 f8"/>
              <a:gd name="f22" fmla="+- 0 0 f3"/>
              <a:gd name="f23" fmla="+- 21600 0 f15"/>
              <a:gd name="f24" fmla="+- 18010 0 f9"/>
              <a:gd name="f25" fmla="+- f9 0 f8"/>
              <a:gd name="f26" fmla="pin -2147483647 f0 2147483647"/>
              <a:gd name="f27" fmla="pin -2147483647 f1 2147483647"/>
              <a:gd name="f28" fmla="*/ f17 f2 1"/>
              <a:gd name="f29" fmla="val f26"/>
              <a:gd name="f30" fmla="val f27"/>
              <a:gd name="f31" fmla="abs f20"/>
              <a:gd name="f32" fmla="abs f21"/>
              <a:gd name="f33" fmla="?: f20 f22 f3"/>
              <a:gd name="f34" fmla="?: f20 f3 f22"/>
              <a:gd name="f35" fmla="?: f20 f4 f3"/>
              <a:gd name="f36" fmla="?: f20 f3 f4"/>
              <a:gd name="f37" fmla="abs f23"/>
              <a:gd name="f38" fmla="?: f21 f22 f3"/>
              <a:gd name="f39" fmla="?: f21 f3 f22"/>
              <a:gd name="f40" fmla="?: f23 0 f2"/>
              <a:gd name="f41" fmla="?: f23 f2 0"/>
              <a:gd name="f42" fmla="abs f24"/>
              <a:gd name="f43" fmla="?: f23 f22 f3"/>
              <a:gd name="f44" fmla="?: f23 f3 f22"/>
              <a:gd name="f45" fmla="?: f23 f4 f3"/>
              <a:gd name="f46" fmla="?: f23 f3 f4"/>
              <a:gd name="f47" fmla="?: f24 f22 f3"/>
              <a:gd name="f48" fmla="?: f24 f3 f22"/>
              <a:gd name="f49" fmla="?: f20 0 f2"/>
              <a:gd name="f50" fmla="?: f20 f2 0"/>
              <a:gd name="f51" fmla="*/ f25 1 21600"/>
              <a:gd name="f52" fmla="*/ f26 f18 1"/>
              <a:gd name="f53" fmla="*/ f27 f19 1"/>
              <a:gd name="f54" fmla="*/ f28 1 f5"/>
              <a:gd name="f55" fmla="+- f29 0 10800"/>
              <a:gd name="f56" fmla="+- f30 0 10800"/>
              <a:gd name="f57" fmla="+- f30 0 21600"/>
              <a:gd name="f58" fmla="+- f29 0 21600"/>
              <a:gd name="f59" fmla="?: f20 f36 f35"/>
              <a:gd name="f60" fmla="?: f20 f35 f36"/>
              <a:gd name="f61" fmla="?: f21 f34 f33"/>
              <a:gd name="f62" fmla="?: f21 f41 f40"/>
              <a:gd name="f63" fmla="?: f21 f40 f41"/>
              <a:gd name="f64" fmla="?: f23 f38 f39"/>
              <a:gd name="f65" fmla="?: f23 f46 f45"/>
              <a:gd name="f66" fmla="?: f23 f45 f46"/>
              <a:gd name="f67" fmla="?: f24 f44 f43"/>
              <a:gd name="f68" fmla="?: f24 f50 f49"/>
              <a:gd name="f69" fmla="?: f24 f49 f50"/>
              <a:gd name="f70" fmla="?: f20 f47 f48"/>
              <a:gd name="f71" fmla="*/ 800 f51 1"/>
              <a:gd name="f72" fmla="*/ 20800 f51 1"/>
              <a:gd name="f73" fmla="*/ f29 f18 1"/>
              <a:gd name="f74" fmla="*/ f30 f19 1"/>
              <a:gd name="f75" fmla="+- f54 0 f3"/>
              <a:gd name="f76" fmla="abs f55"/>
              <a:gd name="f77" fmla="abs f56"/>
              <a:gd name="f78" fmla="?: f21 f60 f59"/>
              <a:gd name="f79" fmla="?: f23 f62 f63"/>
              <a:gd name="f80" fmla="?: f24 f66 f65"/>
              <a:gd name="f81" fmla="?: f20 f68 f69"/>
              <a:gd name="f82" fmla="*/ f71 1 f51"/>
              <a:gd name="f83" fmla="*/ f72 1 f51"/>
              <a:gd name="f84" fmla="+- f76 0 f77"/>
              <a:gd name="f85" fmla="+- f77 0 f76"/>
              <a:gd name="f86" fmla="*/ f82 f18 1"/>
              <a:gd name="f87" fmla="*/ f83 f18 1"/>
              <a:gd name="f88" fmla="*/ f83 f19 1"/>
              <a:gd name="f89" fmla="*/ f82 f19 1"/>
              <a:gd name="f90" fmla="?: f56 f10 f84"/>
              <a:gd name="f91" fmla="?: f56 f84 f10"/>
              <a:gd name="f92" fmla="?: f55 f10 f85"/>
              <a:gd name="f93" fmla="?: f55 f85 f10"/>
              <a:gd name="f94" fmla="?: f29 f10 f90"/>
              <a:gd name="f95" fmla="?: f29 f10 f91"/>
              <a:gd name="f96" fmla="?: f57 f92 f10"/>
              <a:gd name="f97" fmla="?: f57 f93 f10"/>
              <a:gd name="f98" fmla="?: f58 f91 f10"/>
              <a:gd name="f99" fmla="?: f58 f90 f10"/>
              <a:gd name="f100" fmla="?: f30 f10 f93"/>
              <a:gd name="f101" fmla="?: f30 f10 f92"/>
              <a:gd name="f102" fmla="?: f94 f29 0"/>
              <a:gd name="f103" fmla="?: f94 f30 6280"/>
              <a:gd name="f104" fmla="?: f95 f29 0"/>
              <a:gd name="f105" fmla="?: f95 f30 15320"/>
              <a:gd name="f106" fmla="?: f96 f29 6280"/>
              <a:gd name="f107" fmla="?: f96 f30 21600"/>
              <a:gd name="f108" fmla="?: f97 f29 15320"/>
              <a:gd name="f109" fmla="?: f97 f30 21600"/>
              <a:gd name="f110" fmla="?: f98 f29 21600"/>
              <a:gd name="f111" fmla="?: f98 f30 15320"/>
              <a:gd name="f112" fmla="?: f99 f29 21600"/>
              <a:gd name="f113" fmla="?: f99 f30 6280"/>
              <a:gd name="f114" fmla="?: f100 f29 15320"/>
              <a:gd name="f115" fmla="?: f100 f30 0"/>
              <a:gd name="f116" fmla="?: f101 f29 6280"/>
              <a:gd name="f117" fmla="?: f101 f30 0"/>
            </a:gdLst>
            <a:ahLst>
              <a:ahXY gdRefX="f0" minX="f16" maxX="f11" gdRefY="f1" minY="f16" maxY="f11">
                <a:pos x="f52" y="f53"/>
              </a:ahXY>
            </a:ahLst>
            <a:cxnLst>
              <a:cxn ang="3cd4">
                <a:pos x="hc" y="t"/>
              </a:cxn>
              <a:cxn ang="0">
                <a:pos x="r" y="vc"/>
              </a:cxn>
              <a:cxn ang="cd4">
                <a:pos x="hc" y="b"/>
              </a:cxn>
              <a:cxn ang="cd2">
                <a:pos x="l" y="vc"/>
              </a:cxn>
              <a:cxn ang="f75">
                <a:pos x="f73" y="f74"/>
              </a:cxn>
            </a:cxnLst>
            <a:rect l="f86" t="f89" r="f87" b="f88"/>
            <a:pathLst>
              <a:path w="21600" h="21600">
                <a:moveTo>
                  <a:pt x="f12" y="f8"/>
                </a:moveTo>
                <a:arcTo wR="f31" hR="f32" stAng="f78" swAng="f61"/>
                <a:lnTo>
                  <a:pt x="f102" y="f103"/>
                </a:lnTo>
                <a:lnTo>
                  <a:pt x="f8" y="f13"/>
                </a:lnTo>
                <a:lnTo>
                  <a:pt x="f8" y="f14"/>
                </a:lnTo>
                <a:lnTo>
                  <a:pt x="f104" y="f105"/>
                </a:lnTo>
                <a:lnTo>
                  <a:pt x="f8" y="f15"/>
                </a:lnTo>
                <a:arcTo wR="f32" hR="f37" stAng="f79" swAng="f64"/>
                <a:lnTo>
                  <a:pt x="f106" y="f107"/>
                </a:lnTo>
                <a:lnTo>
                  <a:pt x="f13" y="f9"/>
                </a:lnTo>
                <a:lnTo>
                  <a:pt x="f14" y="f9"/>
                </a:lnTo>
                <a:lnTo>
                  <a:pt x="f108" y="f109"/>
                </a:lnTo>
                <a:lnTo>
                  <a:pt x="f15" y="f9"/>
                </a:lnTo>
                <a:arcTo wR="f37" hR="f42" stAng="f80" swAng="f67"/>
                <a:lnTo>
                  <a:pt x="f110" y="f111"/>
                </a:lnTo>
                <a:lnTo>
                  <a:pt x="f9" y="f14"/>
                </a:lnTo>
                <a:lnTo>
                  <a:pt x="f9" y="f13"/>
                </a:lnTo>
                <a:lnTo>
                  <a:pt x="f112" y="f113"/>
                </a:lnTo>
                <a:lnTo>
                  <a:pt x="f9" y="f12"/>
                </a:lnTo>
                <a:arcTo wR="f42" hR="f31" stAng="f81" swAng="f70"/>
                <a:lnTo>
                  <a:pt x="f114" y="f115"/>
                </a:lnTo>
                <a:lnTo>
                  <a:pt x="f14" y="f8"/>
                </a:lnTo>
                <a:lnTo>
                  <a:pt x="f13" y="f8"/>
                </a:lnTo>
                <a:lnTo>
                  <a:pt x="f116" y="f117"/>
                </a:lnTo>
                <a:close/>
              </a:path>
            </a:pathLst>
          </a:custGeom>
          <a:solidFill>
            <a:srgbClr val="FFE699"/>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mic Sans MS" pitchFamily="66"/>
              </a:rPr>
              <a:t>“What will explain to you what that Night of Glory is? The Night of Glory is better than a thousand months.”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9C4B0FD3-6880-40BA-98D7-10E2C230ABE7}"/>
              </a:ext>
            </a:extLst>
          </p:cNvPr>
          <p:cNvSpPr txBox="1"/>
          <p:nvPr/>
        </p:nvSpPr>
        <p:spPr>
          <a:xfrm>
            <a:off x="0" y="0"/>
            <a:ext cx="12191996" cy="523219"/>
          </a:xfrm>
          <a:prstGeom prst="rect">
            <a:avLst/>
          </a:prstGeom>
          <a:solidFill>
            <a:srgbClr val="C9C9C9"/>
          </a:solidFill>
          <a:ln w="9528"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0" u="sng" strike="noStrike" kern="1200" cap="none" spc="0" baseline="0">
                <a:solidFill>
                  <a:srgbClr val="000000"/>
                </a:solidFill>
                <a:uFillTx/>
                <a:latin typeface="Comic Sans MS" pitchFamily="66"/>
              </a:rPr>
              <a:t>Zakah: Almsgiving</a:t>
            </a:r>
          </a:p>
        </p:txBody>
      </p:sp>
      <p:graphicFrame>
        <p:nvGraphicFramePr>
          <p:cNvPr id="3" name="Table 5">
            <a:extLst>
              <a:ext uri="{FF2B5EF4-FFF2-40B4-BE49-F238E27FC236}">
                <a16:creationId xmlns:a16="http://schemas.microsoft.com/office/drawing/2014/main" id="{B05C2A3D-C0D0-4D43-8116-D1F7AD80D42F}"/>
              </a:ext>
            </a:extLst>
          </p:cNvPr>
          <p:cNvGraphicFramePr>
            <a:graphicFrameLocks noGrp="1"/>
          </p:cNvGraphicFramePr>
          <p:nvPr/>
        </p:nvGraphicFramePr>
        <p:xfrm>
          <a:off x="310246" y="687007"/>
          <a:ext cx="11479011" cy="3594405"/>
        </p:xfrm>
        <a:graphic>
          <a:graphicData uri="http://schemas.openxmlformats.org/drawingml/2006/table">
            <a:tbl>
              <a:tblPr firstRow="1" bandRow="1">
                <a:effectLst/>
                <a:tableStyleId>{5C22544A-7EE6-4342-B048-85BDC9FD1C3A}</a:tableStyleId>
              </a:tblPr>
              <a:tblGrid>
                <a:gridCol w="2295802">
                  <a:extLst>
                    <a:ext uri="{9D8B030D-6E8A-4147-A177-3AD203B41FA5}">
                      <a16:colId xmlns:a16="http://schemas.microsoft.com/office/drawing/2014/main" val="2273160723"/>
                    </a:ext>
                  </a:extLst>
                </a:gridCol>
                <a:gridCol w="2295802">
                  <a:extLst>
                    <a:ext uri="{9D8B030D-6E8A-4147-A177-3AD203B41FA5}">
                      <a16:colId xmlns:a16="http://schemas.microsoft.com/office/drawing/2014/main" val="918961875"/>
                    </a:ext>
                  </a:extLst>
                </a:gridCol>
                <a:gridCol w="2295802">
                  <a:extLst>
                    <a:ext uri="{9D8B030D-6E8A-4147-A177-3AD203B41FA5}">
                      <a16:colId xmlns:a16="http://schemas.microsoft.com/office/drawing/2014/main" val="2428900501"/>
                    </a:ext>
                  </a:extLst>
                </a:gridCol>
                <a:gridCol w="2295802">
                  <a:extLst>
                    <a:ext uri="{9D8B030D-6E8A-4147-A177-3AD203B41FA5}">
                      <a16:colId xmlns:a16="http://schemas.microsoft.com/office/drawing/2014/main" val="2034535570"/>
                    </a:ext>
                  </a:extLst>
                </a:gridCol>
                <a:gridCol w="2295802">
                  <a:extLst>
                    <a:ext uri="{9D8B030D-6E8A-4147-A177-3AD203B41FA5}">
                      <a16:colId xmlns:a16="http://schemas.microsoft.com/office/drawing/2014/main" val="493212078"/>
                    </a:ext>
                  </a:extLst>
                </a:gridCol>
              </a:tblGrid>
              <a:tr h="394005">
                <a:tc>
                  <a:txBody>
                    <a:bodyPr/>
                    <a:lstStyle/>
                    <a:p>
                      <a:pPr lvl="0" algn="ctr"/>
                      <a:r>
                        <a:rPr lang="en-GB" sz="1400" b="0" u="sng">
                          <a:solidFill>
                            <a:srgbClr val="000000"/>
                          </a:solidFill>
                          <a:latin typeface="Comic Sans MS" pitchFamily="66"/>
                        </a:rPr>
                        <a:t>What is it?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B3D2"/>
                    </a:solidFill>
                  </a:tcPr>
                </a:tc>
                <a:tc>
                  <a:txBody>
                    <a:bodyPr/>
                    <a:lstStyle/>
                    <a:p>
                      <a:pPr lvl="0" algn="ctr"/>
                      <a:r>
                        <a:rPr lang="en-GB" sz="1400" b="0" u="sng">
                          <a:solidFill>
                            <a:srgbClr val="000000"/>
                          </a:solidFill>
                          <a:latin typeface="Comic Sans MS" pitchFamily="66"/>
                        </a:rPr>
                        <a:t>Where did it come from?</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E0F357"/>
                    </a:solidFill>
                  </a:tcPr>
                </a:tc>
                <a:tc>
                  <a:txBody>
                    <a:bodyPr/>
                    <a:lstStyle/>
                    <a:p>
                      <a:pPr lvl="0" algn="ctr"/>
                      <a:r>
                        <a:rPr lang="en-GB" sz="1400" b="0" u="sng">
                          <a:solidFill>
                            <a:srgbClr val="000000"/>
                          </a:solidFill>
                          <a:latin typeface="Comic Sans MS" pitchFamily="66"/>
                        </a:rPr>
                        <a:t>How it is given?</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00B0F0"/>
                    </a:solidFill>
                  </a:tcPr>
                </a:tc>
                <a:tc>
                  <a:txBody>
                    <a:bodyPr/>
                    <a:lstStyle/>
                    <a:p>
                      <a:pPr lvl="0" algn="ctr"/>
                      <a:r>
                        <a:rPr lang="en-GB" sz="1400" b="0" u="sng">
                          <a:solidFill>
                            <a:srgbClr val="000000"/>
                          </a:solidFill>
                          <a:latin typeface="Comic Sans MS" pitchFamily="66"/>
                        </a:rPr>
                        <a:t>Who gets it?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61FF61"/>
                    </a:solidFill>
                  </a:tcPr>
                </a:tc>
                <a:tc>
                  <a:txBody>
                    <a:bodyPr/>
                    <a:lstStyle/>
                    <a:p>
                      <a:pPr lvl="0" algn="ctr"/>
                      <a:r>
                        <a:rPr lang="en-GB" sz="1400" b="0" u="sng">
                          <a:solidFill>
                            <a:srgbClr val="000000"/>
                          </a:solidFill>
                          <a:latin typeface="Comic Sans MS" pitchFamily="66"/>
                        </a:rPr>
                        <a:t>Why is it important?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AA71"/>
                    </a:solidFill>
                  </a:tcPr>
                </a:tc>
                <a:extLst>
                  <a:ext uri="{0D108BD9-81ED-4DB2-BD59-A6C34878D82A}">
                    <a16:rowId xmlns:a16="http://schemas.microsoft.com/office/drawing/2014/main" val="3058358004"/>
                  </a:ext>
                </a:extLst>
              </a:tr>
              <a:tr h="2978685">
                <a:tc>
                  <a:txBody>
                    <a:bodyPr/>
                    <a:lstStyle/>
                    <a:p>
                      <a:pPr marL="285750" lvl="0" indent="-285750" algn="l">
                        <a:buSzPct val="100000"/>
                        <a:buFont typeface="Arial" pitchFamily="34"/>
                        <a:buChar char="•"/>
                      </a:pPr>
                      <a:r>
                        <a:rPr lang="en-GB" sz="1200">
                          <a:solidFill>
                            <a:srgbClr val="000000"/>
                          </a:solidFill>
                          <a:latin typeface="Comic Sans MS" pitchFamily="66"/>
                        </a:rPr>
                        <a:t>Giving alms (giving money to the poor)</a:t>
                      </a:r>
                    </a:p>
                    <a:p>
                      <a:pPr marL="285750" lvl="0" indent="-285750" algn="l">
                        <a:buSzPct val="100000"/>
                        <a:buFont typeface="Arial" pitchFamily="34"/>
                        <a:buChar char="•"/>
                      </a:pPr>
                      <a:r>
                        <a:rPr lang="en-GB" sz="1200">
                          <a:solidFill>
                            <a:srgbClr val="000000"/>
                          </a:solidFill>
                          <a:latin typeface="Comic Sans MS" pitchFamily="66"/>
                        </a:rPr>
                        <a:t>It is compulsory to give 2.5% of savings to the poor (only if you are able) </a:t>
                      </a:r>
                    </a:p>
                    <a:p>
                      <a:pPr marL="285750" lvl="0" indent="-285750" algn="l">
                        <a:buSzPct val="100000"/>
                        <a:buFont typeface="Arial" pitchFamily="34"/>
                        <a:buChar char="•"/>
                      </a:pPr>
                      <a:r>
                        <a:rPr lang="en-GB" sz="1200">
                          <a:solidFill>
                            <a:srgbClr val="000000"/>
                          </a:solidFill>
                          <a:latin typeface="Comic Sans MS" pitchFamily="66"/>
                        </a:rPr>
                        <a:t>Many give it at the end of Ramadan.</a:t>
                      </a:r>
                    </a:p>
                    <a:p>
                      <a:pPr marL="285750" marR="0" lvl="0" indent="-285750" algn="l" defTabSz="914400" rtl="0" fontAlgn="auto" hangingPunct="1">
                        <a:lnSpc>
                          <a:spcPct val="100000"/>
                        </a:lnSpc>
                        <a:spcBef>
                          <a:spcPts val="0"/>
                        </a:spcBef>
                        <a:spcAft>
                          <a:spcPts val="0"/>
                        </a:spcAft>
                        <a:buSzPct val="100000"/>
                        <a:buFont typeface="Arial" pitchFamily="34"/>
                        <a:buChar char="•"/>
                        <a:tabLst/>
                      </a:pPr>
                      <a:r>
                        <a:rPr lang="en-GB" sz="1200">
                          <a:solidFill>
                            <a:srgbClr val="000000"/>
                          </a:solidFill>
                          <a:latin typeface="Comic Sans MS" pitchFamily="66"/>
                        </a:rPr>
                        <a:t>Muslims acknowledge that everything belongs to God. Wealth should remember God and therefore help those in need.</a:t>
                      </a:r>
                    </a:p>
                    <a:p>
                      <a:pPr marL="285750" marR="0" lvl="0" indent="-285750" algn="l" defTabSz="914400" rtl="0" fontAlgn="auto" hangingPunct="1">
                        <a:lnSpc>
                          <a:spcPct val="100000"/>
                        </a:lnSpc>
                        <a:spcBef>
                          <a:spcPts val="0"/>
                        </a:spcBef>
                        <a:spcAft>
                          <a:spcPts val="0"/>
                        </a:spcAft>
                        <a:buSzPct val="100000"/>
                        <a:buFont typeface="Arial" pitchFamily="34"/>
                        <a:buChar char="•"/>
                        <a:tabLst/>
                      </a:pPr>
                      <a:r>
                        <a:rPr lang="en-GB" sz="1200">
                          <a:solidFill>
                            <a:srgbClr val="000000"/>
                          </a:solidFill>
                          <a:latin typeface="Comic Sans MS" pitchFamily="66"/>
                        </a:rPr>
                        <a:t>Means to purify or cleanse.</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171450" lvl="0" indent="-171450">
                        <a:buSzPct val="100000"/>
                        <a:buFont typeface="Arial" pitchFamily="34"/>
                        <a:buChar char="•"/>
                      </a:pPr>
                      <a:r>
                        <a:rPr lang="en-GB" sz="1200">
                          <a:solidFill>
                            <a:srgbClr val="000000"/>
                          </a:solidFill>
                          <a:latin typeface="Comic Sans MS" pitchFamily="66"/>
                        </a:rPr>
                        <a:t>It is an instruction in the Qur’an.</a:t>
                      </a:r>
                    </a:p>
                    <a:p>
                      <a:pPr marL="171450" lvl="0" indent="-171450">
                        <a:buSzPct val="100000"/>
                        <a:buFont typeface="Arial" pitchFamily="34"/>
                        <a:buChar char="•"/>
                      </a:pPr>
                      <a:r>
                        <a:rPr lang="en-GB" sz="1200">
                          <a:solidFill>
                            <a:srgbClr val="000000"/>
                          </a:solidFill>
                          <a:latin typeface="Comic Sans MS" pitchFamily="66"/>
                        </a:rPr>
                        <a:t>The Qur’an does not specify how much should be given, the percentage was worked out at a later date by Muslim scholars.</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171450" lvl="0" indent="-171450">
                        <a:buSzPct val="100000"/>
                        <a:buFont typeface="Arial" pitchFamily="34"/>
                        <a:buChar char="•"/>
                      </a:pPr>
                      <a:r>
                        <a:rPr lang="en-GB" sz="1200">
                          <a:solidFill>
                            <a:srgbClr val="000000"/>
                          </a:solidFill>
                          <a:latin typeface="Comic Sans MS" pitchFamily="66"/>
                        </a:rPr>
                        <a:t>Only Muslim’s with a greater saving than the nisab (a figure) are required to give.</a:t>
                      </a:r>
                    </a:p>
                    <a:p>
                      <a:pPr marL="171450" lvl="0" indent="-171450">
                        <a:buSzPct val="100000"/>
                        <a:buFont typeface="Arial" pitchFamily="34"/>
                        <a:buChar char="•"/>
                      </a:pPr>
                      <a:r>
                        <a:rPr lang="en-GB" sz="1200">
                          <a:solidFill>
                            <a:srgbClr val="000000"/>
                          </a:solidFill>
                          <a:latin typeface="Comic Sans MS" pitchFamily="66"/>
                        </a:rPr>
                        <a:t>It can be donated directly to a charity such as Islamic Relief or Muslim Aid.</a:t>
                      </a:r>
                    </a:p>
                    <a:p>
                      <a:pPr marL="171450" lvl="0" indent="-171450">
                        <a:buSzPct val="100000"/>
                        <a:buFont typeface="Arial" pitchFamily="34"/>
                        <a:buChar char="•"/>
                      </a:pPr>
                      <a:r>
                        <a:rPr lang="en-GB" sz="1200">
                          <a:solidFill>
                            <a:srgbClr val="000000"/>
                          </a:solidFill>
                          <a:latin typeface="Comic Sans MS" pitchFamily="66"/>
                        </a:rPr>
                        <a:t>It can also be put into a collection box in the mosque to be distributed among the poor.</a:t>
                      </a:r>
                    </a:p>
                    <a:p>
                      <a:pPr marL="171450" lvl="0" indent="-171450">
                        <a:buSzPct val="100000"/>
                        <a:buFont typeface="Arial" pitchFamily="34"/>
                        <a:buChar char="•"/>
                      </a:pPr>
                      <a:r>
                        <a:rPr lang="en-GB" sz="1200">
                          <a:solidFill>
                            <a:srgbClr val="000000"/>
                          </a:solidFill>
                          <a:latin typeface="Comic Sans MS" pitchFamily="66"/>
                        </a:rPr>
                        <a:t>Muslims are encouraged to voluntarily give their money and time to charity at any point of the year called </a:t>
                      </a:r>
                      <a:r>
                        <a:rPr lang="en-GB" sz="1200" b="1">
                          <a:solidFill>
                            <a:srgbClr val="000000"/>
                          </a:solidFill>
                          <a:latin typeface="Comic Sans MS" pitchFamily="66"/>
                        </a:rPr>
                        <a:t>Sadaqah</a:t>
                      </a:r>
                      <a:r>
                        <a:rPr lang="en-GB" sz="1200" b="0">
                          <a:solidFill>
                            <a:srgbClr val="000000"/>
                          </a:solidFill>
                          <a:latin typeface="Comic Sans MS" pitchFamily="66"/>
                        </a:rPr>
                        <a:t>.</a:t>
                      </a:r>
                      <a:endParaRPr lang="en-GB" sz="120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171450" lvl="0" indent="-171450">
                        <a:buSzPct val="100000"/>
                        <a:buFont typeface="Arial" pitchFamily="34"/>
                        <a:buChar char="•"/>
                      </a:pPr>
                      <a:r>
                        <a:rPr lang="en-GB" sz="1200">
                          <a:solidFill>
                            <a:srgbClr val="000000"/>
                          </a:solidFill>
                          <a:latin typeface="Comic Sans MS" pitchFamily="66"/>
                        </a:rPr>
                        <a:t>The poor</a:t>
                      </a:r>
                    </a:p>
                    <a:p>
                      <a:pPr marL="171450" lvl="0" indent="-171450">
                        <a:buSzPct val="100000"/>
                        <a:buFont typeface="Arial" pitchFamily="34"/>
                        <a:buChar char="•"/>
                      </a:pPr>
                      <a:r>
                        <a:rPr lang="en-GB" sz="1200">
                          <a:solidFill>
                            <a:srgbClr val="000000"/>
                          </a:solidFill>
                          <a:latin typeface="Comic Sans MS" pitchFamily="66"/>
                        </a:rPr>
                        <a:t>The needy</a:t>
                      </a:r>
                    </a:p>
                    <a:p>
                      <a:pPr marL="171450" lvl="0" indent="-171450">
                        <a:buSzPct val="100000"/>
                        <a:buFont typeface="Arial" pitchFamily="34"/>
                        <a:buChar char="•"/>
                      </a:pPr>
                      <a:r>
                        <a:rPr lang="en-GB" sz="1200">
                          <a:solidFill>
                            <a:srgbClr val="000000"/>
                          </a:solidFill>
                          <a:latin typeface="Comic Sans MS" pitchFamily="66"/>
                        </a:rPr>
                        <a:t>Those in debt</a:t>
                      </a:r>
                    </a:p>
                    <a:p>
                      <a:pPr marL="171450" lvl="0" indent="-171450">
                        <a:buSzPct val="100000"/>
                        <a:buFont typeface="Arial" pitchFamily="34"/>
                        <a:buChar char="•"/>
                      </a:pPr>
                      <a:r>
                        <a:rPr lang="en-GB" sz="1200">
                          <a:solidFill>
                            <a:srgbClr val="000000"/>
                          </a:solidFill>
                          <a:latin typeface="Comic Sans MS" pitchFamily="66"/>
                        </a:rPr>
                        <a:t>Those fighting/ working for God’s cause.</a:t>
                      </a:r>
                    </a:p>
                    <a:p>
                      <a:pPr marL="171450" lvl="0" indent="-171450">
                        <a:buSzPct val="100000"/>
                        <a:buFont typeface="Arial" pitchFamily="34"/>
                        <a:buChar char="•"/>
                      </a:pPr>
                      <a:r>
                        <a:rPr lang="en-GB" sz="1200">
                          <a:solidFill>
                            <a:srgbClr val="000000"/>
                          </a:solidFill>
                          <a:latin typeface="Comic Sans MS" pitchFamily="66"/>
                        </a:rPr>
                        <a:t>Travellers in need.</a:t>
                      </a:r>
                    </a:p>
                    <a:p>
                      <a:pPr marL="171450" lvl="0" indent="-171450">
                        <a:buSzPct val="100000"/>
                        <a:buFont typeface="Arial" pitchFamily="34"/>
                        <a:buChar char="•"/>
                      </a:pPr>
                      <a:r>
                        <a:rPr lang="en-GB" sz="1200">
                          <a:solidFill>
                            <a:srgbClr val="000000"/>
                          </a:solidFill>
                          <a:latin typeface="Comic Sans MS" pitchFamily="66"/>
                        </a:rPr>
                        <a:t>The Imams/ religious leaders.</a:t>
                      </a:r>
                    </a:p>
                    <a:p>
                      <a:pPr marL="171450" lvl="0" indent="-171450">
                        <a:buSzPct val="100000"/>
                        <a:buFont typeface="Arial" pitchFamily="34"/>
                        <a:buChar char="•"/>
                      </a:pPr>
                      <a:r>
                        <a:rPr lang="en-GB" sz="1200">
                          <a:solidFill>
                            <a:srgbClr val="000000"/>
                          </a:solidFill>
                          <a:latin typeface="Comic Sans MS" pitchFamily="66"/>
                        </a:rPr>
                        <a:t>Orphans</a:t>
                      </a:r>
                    </a:p>
                    <a:p>
                      <a:pPr marL="171450" lvl="0" indent="-171450">
                        <a:buSzPct val="100000"/>
                        <a:buFont typeface="Arial" pitchFamily="34"/>
                        <a:buChar char="•"/>
                      </a:pPr>
                      <a:r>
                        <a:rPr lang="en-GB" sz="1200">
                          <a:solidFill>
                            <a:srgbClr val="000000"/>
                          </a:solidFill>
                          <a:latin typeface="Comic Sans MS" pitchFamily="66"/>
                        </a:rPr>
                        <a:t>Parents</a:t>
                      </a:r>
                    </a:p>
                    <a:p>
                      <a:pPr marL="171450" lvl="0" indent="-171450">
                        <a:buSzPct val="100000"/>
                        <a:buFont typeface="Arial" pitchFamily="34"/>
                        <a:buChar char="•"/>
                      </a:pPr>
                      <a:r>
                        <a:rPr lang="en-GB" sz="1200">
                          <a:solidFill>
                            <a:srgbClr val="000000"/>
                          </a:solidFill>
                          <a:latin typeface="Comic Sans MS" pitchFamily="66"/>
                        </a:rPr>
                        <a:t>Close relatives</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171450" lvl="0" indent="-171450">
                        <a:buSzPct val="100000"/>
                        <a:buFont typeface="Arial" pitchFamily="34"/>
                        <a:buChar char="•"/>
                      </a:pPr>
                      <a:r>
                        <a:rPr lang="en-GB" sz="1200">
                          <a:solidFill>
                            <a:srgbClr val="000000"/>
                          </a:solidFill>
                          <a:latin typeface="Comic Sans MS" pitchFamily="66"/>
                        </a:rPr>
                        <a:t>It frees people from desire and teaches self discipline and honesty.</a:t>
                      </a:r>
                    </a:p>
                    <a:p>
                      <a:pPr marL="171450" lvl="0" indent="-171450">
                        <a:buSzPct val="100000"/>
                        <a:buFont typeface="Arial" pitchFamily="34"/>
                        <a:buChar char="•"/>
                      </a:pPr>
                      <a:r>
                        <a:rPr lang="en-GB" sz="1200">
                          <a:solidFill>
                            <a:srgbClr val="000000"/>
                          </a:solidFill>
                          <a:latin typeface="Comic Sans MS" pitchFamily="66"/>
                        </a:rPr>
                        <a:t>Giving helps purify the soul, removing selfishness and greed.</a:t>
                      </a:r>
                    </a:p>
                    <a:p>
                      <a:pPr marL="171450" lvl="0" indent="-171450">
                        <a:buSzPct val="100000"/>
                        <a:buFont typeface="Arial" pitchFamily="34"/>
                        <a:buChar char="•"/>
                      </a:pPr>
                      <a:r>
                        <a:rPr lang="en-GB" sz="1200">
                          <a:solidFill>
                            <a:srgbClr val="000000"/>
                          </a:solidFill>
                          <a:latin typeface="Comic Sans MS" pitchFamily="66"/>
                        </a:rPr>
                        <a:t>Duty imposed by God.</a:t>
                      </a:r>
                    </a:p>
                    <a:p>
                      <a:pPr marL="171450" lvl="0" indent="-171450">
                        <a:buSzPct val="100000"/>
                        <a:buFont typeface="Arial" pitchFamily="34"/>
                        <a:buChar char="•"/>
                      </a:pPr>
                      <a:r>
                        <a:rPr lang="en-GB" sz="1200">
                          <a:solidFill>
                            <a:srgbClr val="000000"/>
                          </a:solidFill>
                          <a:latin typeface="Comic Sans MS" pitchFamily="66"/>
                        </a:rPr>
                        <a:t>Sign of a true Muslim.</a:t>
                      </a:r>
                    </a:p>
                    <a:p>
                      <a:pPr marL="171450" lvl="0" indent="-171450">
                        <a:buSzPct val="100000"/>
                        <a:buFont typeface="Arial" pitchFamily="34"/>
                        <a:buChar char="•"/>
                      </a:pPr>
                      <a:r>
                        <a:rPr lang="en-GB" sz="1200">
                          <a:solidFill>
                            <a:srgbClr val="000000"/>
                          </a:solidFill>
                          <a:latin typeface="Comic Sans MS" pitchFamily="66"/>
                        </a:rPr>
                        <a:t>Gives good attitude towards money.</a:t>
                      </a:r>
                    </a:p>
                    <a:p>
                      <a:pPr marL="171450" lvl="0" indent="-171450">
                        <a:buSzPct val="100000"/>
                        <a:buFont typeface="Arial" pitchFamily="34"/>
                        <a:buChar char="•"/>
                      </a:pPr>
                      <a:r>
                        <a:rPr lang="en-GB" sz="1200">
                          <a:solidFill>
                            <a:srgbClr val="000000"/>
                          </a:solidFill>
                          <a:latin typeface="Comic Sans MS" pitchFamily="66"/>
                        </a:rPr>
                        <a:t>Teaches people to share</a:t>
                      </a:r>
                    </a:p>
                    <a:p>
                      <a:pPr marL="171450" lvl="0" indent="-171450">
                        <a:buSzPct val="100000"/>
                        <a:buFont typeface="Arial" pitchFamily="34"/>
                        <a:buChar char="•"/>
                      </a:pPr>
                      <a:r>
                        <a:rPr lang="en-GB" sz="1200">
                          <a:solidFill>
                            <a:srgbClr val="000000"/>
                          </a:solidFill>
                          <a:latin typeface="Comic Sans MS" pitchFamily="66"/>
                        </a:rPr>
                        <a:t>Strengthens community by making the rich support the poor.</a:t>
                      </a:r>
                    </a:p>
                    <a:p>
                      <a:pPr marL="171450" lvl="0" indent="-171450">
                        <a:buSzPct val="100000"/>
                        <a:buFont typeface="Arial" pitchFamily="34"/>
                        <a:buChar char="•"/>
                      </a:pPr>
                      <a:r>
                        <a:rPr lang="en-GB" sz="1200">
                          <a:solidFill>
                            <a:srgbClr val="000000"/>
                          </a:solidFill>
                          <a:latin typeface="Comic Sans MS" pitchFamily="66"/>
                        </a:rPr>
                        <a:t>Links to prayer- feel concern for others and puts concern into action.</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6033805"/>
                  </a:ext>
                </a:extLst>
              </a:tr>
            </a:tbl>
          </a:graphicData>
        </a:graphic>
      </p:graphicFrame>
      <p:graphicFrame>
        <p:nvGraphicFramePr>
          <p:cNvPr id="4" name="Table 6">
            <a:extLst>
              <a:ext uri="{FF2B5EF4-FFF2-40B4-BE49-F238E27FC236}">
                <a16:creationId xmlns:a16="http://schemas.microsoft.com/office/drawing/2014/main" id="{88514590-1980-4F44-8D40-DCE39BBEE394}"/>
              </a:ext>
            </a:extLst>
          </p:cNvPr>
          <p:cNvGraphicFramePr>
            <a:graphicFrameLocks noGrp="1"/>
          </p:cNvGraphicFramePr>
          <p:nvPr/>
        </p:nvGraphicFramePr>
        <p:xfrm>
          <a:off x="311472" y="4487052"/>
          <a:ext cx="4668734" cy="1946400"/>
        </p:xfrm>
        <a:graphic>
          <a:graphicData uri="http://schemas.openxmlformats.org/drawingml/2006/table">
            <a:tbl>
              <a:tblPr firstRow="1" bandRow="1">
                <a:effectLst/>
                <a:tableStyleId>{5C22544A-7EE6-4342-B048-85BDC9FD1C3A}</a:tableStyleId>
              </a:tblPr>
              <a:tblGrid>
                <a:gridCol w="4668734">
                  <a:extLst>
                    <a:ext uri="{9D8B030D-6E8A-4147-A177-3AD203B41FA5}">
                      <a16:colId xmlns:a16="http://schemas.microsoft.com/office/drawing/2014/main" val="3150941988"/>
                    </a:ext>
                  </a:extLst>
                </a:gridCol>
              </a:tblGrid>
              <a:tr h="479109">
                <a:tc>
                  <a:txBody>
                    <a:bodyPr/>
                    <a:lstStyle/>
                    <a:p>
                      <a:pPr lvl="0" algn="ctr"/>
                      <a:r>
                        <a:rPr lang="en-GB" sz="1800" u="sng">
                          <a:solidFill>
                            <a:srgbClr val="000000"/>
                          </a:solidFill>
                          <a:latin typeface="Comic Sans MS" pitchFamily="66"/>
                        </a:rPr>
                        <a:t>Khums</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4273091611"/>
                  </a:ext>
                </a:extLst>
              </a:tr>
              <a:tr h="1467291">
                <a:tc>
                  <a:txBody>
                    <a:bodyPr/>
                    <a:lstStyle/>
                    <a:p>
                      <a:pPr marL="285750" lvl="0" indent="-285750" algn="l">
                        <a:buSzPct val="100000"/>
                        <a:buFont typeface="Arial" pitchFamily="34"/>
                        <a:buChar char="•"/>
                      </a:pPr>
                      <a:r>
                        <a:rPr lang="en-GB" sz="1400" b="0" u="none">
                          <a:solidFill>
                            <a:srgbClr val="000000"/>
                          </a:solidFill>
                          <a:latin typeface="Comic Sans MS" pitchFamily="66"/>
                        </a:rPr>
                        <a:t>Important to Shi’a Muslims.</a:t>
                      </a:r>
                    </a:p>
                    <a:p>
                      <a:pPr marL="285750" lvl="0" indent="-285750" algn="l">
                        <a:buSzPct val="100000"/>
                        <a:buFont typeface="Arial" pitchFamily="34"/>
                        <a:buChar char="•"/>
                      </a:pPr>
                      <a:r>
                        <a:rPr lang="en-GB" sz="1400" b="0" u="none">
                          <a:solidFill>
                            <a:srgbClr val="000000"/>
                          </a:solidFill>
                          <a:latin typeface="Comic Sans MS" pitchFamily="66"/>
                        </a:rPr>
                        <a:t>Addition to Zakah.</a:t>
                      </a:r>
                    </a:p>
                    <a:p>
                      <a:pPr marL="285750" lvl="0" indent="-285750" algn="l">
                        <a:buSzPct val="100000"/>
                        <a:buFont typeface="Arial" pitchFamily="34"/>
                        <a:buChar char="•"/>
                      </a:pPr>
                      <a:r>
                        <a:rPr lang="en-GB" sz="1400" b="0" u="none">
                          <a:solidFill>
                            <a:srgbClr val="000000"/>
                          </a:solidFill>
                          <a:latin typeface="Comic Sans MS" pitchFamily="66"/>
                        </a:rPr>
                        <a:t>Originally Muslims were required to donate 20% to the leader representing the state of Islam.</a:t>
                      </a:r>
                    </a:p>
                    <a:p>
                      <a:pPr marL="285750" lvl="0" indent="-285750" algn="l">
                        <a:buSzPct val="100000"/>
                        <a:buFont typeface="Arial" pitchFamily="34"/>
                        <a:buChar char="•"/>
                      </a:pPr>
                      <a:r>
                        <a:rPr lang="en-GB" sz="1400" b="0" u="none">
                          <a:solidFill>
                            <a:srgbClr val="000000"/>
                          </a:solidFill>
                          <a:latin typeface="Comic Sans MS" pitchFamily="66"/>
                        </a:rPr>
                        <a:t>Today, it is still 20% but half the money goes to Shi’a religious leaders, the rest goes to the poor.</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43793392"/>
                  </a:ext>
                </a:extLst>
              </a:tr>
            </a:tbl>
          </a:graphicData>
        </a:graphic>
      </p:graphicFrame>
      <p:sp>
        <p:nvSpPr>
          <p:cNvPr id="5" name="Speech Bubble: Rectangle with Corners Rounded 8">
            <a:extLst>
              <a:ext uri="{FF2B5EF4-FFF2-40B4-BE49-F238E27FC236}">
                <a16:creationId xmlns:a16="http://schemas.microsoft.com/office/drawing/2014/main" id="{E36C2BC4-A443-402E-97A7-62F5EFDE5783}"/>
              </a:ext>
            </a:extLst>
          </p:cNvPr>
          <p:cNvSpPr/>
          <p:nvPr/>
        </p:nvSpPr>
        <p:spPr>
          <a:xfrm>
            <a:off x="9885916" y="4799740"/>
            <a:ext cx="1903314" cy="1571725"/>
          </a:xfrm>
          <a:custGeom>
            <a:avLst>
              <a:gd name="f0" fmla="val 15177"/>
              <a:gd name="f1" fmla="val -7084"/>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3590"/>
              <a:gd name="f13" fmla="val 8970"/>
              <a:gd name="f14" fmla="val 12630"/>
              <a:gd name="f15" fmla="val 18010"/>
              <a:gd name="f16" fmla="val -2147483647"/>
              <a:gd name="f17" fmla="+- 0 0 180"/>
              <a:gd name="f18" fmla="*/ f6 1 21600"/>
              <a:gd name="f19" fmla="*/ f7 1 21600"/>
              <a:gd name="f20" fmla="+- 0 0 f12"/>
              <a:gd name="f21" fmla="+- 3590 0 f8"/>
              <a:gd name="f22" fmla="+- 0 0 f3"/>
              <a:gd name="f23" fmla="+- 21600 0 f15"/>
              <a:gd name="f24" fmla="+- 18010 0 f9"/>
              <a:gd name="f25" fmla="+- f9 0 f8"/>
              <a:gd name="f26" fmla="pin -2147483647 f0 2147483647"/>
              <a:gd name="f27" fmla="pin -2147483647 f1 2147483647"/>
              <a:gd name="f28" fmla="*/ f17 f2 1"/>
              <a:gd name="f29" fmla="val f26"/>
              <a:gd name="f30" fmla="val f27"/>
              <a:gd name="f31" fmla="abs f20"/>
              <a:gd name="f32" fmla="abs f21"/>
              <a:gd name="f33" fmla="?: f20 f22 f3"/>
              <a:gd name="f34" fmla="?: f20 f3 f22"/>
              <a:gd name="f35" fmla="?: f20 f4 f3"/>
              <a:gd name="f36" fmla="?: f20 f3 f4"/>
              <a:gd name="f37" fmla="abs f23"/>
              <a:gd name="f38" fmla="?: f21 f22 f3"/>
              <a:gd name="f39" fmla="?: f21 f3 f22"/>
              <a:gd name="f40" fmla="?: f23 0 f2"/>
              <a:gd name="f41" fmla="?: f23 f2 0"/>
              <a:gd name="f42" fmla="abs f24"/>
              <a:gd name="f43" fmla="?: f23 f22 f3"/>
              <a:gd name="f44" fmla="?: f23 f3 f22"/>
              <a:gd name="f45" fmla="?: f23 f4 f3"/>
              <a:gd name="f46" fmla="?: f23 f3 f4"/>
              <a:gd name="f47" fmla="?: f24 f22 f3"/>
              <a:gd name="f48" fmla="?: f24 f3 f22"/>
              <a:gd name="f49" fmla="?: f20 0 f2"/>
              <a:gd name="f50" fmla="?: f20 f2 0"/>
              <a:gd name="f51" fmla="*/ f25 1 21600"/>
              <a:gd name="f52" fmla="*/ f26 f18 1"/>
              <a:gd name="f53" fmla="*/ f27 f19 1"/>
              <a:gd name="f54" fmla="*/ f28 1 f5"/>
              <a:gd name="f55" fmla="+- f29 0 10800"/>
              <a:gd name="f56" fmla="+- f30 0 10800"/>
              <a:gd name="f57" fmla="+- f30 0 21600"/>
              <a:gd name="f58" fmla="+- f29 0 21600"/>
              <a:gd name="f59" fmla="?: f20 f36 f35"/>
              <a:gd name="f60" fmla="?: f20 f35 f36"/>
              <a:gd name="f61" fmla="?: f21 f34 f33"/>
              <a:gd name="f62" fmla="?: f21 f41 f40"/>
              <a:gd name="f63" fmla="?: f21 f40 f41"/>
              <a:gd name="f64" fmla="?: f23 f38 f39"/>
              <a:gd name="f65" fmla="?: f23 f46 f45"/>
              <a:gd name="f66" fmla="?: f23 f45 f46"/>
              <a:gd name="f67" fmla="?: f24 f44 f43"/>
              <a:gd name="f68" fmla="?: f24 f50 f49"/>
              <a:gd name="f69" fmla="?: f24 f49 f50"/>
              <a:gd name="f70" fmla="?: f20 f47 f48"/>
              <a:gd name="f71" fmla="*/ 800 f51 1"/>
              <a:gd name="f72" fmla="*/ 20800 f51 1"/>
              <a:gd name="f73" fmla="*/ f29 f18 1"/>
              <a:gd name="f74" fmla="*/ f30 f19 1"/>
              <a:gd name="f75" fmla="+- f54 0 f3"/>
              <a:gd name="f76" fmla="abs f55"/>
              <a:gd name="f77" fmla="abs f56"/>
              <a:gd name="f78" fmla="?: f21 f60 f59"/>
              <a:gd name="f79" fmla="?: f23 f62 f63"/>
              <a:gd name="f80" fmla="?: f24 f66 f65"/>
              <a:gd name="f81" fmla="?: f20 f68 f69"/>
              <a:gd name="f82" fmla="*/ f71 1 f51"/>
              <a:gd name="f83" fmla="*/ f72 1 f51"/>
              <a:gd name="f84" fmla="+- f76 0 f77"/>
              <a:gd name="f85" fmla="+- f77 0 f76"/>
              <a:gd name="f86" fmla="*/ f82 f18 1"/>
              <a:gd name="f87" fmla="*/ f83 f18 1"/>
              <a:gd name="f88" fmla="*/ f83 f19 1"/>
              <a:gd name="f89" fmla="*/ f82 f19 1"/>
              <a:gd name="f90" fmla="?: f56 f10 f84"/>
              <a:gd name="f91" fmla="?: f56 f84 f10"/>
              <a:gd name="f92" fmla="?: f55 f10 f85"/>
              <a:gd name="f93" fmla="?: f55 f85 f10"/>
              <a:gd name="f94" fmla="?: f29 f10 f90"/>
              <a:gd name="f95" fmla="?: f29 f10 f91"/>
              <a:gd name="f96" fmla="?: f57 f92 f10"/>
              <a:gd name="f97" fmla="?: f57 f93 f10"/>
              <a:gd name="f98" fmla="?: f58 f91 f10"/>
              <a:gd name="f99" fmla="?: f58 f90 f10"/>
              <a:gd name="f100" fmla="?: f30 f10 f93"/>
              <a:gd name="f101" fmla="?: f30 f10 f92"/>
              <a:gd name="f102" fmla="?: f94 f29 0"/>
              <a:gd name="f103" fmla="?: f94 f30 6280"/>
              <a:gd name="f104" fmla="?: f95 f29 0"/>
              <a:gd name="f105" fmla="?: f95 f30 15320"/>
              <a:gd name="f106" fmla="?: f96 f29 6280"/>
              <a:gd name="f107" fmla="?: f96 f30 21600"/>
              <a:gd name="f108" fmla="?: f97 f29 15320"/>
              <a:gd name="f109" fmla="?: f97 f30 21600"/>
              <a:gd name="f110" fmla="?: f98 f29 21600"/>
              <a:gd name="f111" fmla="?: f98 f30 15320"/>
              <a:gd name="f112" fmla="?: f99 f29 21600"/>
              <a:gd name="f113" fmla="?: f99 f30 6280"/>
              <a:gd name="f114" fmla="?: f100 f29 15320"/>
              <a:gd name="f115" fmla="?: f100 f30 0"/>
              <a:gd name="f116" fmla="?: f101 f29 6280"/>
              <a:gd name="f117" fmla="?: f101 f30 0"/>
            </a:gdLst>
            <a:ahLst>
              <a:ahXY gdRefX="f0" minX="f16" maxX="f11" gdRefY="f1" minY="f16" maxY="f11">
                <a:pos x="f52" y="f53"/>
              </a:ahXY>
            </a:ahLst>
            <a:cxnLst>
              <a:cxn ang="3cd4">
                <a:pos x="hc" y="t"/>
              </a:cxn>
              <a:cxn ang="0">
                <a:pos x="r" y="vc"/>
              </a:cxn>
              <a:cxn ang="cd4">
                <a:pos x="hc" y="b"/>
              </a:cxn>
              <a:cxn ang="cd2">
                <a:pos x="l" y="vc"/>
              </a:cxn>
              <a:cxn ang="f75">
                <a:pos x="f73" y="f74"/>
              </a:cxn>
            </a:cxnLst>
            <a:rect l="f86" t="f89" r="f87" b="f88"/>
            <a:pathLst>
              <a:path w="21600" h="21600">
                <a:moveTo>
                  <a:pt x="f12" y="f8"/>
                </a:moveTo>
                <a:arcTo wR="f31" hR="f32" stAng="f78" swAng="f61"/>
                <a:lnTo>
                  <a:pt x="f102" y="f103"/>
                </a:lnTo>
                <a:lnTo>
                  <a:pt x="f8" y="f13"/>
                </a:lnTo>
                <a:lnTo>
                  <a:pt x="f8" y="f14"/>
                </a:lnTo>
                <a:lnTo>
                  <a:pt x="f104" y="f105"/>
                </a:lnTo>
                <a:lnTo>
                  <a:pt x="f8" y="f15"/>
                </a:lnTo>
                <a:arcTo wR="f32" hR="f37" stAng="f79" swAng="f64"/>
                <a:lnTo>
                  <a:pt x="f106" y="f107"/>
                </a:lnTo>
                <a:lnTo>
                  <a:pt x="f13" y="f9"/>
                </a:lnTo>
                <a:lnTo>
                  <a:pt x="f14" y="f9"/>
                </a:lnTo>
                <a:lnTo>
                  <a:pt x="f108" y="f109"/>
                </a:lnTo>
                <a:lnTo>
                  <a:pt x="f15" y="f9"/>
                </a:lnTo>
                <a:arcTo wR="f37" hR="f42" stAng="f80" swAng="f67"/>
                <a:lnTo>
                  <a:pt x="f110" y="f111"/>
                </a:lnTo>
                <a:lnTo>
                  <a:pt x="f9" y="f14"/>
                </a:lnTo>
                <a:lnTo>
                  <a:pt x="f9" y="f13"/>
                </a:lnTo>
                <a:lnTo>
                  <a:pt x="f112" y="f113"/>
                </a:lnTo>
                <a:lnTo>
                  <a:pt x="f9" y="f12"/>
                </a:lnTo>
                <a:arcTo wR="f42" hR="f31" stAng="f81" swAng="f70"/>
                <a:lnTo>
                  <a:pt x="f114" y="f115"/>
                </a:lnTo>
                <a:lnTo>
                  <a:pt x="f14" y="f8"/>
                </a:lnTo>
                <a:lnTo>
                  <a:pt x="f13" y="f8"/>
                </a:lnTo>
                <a:lnTo>
                  <a:pt x="f116" y="f117"/>
                </a:lnTo>
                <a:close/>
              </a:path>
            </a:pathLst>
          </a:custGeom>
          <a:solidFill>
            <a:srgbClr val="FFE699"/>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Comic Sans MS" pitchFamily="66"/>
              </a:rPr>
              <a:t>“God is aware of whatever good you do.”</a:t>
            </a:r>
          </a:p>
        </p:txBody>
      </p:sp>
      <p:sp>
        <p:nvSpPr>
          <p:cNvPr id="6" name="Speech Bubble: Rectangle with Corners Rounded 8">
            <a:extLst>
              <a:ext uri="{FF2B5EF4-FFF2-40B4-BE49-F238E27FC236}">
                <a16:creationId xmlns:a16="http://schemas.microsoft.com/office/drawing/2014/main" id="{8E54A840-F9F1-4B02-876F-7AFE11806673}"/>
              </a:ext>
            </a:extLst>
          </p:cNvPr>
          <p:cNvSpPr/>
          <p:nvPr/>
        </p:nvSpPr>
        <p:spPr>
          <a:xfrm>
            <a:off x="7534601" y="4799740"/>
            <a:ext cx="1903314" cy="1571725"/>
          </a:xfrm>
          <a:custGeom>
            <a:avLst>
              <a:gd name="f0" fmla="val 12959"/>
              <a:gd name="f1" fmla="val -8585"/>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3590"/>
              <a:gd name="f13" fmla="val 8970"/>
              <a:gd name="f14" fmla="val 12630"/>
              <a:gd name="f15" fmla="val 18010"/>
              <a:gd name="f16" fmla="val -2147483647"/>
              <a:gd name="f17" fmla="+- 0 0 180"/>
              <a:gd name="f18" fmla="*/ f6 1 21600"/>
              <a:gd name="f19" fmla="*/ f7 1 21600"/>
              <a:gd name="f20" fmla="+- 0 0 f12"/>
              <a:gd name="f21" fmla="+- 3590 0 f8"/>
              <a:gd name="f22" fmla="+- 0 0 f3"/>
              <a:gd name="f23" fmla="+- 21600 0 f15"/>
              <a:gd name="f24" fmla="+- 18010 0 f9"/>
              <a:gd name="f25" fmla="+- f9 0 f8"/>
              <a:gd name="f26" fmla="pin -2147483647 f0 2147483647"/>
              <a:gd name="f27" fmla="pin -2147483647 f1 2147483647"/>
              <a:gd name="f28" fmla="*/ f17 f2 1"/>
              <a:gd name="f29" fmla="val f26"/>
              <a:gd name="f30" fmla="val f27"/>
              <a:gd name="f31" fmla="abs f20"/>
              <a:gd name="f32" fmla="abs f21"/>
              <a:gd name="f33" fmla="?: f20 f22 f3"/>
              <a:gd name="f34" fmla="?: f20 f3 f22"/>
              <a:gd name="f35" fmla="?: f20 f4 f3"/>
              <a:gd name="f36" fmla="?: f20 f3 f4"/>
              <a:gd name="f37" fmla="abs f23"/>
              <a:gd name="f38" fmla="?: f21 f22 f3"/>
              <a:gd name="f39" fmla="?: f21 f3 f22"/>
              <a:gd name="f40" fmla="?: f23 0 f2"/>
              <a:gd name="f41" fmla="?: f23 f2 0"/>
              <a:gd name="f42" fmla="abs f24"/>
              <a:gd name="f43" fmla="?: f23 f22 f3"/>
              <a:gd name="f44" fmla="?: f23 f3 f22"/>
              <a:gd name="f45" fmla="?: f23 f4 f3"/>
              <a:gd name="f46" fmla="?: f23 f3 f4"/>
              <a:gd name="f47" fmla="?: f24 f22 f3"/>
              <a:gd name="f48" fmla="?: f24 f3 f22"/>
              <a:gd name="f49" fmla="?: f20 0 f2"/>
              <a:gd name="f50" fmla="?: f20 f2 0"/>
              <a:gd name="f51" fmla="*/ f25 1 21600"/>
              <a:gd name="f52" fmla="*/ f26 f18 1"/>
              <a:gd name="f53" fmla="*/ f27 f19 1"/>
              <a:gd name="f54" fmla="*/ f28 1 f5"/>
              <a:gd name="f55" fmla="+- f29 0 10800"/>
              <a:gd name="f56" fmla="+- f30 0 10800"/>
              <a:gd name="f57" fmla="+- f30 0 21600"/>
              <a:gd name="f58" fmla="+- f29 0 21600"/>
              <a:gd name="f59" fmla="?: f20 f36 f35"/>
              <a:gd name="f60" fmla="?: f20 f35 f36"/>
              <a:gd name="f61" fmla="?: f21 f34 f33"/>
              <a:gd name="f62" fmla="?: f21 f41 f40"/>
              <a:gd name="f63" fmla="?: f21 f40 f41"/>
              <a:gd name="f64" fmla="?: f23 f38 f39"/>
              <a:gd name="f65" fmla="?: f23 f46 f45"/>
              <a:gd name="f66" fmla="?: f23 f45 f46"/>
              <a:gd name="f67" fmla="?: f24 f44 f43"/>
              <a:gd name="f68" fmla="?: f24 f50 f49"/>
              <a:gd name="f69" fmla="?: f24 f49 f50"/>
              <a:gd name="f70" fmla="?: f20 f47 f48"/>
              <a:gd name="f71" fmla="*/ 800 f51 1"/>
              <a:gd name="f72" fmla="*/ 20800 f51 1"/>
              <a:gd name="f73" fmla="*/ f29 f18 1"/>
              <a:gd name="f74" fmla="*/ f30 f19 1"/>
              <a:gd name="f75" fmla="+- f54 0 f3"/>
              <a:gd name="f76" fmla="abs f55"/>
              <a:gd name="f77" fmla="abs f56"/>
              <a:gd name="f78" fmla="?: f21 f60 f59"/>
              <a:gd name="f79" fmla="?: f23 f62 f63"/>
              <a:gd name="f80" fmla="?: f24 f66 f65"/>
              <a:gd name="f81" fmla="?: f20 f68 f69"/>
              <a:gd name="f82" fmla="*/ f71 1 f51"/>
              <a:gd name="f83" fmla="*/ f72 1 f51"/>
              <a:gd name="f84" fmla="+- f76 0 f77"/>
              <a:gd name="f85" fmla="+- f77 0 f76"/>
              <a:gd name="f86" fmla="*/ f82 f18 1"/>
              <a:gd name="f87" fmla="*/ f83 f18 1"/>
              <a:gd name="f88" fmla="*/ f83 f19 1"/>
              <a:gd name="f89" fmla="*/ f82 f19 1"/>
              <a:gd name="f90" fmla="?: f56 f10 f84"/>
              <a:gd name="f91" fmla="?: f56 f84 f10"/>
              <a:gd name="f92" fmla="?: f55 f10 f85"/>
              <a:gd name="f93" fmla="?: f55 f85 f10"/>
              <a:gd name="f94" fmla="?: f29 f10 f90"/>
              <a:gd name="f95" fmla="?: f29 f10 f91"/>
              <a:gd name="f96" fmla="?: f57 f92 f10"/>
              <a:gd name="f97" fmla="?: f57 f93 f10"/>
              <a:gd name="f98" fmla="?: f58 f91 f10"/>
              <a:gd name="f99" fmla="?: f58 f90 f10"/>
              <a:gd name="f100" fmla="?: f30 f10 f93"/>
              <a:gd name="f101" fmla="?: f30 f10 f92"/>
              <a:gd name="f102" fmla="?: f94 f29 0"/>
              <a:gd name="f103" fmla="?: f94 f30 6280"/>
              <a:gd name="f104" fmla="?: f95 f29 0"/>
              <a:gd name="f105" fmla="?: f95 f30 15320"/>
              <a:gd name="f106" fmla="?: f96 f29 6280"/>
              <a:gd name="f107" fmla="?: f96 f30 21600"/>
              <a:gd name="f108" fmla="?: f97 f29 15320"/>
              <a:gd name="f109" fmla="?: f97 f30 21600"/>
              <a:gd name="f110" fmla="?: f98 f29 21600"/>
              <a:gd name="f111" fmla="?: f98 f30 15320"/>
              <a:gd name="f112" fmla="?: f99 f29 21600"/>
              <a:gd name="f113" fmla="?: f99 f30 6280"/>
              <a:gd name="f114" fmla="?: f100 f29 15320"/>
              <a:gd name="f115" fmla="?: f100 f30 0"/>
              <a:gd name="f116" fmla="?: f101 f29 6280"/>
              <a:gd name="f117" fmla="?: f101 f30 0"/>
            </a:gdLst>
            <a:ahLst>
              <a:ahXY gdRefX="f0" minX="f16" maxX="f11" gdRefY="f1" minY="f16" maxY="f11">
                <a:pos x="f52" y="f53"/>
              </a:ahXY>
            </a:ahLst>
            <a:cxnLst>
              <a:cxn ang="3cd4">
                <a:pos x="hc" y="t"/>
              </a:cxn>
              <a:cxn ang="0">
                <a:pos x="r" y="vc"/>
              </a:cxn>
              <a:cxn ang="cd4">
                <a:pos x="hc" y="b"/>
              </a:cxn>
              <a:cxn ang="cd2">
                <a:pos x="l" y="vc"/>
              </a:cxn>
              <a:cxn ang="f75">
                <a:pos x="f73" y="f74"/>
              </a:cxn>
            </a:cxnLst>
            <a:rect l="f86" t="f89" r="f87" b="f88"/>
            <a:pathLst>
              <a:path w="21600" h="21600">
                <a:moveTo>
                  <a:pt x="f12" y="f8"/>
                </a:moveTo>
                <a:arcTo wR="f31" hR="f32" stAng="f78" swAng="f61"/>
                <a:lnTo>
                  <a:pt x="f102" y="f103"/>
                </a:lnTo>
                <a:lnTo>
                  <a:pt x="f8" y="f13"/>
                </a:lnTo>
                <a:lnTo>
                  <a:pt x="f8" y="f14"/>
                </a:lnTo>
                <a:lnTo>
                  <a:pt x="f104" y="f105"/>
                </a:lnTo>
                <a:lnTo>
                  <a:pt x="f8" y="f15"/>
                </a:lnTo>
                <a:arcTo wR="f32" hR="f37" stAng="f79" swAng="f64"/>
                <a:lnTo>
                  <a:pt x="f106" y="f107"/>
                </a:lnTo>
                <a:lnTo>
                  <a:pt x="f13" y="f9"/>
                </a:lnTo>
                <a:lnTo>
                  <a:pt x="f14" y="f9"/>
                </a:lnTo>
                <a:lnTo>
                  <a:pt x="f108" y="f109"/>
                </a:lnTo>
                <a:lnTo>
                  <a:pt x="f15" y="f9"/>
                </a:lnTo>
                <a:arcTo wR="f37" hR="f42" stAng="f80" swAng="f67"/>
                <a:lnTo>
                  <a:pt x="f110" y="f111"/>
                </a:lnTo>
                <a:lnTo>
                  <a:pt x="f9" y="f14"/>
                </a:lnTo>
                <a:lnTo>
                  <a:pt x="f9" y="f13"/>
                </a:lnTo>
                <a:lnTo>
                  <a:pt x="f112" y="f113"/>
                </a:lnTo>
                <a:lnTo>
                  <a:pt x="f9" y="f12"/>
                </a:lnTo>
                <a:arcTo wR="f42" hR="f31" stAng="f81" swAng="f70"/>
                <a:lnTo>
                  <a:pt x="f114" y="f115"/>
                </a:lnTo>
                <a:lnTo>
                  <a:pt x="f14" y="f8"/>
                </a:lnTo>
                <a:lnTo>
                  <a:pt x="f13" y="f8"/>
                </a:lnTo>
                <a:lnTo>
                  <a:pt x="f116" y="f117"/>
                </a:lnTo>
                <a:close/>
              </a:path>
            </a:pathLst>
          </a:custGeom>
          <a:solidFill>
            <a:srgbClr val="B4C7E7"/>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Comic Sans MS" pitchFamily="66"/>
              </a:rPr>
              <a:t>“Alms are meant only for the poor, the needy.”</a:t>
            </a:r>
          </a:p>
        </p:txBody>
      </p:sp>
      <p:pic>
        <p:nvPicPr>
          <p:cNvPr id="7" name="Picture 7" descr="A picture containing clock&#10;&#10;Description automatically generated">
            <a:extLst>
              <a:ext uri="{FF2B5EF4-FFF2-40B4-BE49-F238E27FC236}">
                <a16:creationId xmlns:a16="http://schemas.microsoft.com/office/drawing/2014/main" id="{BC70BAD4-E4D8-46DC-B8DE-A7691DC04DB9}"/>
              </a:ext>
            </a:extLst>
          </p:cNvPr>
          <p:cNvPicPr>
            <a:picLocks noChangeAspect="1"/>
          </p:cNvPicPr>
          <p:nvPr/>
        </p:nvPicPr>
        <p:blipFill>
          <a:blip r:embed="rId2"/>
          <a:stretch>
            <a:fillRect/>
          </a:stretch>
        </p:blipFill>
        <p:spPr>
          <a:xfrm>
            <a:off x="5428207" y="4982272"/>
            <a:ext cx="1353705" cy="1595115"/>
          </a:xfrm>
          <a:prstGeom prst="rect">
            <a:avLst/>
          </a:prstGeom>
          <a:noFill/>
          <a:ln cap="flat">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D8C22383-F250-4CE9-B522-FD85D8EB43FB}"/>
              </a:ext>
            </a:extLst>
          </p:cNvPr>
          <p:cNvSpPr txBox="1"/>
          <p:nvPr/>
        </p:nvSpPr>
        <p:spPr>
          <a:xfrm>
            <a:off x="0" y="0"/>
            <a:ext cx="12191996" cy="523219"/>
          </a:xfrm>
          <a:prstGeom prst="rect">
            <a:avLst/>
          </a:prstGeom>
          <a:solidFill>
            <a:srgbClr val="F8CBAD"/>
          </a:solidFill>
          <a:ln w="9528"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0" u="sng" strike="noStrike" kern="1200" cap="none" spc="0" baseline="0">
                <a:solidFill>
                  <a:srgbClr val="000000"/>
                </a:solidFill>
                <a:uFillTx/>
                <a:latin typeface="Comic Sans MS" pitchFamily="66"/>
              </a:rPr>
              <a:t>Hajj: Origins and importance </a:t>
            </a:r>
          </a:p>
        </p:txBody>
      </p:sp>
      <p:graphicFrame>
        <p:nvGraphicFramePr>
          <p:cNvPr id="3" name="Table 4">
            <a:extLst>
              <a:ext uri="{FF2B5EF4-FFF2-40B4-BE49-F238E27FC236}">
                <a16:creationId xmlns:a16="http://schemas.microsoft.com/office/drawing/2014/main" id="{BC23F074-A696-4C75-A704-BDF15E37AE65}"/>
              </a:ext>
            </a:extLst>
          </p:cNvPr>
          <p:cNvGraphicFramePr>
            <a:graphicFrameLocks noGrp="1"/>
          </p:cNvGraphicFramePr>
          <p:nvPr/>
        </p:nvGraphicFramePr>
        <p:xfrm>
          <a:off x="199165" y="780376"/>
          <a:ext cx="4748396" cy="2649025"/>
        </p:xfrm>
        <a:graphic>
          <a:graphicData uri="http://schemas.openxmlformats.org/drawingml/2006/table">
            <a:tbl>
              <a:tblPr firstRow="1" bandRow="1">
                <a:effectLst/>
                <a:tableStyleId>{5C22544A-7EE6-4342-B048-85BDC9FD1C3A}</a:tableStyleId>
              </a:tblPr>
              <a:tblGrid>
                <a:gridCol w="4748396">
                  <a:extLst>
                    <a:ext uri="{9D8B030D-6E8A-4147-A177-3AD203B41FA5}">
                      <a16:colId xmlns:a16="http://schemas.microsoft.com/office/drawing/2014/main" val="2780090891"/>
                    </a:ext>
                  </a:extLst>
                </a:gridCol>
              </a:tblGrid>
              <a:tr h="338830">
                <a:tc>
                  <a:txBody>
                    <a:bodyPr/>
                    <a:lstStyle/>
                    <a:p>
                      <a:pPr lvl="0" algn="ctr"/>
                      <a:r>
                        <a:rPr lang="en-GB" sz="1600" u="sng">
                          <a:solidFill>
                            <a:srgbClr val="000000"/>
                          </a:solidFill>
                          <a:latin typeface="Comic Sans MS" pitchFamily="66"/>
                        </a:rPr>
                        <a:t>What is Hajj?</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86338295"/>
                  </a:ext>
                </a:extLst>
              </a:tr>
              <a:tr h="2310195">
                <a:tc>
                  <a:txBody>
                    <a:bodyPr/>
                    <a:lstStyle/>
                    <a:p>
                      <a:pPr marL="285750" lvl="0" indent="-285750" algn="l">
                        <a:buSzPct val="100000"/>
                        <a:buFont typeface="Arial" pitchFamily="34"/>
                        <a:buChar char="•"/>
                      </a:pPr>
                      <a:r>
                        <a:rPr lang="en-GB" sz="1600" b="0" u="none">
                          <a:solidFill>
                            <a:srgbClr val="000000"/>
                          </a:solidFill>
                          <a:latin typeface="Comic Sans MS" pitchFamily="66"/>
                        </a:rPr>
                        <a:t>A pilgrimage (journey made for religious reasons),</a:t>
                      </a:r>
                    </a:p>
                    <a:p>
                      <a:pPr marL="285750" lvl="0" indent="-285750" algn="l">
                        <a:buSzPct val="100000"/>
                        <a:buFont typeface="Arial" pitchFamily="34"/>
                        <a:buChar char="•"/>
                      </a:pPr>
                      <a:r>
                        <a:rPr lang="en-GB" sz="1600" b="0" u="none">
                          <a:solidFill>
                            <a:srgbClr val="000000"/>
                          </a:solidFill>
                          <a:latin typeface="Comic Sans MS" pitchFamily="66"/>
                        </a:rPr>
                        <a:t>Muslims </a:t>
                      </a:r>
                      <a:r>
                        <a:rPr lang="en-GB" sz="1600" b="1" u="none">
                          <a:solidFill>
                            <a:srgbClr val="000000"/>
                          </a:solidFill>
                          <a:latin typeface="Comic Sans MS" pitchFamily="66"/>
                        </a:rPr>
                        <a:t>should make it once in a lifetime, </a:t>
                      </a:r>
                      <a:r>
                        <a:rPr lang="en-GB" sz="1600" b="0" u="none">
                          <a:solidFill>
                            <a:srgbClr val="000000"/>
                          </a:solidFill>
                          <a:latin typeface="Comic Sans MS" pitchFamily="66"/>
                        </a:rPr>
                        <a:t>provided they are healthy and wealthy enough.</a:t>
                      </a:r>
                    </a:p>
                    <a:p>
                      <a:pPr marL="285750" lvl="0" indent="-285750" algn="l">
                        <a:buSzPct val="100000"/>
                        <a:buFont typeface="Arial" pitchFamily="34"/>
                        <a:buChar char="•"/>
                      </a:pPr>
                      <a:r>
                        <a:rPr lang="en-GB" sz="1600" b="0" u="none">
                          <a:solidFill>
                            <a:srgbClr val="000000"/>
                          </a:solidFill>
                          <a:latin typeface="Comic Sans MS" pitchFamily="66"/>
                        </a:rPr>
                        <a:t>Some will help others with </a:t>
                      </a:r>
                      <a:r>
                        <a:rPr lang="en-GB" sz="1600" b="1" u="none">
                          <a:solidFill>
                            <a:srgbClr val="000000"/>
                          </a:solidFill>
                          <a:latin typeface="Comic Sans MS" pitchFamily="66"/>
                        </a:rPr>
                        <a:t>financial support.</a:t>
                      </a:r>
                    </a:p>
                    <a:p>
                      <a:pPr marL="285750" lvl="0" indent="-285750" algn="l">
                        <a:buSzPct val="100000"/>
                        <a:buFont typeface="Arial" pitchFamily="34"/>
                        <a:buChar char="•"/>
                      </a:pPr>
                      <a:r>
                        <a:rPr lang="en-GB" sz="1600" b="0" u="none">
                          <a:solidFill>
                            <a:srgbClr val="000000"/>
                          </a:solidFill>
                          <a:latin typeface="Comic Sans MS" pitchFamily="66"/>
                        </a:rPr>
                        <a:t>It is a </a:t>
                      </a:r>
                      <a:r>
                        <a:rPr lang="en-GB" sz="1600" b="1" u="none">
                          <a:solidFill>
                            <a:srgbClr val="000000"/>
                          </a:solidFill>
                          <a:latin typeface="Comic Sans MS" pitchFamily="66"/>
                        </a:rPr>
                        <a:t>religious obligation</a:t>
                      </a:r>
                      <a:r>
                        <a:rPr lang="en-GB" sz="1600" b="0" u="none">
                          <a:solidFill>
                            <a:srgbClr val="000000"/>
                          </a:solidFill>
                          <a:latin typeface="Comic Sans MS" pitchFamily="66"/>
                        </a:rPr>
                        <a:t> not a holiday.</a:t>
                      </a:r>
                    </a:p>
                    <a:p>
                      <a:pPr marL="285750" lvl="0" indent="-285750" algn="l">
                        <a:buSzPct val="100000"/>
                        <a:buFont typeface="Arial" pitchFamily="34"/>
                        <a:buChar char="•"/>
                      </a:pPr>
                      <a:r>
                        <a:rPr lang="en-GB" sz="1600" b="0" u="none">
                          <a:solidFill>
                            <a:srgbClr val="000000"/>
                          </a:solidFill>
                          <a:latin typeface="Comic Sans MS" pitchFamily="66"/>
                        </a:rPr>
                        <a:t>It occurs in the last month of the Islamic calendar.</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92746880"/>
                  </a:ext>
                </a:extLst>
              </a:tr>
            </a:tbl>
          </a:graphicData>
        </a:graphic>
      </p:graphicFrame>
      <p:sp>
        <p:nvSpPr>
          <p:cNvPr id="4" name="Rectangle: Rounded Corners 5">
            <a:extLst>
              <a:ext uri="{FF2B5EF4-FFF2-40B4-BE49-F238E27FC236}">
                <a16:creationId xmlns:a16="http://schemas.microsoft.com/office/drawing/2014/main" id="{822AA415-EDB5-47D3-9C02-F461C5D2C316}"/>
              </a:ext>
            </a:extLst>
          </p:cNvPr>
          <p:cNvSpPr/>
          <p:nvPr/>
        </p:nvSpPr>
        <p:spPr>
          <a:xfrm>
            <a:off x="1868722" y="4663522"/>
            <a:ext cx="3078830" cy="67627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FFFFFF"/>
                </a:solidFill>
                <a:uFillTx/>
                <a:latin typeface="Comic Sans MS" pitchFamily="66"/>
              </a:rPr>
              <a:t>The importance of Hajj</a:t>
            </a:r>
          </a:p>
        </p:txBody>
      </p:sp>
      <p:sp>
        <p:nvSpPr>
          <p:cNvPr id="5" name="Rectangle: Rounded Corners 6">
            <a:extLst>
              <a:ext uri="{FF2B5EF4-FFF2-40B4-BE49-F238E27FC236}">
                <a16:creationId xmlns:a16="http://schemas.microsoft.com/office/drawing/2014/main" id="{37ED7FA2-3E08-4F2D-AB1B-A71A019A93C3}"/>
              </a:ext>
            </a:extLst>
          </p:cNvPr>
          <p:cNvSpPr/>
          <p:nvPr/>
        </p:nvSpPr>
        <p:spPr>
          <a:xfrm>
            <a:off x="199165" y="3681511"/>
            <a:ext cx="1546616" cy="82020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38103" cap="flat">
            <a:solidFill>
              <a:srgbClr val="7030A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mic Sans MS" pitchFamily="66"/>
              </a:rPr>
              <a:t>One of the five pillars</a:t>
            </a:r>
          </a:p>
        </p:txBody>
      </p:sp>
      <p:sp>
        <p:nvSpPr>
          <p:cNvPr id="6" name="Rectangle: Rounded Corners 7">
            <a:extLst>
              <a:ext uri="{FF2B5EF4-FFF2-40B4-BE49-F238E27FC236}">
                <a16:creationId xmlns:a16="http://schemas.microsoft.com/office/drawing/2014/main" id="{F9B11E2A-D21C-4691-9C2B-1B3497690D9E}"/>
              </a:ext>
            </a:extLst>
          </p:cNvPr>
          <p:cNvSpPr/>
          <p:nvPr/>
        </p:nvSpPr>
        <p:spPr>
          <a:xfrm>
            <a:off x="5180752" y="5472693"/>
            <a:ext cx="1546616" cy="90347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38103"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0" cap="none" spc="0" baseline="0">
                <a:solidFill>
                  <a:srgbClr val="000000"/>
                </a:solidFill>
                <a:uFillTx/>
                <a:latin typeface="Comic Sans MS" pitchFamily="66"/>
              </a:rPr>
              <a:t>Produces inner peace</a:t>
            </a:r>
          </a:p>
        </p:txBody>
      </p:sp>
      <p:sp>
        <p:nvSpPr>
          <p:cNvPr id="7" name="Rectangle: Rounded Corners 9">
            <a:extLst>
              <a:ext uri="{FF2B5EF4-FFF2-40B4-BE49-F238E27FC236}">
                <a16:creationId xmlns:a16="http://schemas.microsoft.com/office/drawing/2014/main" id="{EEFFE9DB-D0EB-45CF-A069-C769717CC672}"/>
              </a:ext>
            </a:extLst>
          </p:cNvPr>
          <p:cNvSpPr/>
          <p:nvPr/>
        </p:nvSpPr>
        <p:spPr>
          <a:xfrm>
            <a:off x="3527782" y="3687400"/>
            <a:ext cx="1546616" cy="82020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38103" cap="flat">
            <a:solidFill>
              <a:srgbClr val="00B05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Deep spiritual transformation making them a better person</a:t>
            </a:r>
          </a:p>
        </p:txBody>
      </p:sp>
      <p:sp>
        <p:nvSpPr>
          <p:cNvPr id="8" name="Rectangle: Rounded Corners 11">
            <a:extLst>
              <a:ext uri="{FF2B5EF4-FFF2-40B4-BE49-F238E27FC236}">
                <a16:creationId xmlns:a16="http://schemas.microsoft.com/office/drawing/2014/main" id="{D7A9F8E1-CA6A-4ADC-A08E-342B91D7955D}"/>
              </a:ext>
            </a:extLst>
          </p:cNvPr>
          <p:cNvSpPr/>
          <p:nvPr/>
        </p:nvSpPr>
        <p:spPr>
          <a:xfrm>
            <a:off x="1868722" y="5472693"/>
            <a:ext cx="1546616" cy="90347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38103" cap="flat">
            <a:solidFill>
              <a:srgbClr val="0070C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Shows self-discipline. Physically and mentally demanding</a:t>
            </a:r>
          </a:p>
        </p:txBody>
      </p:sp>
      <p:sp>
        <p:nvSpPr>
          <p:cNvPr id="9" name="Rectangle: Rounded Corners 12">
            <a:extLst>
              <a:ext uri="{FF2B5EF4-FFF2-40B4-BE49-F238E27FC236}">
                <a16:creationId xmlns:a16="http://schemas.microsoft.com/office/drawing/2014/main" id="{A0D2C169-DA82-4764-B412-53E3CCA7016F}"/>
              </a:ext>
            </a:extLst>
          </p:cNvPr>
          <p:cNvSpPr/>
          <p:nvPr/>
        </p:nvSpPr>
        <p:spPr>
          <a:xfrm>
            <a:off x="1868722" y="3682389"/>
            <a:ext cx="1546616" cy="811438"/>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38103"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mic Sans MS" pitchFamily="66"/>
              </a:rPr>
              <a:t>Once completed become a Hajji</a:t>
            </a:r>
          </a:p>
        </p:txBody>
      </p:sp>
      <p:sp>
        <p:nvSpPr>
          <p:cNvPr id="10" name="Rectangle: Rounded Corners 13">
            <a:extLst>
              <a:ext uri="{FF2B5EF4-FFF2-40B4-BE49-F238E27FC236}">
                <a16:creationId xmlns:a16="http://schemas.microsoft.com/office/drawing/2014/main" id="{2E3351FE-5996-43B3-8142-E568252804CD}"/>
              </a:ext>
            </a:extLst>
          </p:cNvPr>
          <p:cNvSpPr/>
          <p:nvPr/>
        </p:nvSpPr>
        <p:spPr>
          <a:xfrm>
            <a:off x="199165" y="5472693"/>
            <a:ext cx="1546616" cy="90347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38103" cap="flat">
            <a:solidFill>
              <a:srgbClr val="FFFF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Teaches sincerity and humility in a relationship with God.</a:t>
            </a:r>
          </a:p>
        </p:txBody>
      </p:sp>
      <p:sp>
        <p:nvSpPr>
          <p:cNvPr id="11" name="Rectangle: Rounded Corners 14">
            <a:extLst>
              <a:ext uri="{FF2B5EF4-FFF2-40B4-BE49-F238E27FC236}">
                <a16:creationId xmlns:a16="http://schemas.microsoft.com/office/drawing/2014/main" id="{D45725BD-34A5-4279-ACF3-8511B3591AFE}"/>
              </a:ext>
            </a:extLst>
          </p:cNvPr>
          <p:cNvSpPr/>
          <p:nvPr/>
        </p:nvSpPr>
        <p:spPr>
          <a:xfrm>
            <a:off x="199165" y="4625876"/>
            <a:ext cx="1546616" cy="71391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38103" cap="flat">
            <a:solidFill>
              <a:srgbClr val="00B05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mic Sans MS" pitchFamily="66"/>
              </a:rPr>
              <a:t>Aware that God is watching them.</a:t>
            </a:r>
          </a:p>
        </p:txBody>
      </p:sp>
      <p:sp>
        <p:nvSpPr>
          <p:cNvPr id="12" name="Speech Bubble: Rectangle with Corners Rounded 8">
            <a:extLst>
              <a:ext uri="{FF2B5EF4-FFF2-40B4-BE49-F238E27FC236}">
                <a16:creationId xmlns:a16="http://schemas.microsoft.com/office/drawing/2014/main" id="{A410013B-179C-455C-8A9A-E7584C9EF3AC}"/>
              </a:ext>
            </a:extLst>
          </p:cNvPr>
          <p:cNvSpPr/>
          <p:nvPr/>
        </p:nvSpPr>
        <p:spPr>
          <a:xfrm>
            <a:off x="5209739" y="780376"/>
            <a:ext cx="1517629" cy="2503709"/>
          </a:xfrm>
          <a:custGeom>
            <a:avLst>
              <a:gd name="f0" fmla="val -10125"/>
              <a:gd name="f1" fmla="val 1806"/>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3590"/>
              <a:gd name="f13" fmla="val 8970"/>
              <a:gd name="f14" fmla="val 12630"/>
              <a:gd name="f15" fmla="val 18010"/>
              <a:gd name="f16" fmla="val -2147483647"/>
              <a:gd name="f17" fmla="+- 0 0 180"/>
              <a:gd name="f18" fmla="*/ f6 1 21600"/>
              <a:gd name="f19" fmla="*/ f7 1 21600"/>
              <a:gd name="f20" fmla="+- 0 0 f12"/>
              <a:gd name="f21" fmla="+- 3590 0 f8"/>
              <a:gd name="f22" fmla="+- 0 0 f3"/>
              <a:gd name="f23" fmla="+- 21600 0 f15"/>
              <a:gd name="f24" fmla="+- 18010 0 f9"/>
              <a:gd name="f25" fmla="+- f9 0 f8"/>
              <a:gd name="f26" fmla="pin -2147483647 f0 2147483647"/>
              <a:gd name="f27" fmla="pin -2147483647 f1 2147483647"/>
              <a:gd name="f28" fmla="*/ f17 f2 1"/>
              <a:gd name="f29" fmla="val f26"/>
              <a:gd name="f30" fmla="val f27"/>
              <a:gd name="f31" fmla="abs f20"/>
              <a:gd name="f32" fmla="abs f21"/>
              <a:gd name="f33" fmla="?: f20 f22 f3"/>
              <a:gd name="f34" fmla="?: f20 f3 f22"/>
              <a:gd name="f35" fmla="?: f20 f4 f3"/>
              <a:gd name="f36" fmla="?: f20 f3 f4"/>
              <a:gd name="f37" fmla="abs f23"/>
              <a:gd name="f38" fmla="?: f21 f22 f3"/>
              <a:gd name="f39" fmla="?: f21 f3 f22"/>
              <a:gd name="f40" fmla="?: f23 0 f2"/>
              <a:gd name="f41" fmla="?: f23 f2 0"/>
              <a:gd name="f42" fmla="abs f24"/>
              <a:gd name="f43" fmla="?: f23 f22 f3"/>
              <a:gd name="f44" fmla="?: f23 f3 f22"/>
              <a:gd name="f45" fmla="?: f23 f4 f3"/>
              <a:gd name="f46" fmla="?: f23 f3 f4"/>
              <a:gd name="f47" fmla="?: f24 f22 f3"/>
              <a:gd name="f48" fmla="?: f24 f3 f22"/>
              <a:gd name="f49" fmla="?: f20 0 f2"/>
              <a:gd name="f50" fmla="?: f20 f2 0"/>
              <a:gd name="f51" fmla="*/ f25 1 21600"/>
              <a:gd name="f52" fmla="*/ f26 f18 1"/>
              <a:gd name="f53" fmla="*/ f27 f19 1"/>
              <a:gd name="f54" fmla="*/ f28 1 f5"/>
              <a:gd name="f55" fmla="+- f29 0 10800"/>
              <a:gd name="f56" fmla="+- f30 0 10800"/>
              <a:gd name="f57" fmla="+- f30 0 21600"/>
              <a:gd name="f58" fmla="+- f29 0 21600"/>
              <a:gd name="f59" fmla="?: f20 f36 f35"/>
              <a:gd name="f60" fmla="?: f20 f35 f36"/>
              <a:gd name="f61" fmla="?: f21 f34 f33"/>
              <a:gd name="f62" fmla="?: f21 f41 f40"/>
              <a:gd name="f63" fmla="?: f21 f40 f41"/>
              <a:gd name="f64" fmla="?: f23 f38 f39"/>
              <a:gd name="f65" fmla="?: f23 f46 f45"/>
              <a:gd name="f66" fmla="?: f23 f45 f46"/>
              <a:gd name="f67" fmla="?: f24 f44 f43"/>
              <a:gd name="f68" fmla="?: f24 f50 f49"/>
              <a:gd name="f69" fmla="?: f24 f49 f50"/>
              <a:gd name="f70" fmla="?: f20 f47 f48"/>
              <a:gd name="f71" fmla="*/ 800 f51 1"/>
              <a:gd name="f72" fmla="*/ 20800 f51 1"/>
              <a:gd name="f73" fmla="*/ f29 f18 1"/>
              <a:gd name="f74" fmla="*/ f30 f19 1"/>
              <a:gd name="f75" fmla="+- f54 0 f3"/>
              <a:gd name="f76" fmla="abs f55"/>
              <a:gd name="f77" fmla="abs f56"/>
              <a:gd name="f78" fmla="?: f21 f60 f59"/>
              <a:gd name="f79" fmla="?: f23 f62 f63"/>
              <a:gd name="f80" fmla="?: f24 f66 f65"/>
              <a:gd name="f81" fmla="?: f20 f68 f69"/>
              <a:gd name="f82" fmla="*/ f71 1 f51"/>
              <a:gd name="f83" fmla="*/ f72 1 f51"/>
              <a:gd name="f84" fmla="+- f76 0 f77"/>
              <a:gd name="f85" fmla="+- f77 0 f76"/>
              <a:gd name="f86" fmla="*/ f82 f18 1"/>
              <a:gd name="f87" fmla="*/ f83 f18 1"/>
              <a:gd name="f88" fmla="*/ f83 f19 1"/>
              <a:gd name="f89" fmla="*/ f82 f19 1"/>
              <a:gd name="f90" fmla="?: f56 f10 f84"/>
              <a:gd name="f91" fmla="?: f56 f84 f10"/>
              <a:gd name="f92" fmla="?: f55 f10 f85"/>
              <a:gd name="f93" fmla="?: f55 f85 f10"/>
              <a:gd name="f94" fmla="?: f29 f10 f90"/>
              <a:gd name="f95" fmla="?: f29 f10 f91"/>
              <a:gd name="f96" fmla="?: f57 f92 f10"/>
              <a:gd name="f97" fmla="?: f57 f93 f10"/>
              <a:gd name="f98" fmla="?: f58 f91 f10"/>
              <a:gd name="f99" fmla="?: f58 f90 f10"/>
              <a:gd name="f100" fmla="?: f30 f10 f93"/>
              <a:gd name="f101" fmla="?: f30 f10 f92"/>
              <a:gd name="f102" fmla="?: f94 f29 0"/>
              <a:gd name="f103" fmla="?: f94 f30 6280"/>
              <a:gd name="f104" fmla="?: f95 f29 0"/>
              <a:gd name="f105" fmla="?: f95 f30 15320"/>
              <a:gd name="f106" fmla="?: f96 f29 6280"/>
              <a:gd name="f107" fmla="?: f96 f30 21600"/>
              <a:gd name="f108" fmla="?: f97 f29 15320"/>
              <a:gd name="f109" fmla="?: f97 f30 21600"/>
              <a:gd name="f110" fmla="?: f98 f29 21600"/>
              <a:gd name="f111" fmla="?: f98 f30 15320"/>
              <a:gd name="f112" fmla="?: f99 f29 21600"/>
              <a:gd name="f113" fmla="?: f99 f30 6280"/>
              <a:gd name="f114" fmla="?: f100 f29 15320"/>
              <a:gd name="f115" fmla="?: f100 f30 0"/>
              <a:gd name="f116" fmla="?: f101 f29 6280"/>
              <a:gd name="f117" fmla="?: f101 f30 0"/>
            </a:gdLst>
            <a:ahLst>
              <a:ahXY gdRefX="f0" minX="f16" maxX="f11" gdRefY="f1" minY="f16" maxY="f11">
                <a:pos x="f52" y="f53"/>
              </a:ahXY>
            </a:ahLst>
            <a:cxnLst>
              <a:cxn ang="3cd4">
                <a:pos x="hc" y="t"/>
              </a:cxn>
              <a:cxn ang="0">
                <a:pos x="r" y="vc"/>
              </a:cxn>
              <a:cxn ang="cd4">
                <a:pos x="hc" y="b"/>
              </a:cxn>
              <a:cxn ang="cd2">
                <a:pos x="l" y="vc"/>
              </a:cxn>
              <a:cxn ang="f75">
                <a:pos x="f73" y="f74"/>
              </a:cxn>
            </a:cxnLst>
            <a:rect l="f86" t="f89" r="f87" b="f88"/>
            <a:pathLst>
              <a:path w="21600" h="21600">
                <a:moveTo>
                  <a:pt x="f12" y="f8"/>
                </a:moveTo>
                <a:arcTo wR="f31" hR="f32" stAng="f78" swAng="f61"/>
                <a:lnTo>
                  <a:pt x="f102" y="f103"/>
                </a:lnTo>
                <a:lnTo>
                  <a:pt x="f8" y="f13"/>
                </a:lnTo>
                <a:lnTo>
                  <a:pt x="f8" y="f14"/>
                </a:lnTo>
                <a:lnTo>
                  <a:pt x="f104" y="f105"/>
                </a:lnTo>
                <a:lnTo>
                  <a:pt x="f8" y="f15"/>
                </a:lnTo>
                <a:arcTo wR="f32" hR="f37" stAng="f79" swAng="f64"/>
                <a:lnTo>
                  <a:pt x="f106" y="f107"/>
                </a:lnTo>
                <a:lnTo>
                  <a:pt x="f13" y="f9"/>
                </a:lnTo>
                <a:lnTo>
                  <a:pt x="f14" y="f9"/>
                </a:lnTo>
                <a:lnTo>
                  <a:pt x="f108" y="f109"/>
                </a:lnTo>
                <a:lnTo>
                  <a:pt x="f15" y="f9"/>
                </a:lnTo>
                <a:arcTo wR="f37" hR="f42" stAng="f80" swAng="f67"/>
                <a:lnTo>
                  <a:pt x="f110" y="f111"/>
                </a:lnTo>
                <a:lnTo>
                  <a:pt x="f9" y="f14"/>
                </a:lnTo>
                <a:lnTo>
                  <a:pt x="f9" y="f13"/>
                </a:lnTo>
                <a:lnTo>
                  <a:pt x="f112" y="f113"/>
                </a:lnTo>
                <a:lnTo>
                  <a:pt x="f9" y="f12"/>
                </a:lnTo>
                <a:arcTo wR="f42" hR="f31" stAng="f81" swAng="f70"/>
                <a:lnTo>
                  <a:pt x="f114" y="f115"/>
                </a:lnTo>
                <a:lnTo>
                  <a:pt x="f14" y="f8"/>
                </a:lnTo>
                <a:lnTo>
                  <a:pt x="f13" y="f8"/>
                </a:lnTo>
                <a:lnTo>
                  <a:pt x="f116" y="f117"/>
                </a:lnTo>
                <a:close/>
              </a:path>
            </a:pathLst>
          </a:custGeom>
          <a:solidFill>
            <a:srgbClr val="B4C7E7"/>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Comic Sans MS" pitchFamily="66"/>
              </a:rPr>
              <a:t>“Pilgrimage to the House is a duty owed to God by people who are able to undertake it”</a:t>
            </a:r>
          </a:p>
        </p:txBody>
      </p:sp>
      <p:sp>
        <p:nvSpPr>
          <p:cNvPr id="13" name="Rectangle: Rounded Corners 11">
            <a:extLst>
              <a:ext uri="{FF2B5EF4-FFF2-40B4-BE49-F238E27FC236}">
                <a16:creationId xmlns:a16="http://schemas.microsoft.com/office/drawing/2014/main" id="{4B002721-641F-4C6F-AE6D-AAAC13280882}"/>
              </a:ext>
            </a:extLst>
          </p:cNvPr>
          <p:cNvSpPr/>
          <p:nvPr/>
        </p:nvSpPr>
        <p:spPr>
          <a:xfrm>
            <a:off x="3527782" y="5472693"/>
            <a:ext cx="1546616" cy="90347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38103" cap="flat">
            <a:solidFill>
              <a:srgbClr val="FF97E4"/>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Emphasises unity and equality- clothing, tents at Mina</a:t>
            </a:r>
          </a:p>
        </p:txBody>
      </p:sp>
      <p:sp>
        <p:nvSpPr>
          <p:cNvPr id="14" name="Rectangle: Rounded Corners 6">
            <a:extLst>
              <a:ext uri="{FF2B5EF4-FFF2-40B4-BE49-F238E27FC236}">
                <a16:creationId xmlns:a16="http://schemas.microsoft.com/office/drawing/2014/main" id="{5177DCA6-8092-4204-BE8F-7EFFDFE2A6D1}"/>
              </a:ext>
            </a:extLst>
          </p:cNvPr>
          <p:cNvSpPr/>
          <p:nvPr/>
        </p:nvSpPr>
        <p:spPr>
          <a:xfrm>
            <a:off x="5180752" y="3687400"/>
            <a:ext cx="1546616" cy="82020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38103" cap="flat">
            <a:solidFill>
              <a:srgbClr val="7030A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mic Sans MS" pitchFamily="66"/>
              </a:rPr>
              <a:t>Reminds them of the faith of Ibrahim</a:t>
            </a:r>
          </a:p>
        </p:txBody>
      </p:sp>
      <p:sp>
        <p:nvSpPr>
          <p:cNvPr id="15" name="Rectangle: Rounded Corners 14">
            <a:extLst>
              <a:ext uri="{FF2B5EF4-FFF2-40B4-BE49-F238E27FC236}">
                <a16:creationId xmlns:a16="http://schemas.microsoft.com/office/drawing/2014/main" id="{79B62984-E6EE-41A1-A26D-D2542401880D}"/>
              </a:ext>
            </a:extLst>
          </p:cNvPr>
          <p:cNvSpPr/>
          <p:nvPr/>
        </p:nvSpPr>
        <p:spPr>
          <a:xfrm>
            <a:off x="5180752" y="4622072"/>
            <a:ext cx="1546616" cy="71391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38103" cap="flat">
            <a:solidFill>
              <a:srgbClr val="00B05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mic Sans MS" pitchFamily="66"/>
              </a:rPr>
              <a:t>Lead to forgiveness of sins</a:t>
            </a:r>
          </a:p>
        </p:txBody>
      </p:sp>
      <p:sp>
        <p:nvSpPr>
          <p:cNvPr id="16" name="Rectangle 10">
            <a:extLst>
              <a:ext uri="{FF2B5EF4-FFF2-40B4-BE49-F238E27FC236}">
                <a16:creationId xmlns:a16="http://schemas.microsoft.com/office/drawing/2014/main" id="{F4EFE5F0-AC64-4DAB-B48E-CB6D8EF4E9B1}"/>
              </a:ext>
            </a:extLst>
          </p:cNvPr>
          <p:cNvSpPr/>
          <p:nvPr/>
        </p:nvSpPr>
        <p:spPr>
          <a:xfrm>
            <a:off x="6833731" y="698821"/>
            <a:ext cx="5159108" cy="3964710"/>
          </a:xfrm>
          <a:prstGeom prst="rect">
            <a:avLst/>
          </a:prstGeom>
          <a:solidFill>
            <a:srgbClr val="FFAA71"/>
          </a:solidFill>
          <a:ln w="12701" cap="flat">
            <a:solidFill>
              <a:srgbClr val="000000"/>
            </a:solidFill>
            <a:prstDash val="solid"/>
            <a:miter/>
          </a:ln>
        </p:spPr>
        <p:txBody>
          <a:bodyPr vert="horz" wrap="square" lIns="91440" tIns="45720" rIns="91440" bIns="45720" anchor="ctr"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sng" strike="noStrike" kern="1200" cap="none" spc="0" baseline="0">
                <a:solidFill>
                  <a:srgbClr val="000000"/>
                </a:solidFill>
                <a:uFillTx/>
                <a:latin typeface="Comic Sans MS" pitchFamily="66"/>
              </a:rPr>
              <a:t>Origins of Hajj</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0" cap="none" spc="0" baseline="0">
                <a:solidFill>
                  <a:srgbClr val="000000"/>
                </a:solidFill>
                <a:uFillTx/>
                <a:latin typeface="Comic Sans MS" pitchFamily="66"/>
              </a:rPr>
              <a:t>Around 4000 years ago, Ibrahim was told by God to take his wife Hajira and son Ishmael to Arabia.</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0" cap="none" spc="0" baseline="0">
                <a:solidFill>
                  <a:srgbClr val="000000"/>
                </a:solidFill>
                <a:uFillTx/>
                <a:latin typeface="Comic Sans MS" pitchFamily="66"/>
              </a:rPr>
              <a:t>He was then told to leave them on their own with some food and water.</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0" cap="none" spc="0" baseline="0">
                <a:solidFill>
                  <a:srgbClr val="000000"/>
                </a:solidFill>
                <a:uFillTx/>
                <a:latin typeface="Comic Sans MS" pitchFamily="66"/>
              </a:rPr>
              <a:t>They ran out of supplies and they started to suffer. (hunger and dehydration)</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0" cap="none" spc="0" baseline="0">
                <a:solidFill>
                  <a:srgbClr val="000000"/>
                </a:solidFill>
                <a:uFillTx/>
                <a:latin typeface="Comic Sans MS" pitchFamily="66"/>
              </a:rPr>
              <a:t>Hajira ran up and down the hills of Marwah and Safa before collapsing.</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0" cap="none" spc="0" baseline="0">
                <a:solidFill>
                  <a:srgbClr val="000000"/>
                </a:solidFill>
                <a:uFillTx/>
                <a:latin typeface="Comic Sans MS" pitchFamily="66"/>
              </a:rPr>
              <a:t>She prayed to God for help which caused water to spring from the ground.</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0" cap="none" spc="0" baseline="0">
                <a:solidFill>
                  <a:srgbClr val="000000"/>
                </a:solidFill>
                <a:uFillTx/>
                <a:latin typeface="Comic Sans MS" pitchFamily="66"/>
              </a:rPr>
              <a:t>Ibrahim was told by God to build a shrine to him- </a:t>
            </a:r>
            <a:r>
              <a:rPr lang="en-GB" sz="1400" b="1" i="0" u="none" strike="noStrike" kern="0" cap="none" spc="0" baseline="0">
                <a:solidFill>
                  <a:srgbClr val="000000"/>
                </a:solidFill>
                <a:uFillTx/>
                <a:latin typeface="Comic Sans MS" pitchFamily="66"/>
              </a:rPr>
              <a:t>this became the Ka’aba.</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0" cap="none" spc="0" baseline="0">
                <a:solidFill>
                  <a:srgbClr val="000000"/>
                </a:solidFill>
                <a:uFillTx/>
                <a:latin typeface="Comic Sans MS" pitchFamily="66"/>
              </a:rPr>
              <a:t>Centuries later, the city of Mekkah was established using the water of Zamzam (Ishmael’s well)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0" cap="none" spc="0" baseline="0">
                <a:solidFill>
                  <a:srgbClr val="000000"/>
                </a:solidFill>
                <a:uFillTx/>
                <a:latin typeface="Comic Sans MS" pitchFamily="66"/>
              </a:rPr>
              <a:t>Over the years, Mecca was corrupted and was not restored until Muhammad returned from Madinah (the first pilgrimage)</a:t>
            </a:r>
          </a:p>
        </p:txBody>
      </p:sp>
      <p:pic>
        <p:nvPicPr>
          <p:cNvPr id="17" name="Picture 17" descr="A picture containing building, cake, table, large&#10;&#10;Description automatically generated">
            <a:extLst>
              <a:ext uri="{FF2B5EF4-FFF2-40B4-BE49-F238E27FC236}">
                <a16:creationId xmlns:a16="http://schemas.microsoft.com/office/drawing/2014/main" id="{1B1D8A65-8000-4893-A0FB-50308BF263AD}"/>
              </a:ext>
            </a:extLst>
          </p:cNvPr>
          <p:cNvPicPr>
            <a:picLocks noChangeAspect="1"/>
          </p:cNvPicPr>
          <p:nvPr/>
        </p:nvPicPr>
        <p:blipFill>
          <a:blip r:embed="rId2"/>
          <a:stretch>
            <a:fillRect/>
          </a:stretch>
        </p:blipFill>
        <p:spPr>
          <a:xfrm>
            <a:off x="7808317" y="4894874"/>
            <a:ext cx="3209928" cy="1711957"/>
          </a:xfrm>
          <a:prstGeom prst="rect">
            <a:avLst/>
          </a:prstGeom>
          <a:noFill/>
          <a:ln cap="flat">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17E1CF28-5A4B-422B-BEC3-F54C167CA822}"/>
              </a:ext>
            </a:extLst>
          </p:cNvPr>
          <p:cNvSpPr txBox="1"/>
          <p:nvPr/>
        </p:nvSpPr>
        <p:spPr>
          <a:xfrm>
            <a:off x="0" y="0"/>
            <a:ext cx="12191996" cy="523219"/>
          </a:xfrm>
          <a:prstGeom prst="rect">
            <a:avLst/>
          </a:prstGeom>
          <a:solidFill>
            <a:srgbClr val="C5E0B4"/>
          </a:solidFill>
          <a:ln w="9528"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0" u="sng" strike="noStrike" kern="1200" cap="none" spc="0" baseline="0">
                <a:solidFill>
                  <a:srgbClr val="000000"/>
                </a:solidFill>
                <a:uFillTx/>
                <a:latin typeface="Comic Sans MS" pitchFamily="66"/>
              </a:rPr>
              <a:t>Hajj: Where and Why?</a:t>
            </a:r>
          </a:p>
        </p:txBody>
      </p:sp>
      <p:graphicFrame>
        <p:nvGraphicFramePr>
          <p:cNvPr id="3" name="Table 5">
            <a:extLst>
              <a:ext uri="{FF2B5EF4-FFF2-40B4-BE49-F238E27FC236}">
                <a16:creationId xmlns:a16="http://schemas.microsoft.com/office/drawing/2014/main" id="{BC18A863-25D3-4C24-9D9B-E580FC0CE159}"/>
              </a:ext>
            </a:extLst>
          </p:cNvPr>
          <p:cNvGraphicFramePr>
            <a:graphicFrameLocks noGrp="1"/>
          </p:cNvGraphicFramePr>
          <p:nvPr/>
        </p:nvGraphicFramePr>
        <p:xfrm>
          <a:off x="195946" y="718453"/>
          <a:ext cx="11495333" cy="5784668"/>
        </p:xfrm>
        <a:graphic>
          <a:graphicData uri="http://schemas.openxmlformats.org/drawingml/2006/table">
            <a:tbl>
              <a:tblPr firstRow="1" bandRow="1">
                <a:effectLst/>
                <a:tableStyleId>{5C22544A-7EE6-4342-B048-85BDC9FD1C3A}</a:tableStyleId>
              </a:tblPr>
              <a:tblGrid>
                <a:gridCol w="2299066">
                  <a:extLst>
                    <a:ext uri="{9D8B030D-6E8A-4147-A177-3AD203B41FA5}">
                      <a16:colId xmlns:a16="http://schemas.microsoft.com/office/drawing/2014/main" val="1554482468"/>
                    </a:ext>
                  </a:extLst>
                </a:gridCol>
                <a:gridCol w="2299066">
                  <a:extLst>
                    <a:ext uri="{9D8B030D-6E8A-4147-A177-3AD203B41FA5}">
                      <a16:colId xmlns:a16="http://schemas.microsoft.com/office/drawing/2014/main" val="1452816588"/>
                    </a:ext>
                  </a:extLst>
                </a:gridCol>
                <a:gridCol w="2299066">
                  <a:extLst>
                    <a:ext uri="{9D8B030D-6E8A-4147-A177-3AD203B41FA5}">
                      <a16:colId xmlns:a16="http://schemas.microsoft.com/office/drawing/2014/main" val="3127557386"/>
                    </a:ext>
                  </a:extLst>
                </a:gridCol>
                <a:gridCol w="2299066">
                  <a:extLst>
                    <a:ext uri="{9D8B030D-6E8A-4147-A177-3AD203B41FA5}">
                      <a16:colId xmlns:a16="http://schemas.microsoft.com/office/drawing/2014/main" val="2088198121"/>
                    </a:ext>
                  </a:extLst>
                </a:gridCol>
                <a:gridCol w="2299066">
                  <a:extLst>
                    <a:ext uri="{9D8B030D-6E8A-4147-A177-3AD203B41FA5}">
                      <a16:colId xmlns:a16="http://schemas.microsoft.com/office/drawing/2014/main" val="4188588263"/>
                    </a:ext>
                  </a:extLst>
                </a:gridCol>
              </a:tblGrid>
              <a:tr h="359231">
                <a:tc>
                  <a:txBody>
                    <a:bodyPr/>
                    <a:lstStyle/>
                    <a:p>
                      <a:pPr lvl="0" algn="ctr"/>
                      <a:r>
                        <a:rPr lang="en-GB" sz="1400" b="0" u="sng">
                          <a:solidFill>
                            <a:srgbClr val="000000"/>
                          </a:solidFill>
                          <a:latin typeface="Comic Sans MS" pitchFamily="66"/>
                        </a:rPr>
                        <a:t>Preparing for Pilgrimage</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B3D2"/>
                    </a:solidFill>
                  </a:tcPr>
                </a:tc>
                <a:tc>
                  <a:txBody>
                    <a:bodyPr/>
                    <a:lstStyle/>
                    <a:p>
                      <a:pPr lvl="0" algn="ctr"/>
                      <a:r>
                        <a:rPr lang="en-GB" sz="1400" b="0" u="sng">
                          <a:solidFill>
                            <a:srgbClr val="000000"/>
                          </a:solidFill>
                          <a:latin typeface="Comic Sans MS" pitchFamily="66"/>
                        </a:rPr>
                        <a:t>Mecca</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E65EF4"/>
                    </a:solidFill>
                  </a:tcPr>
                </a:tc>
                <a:tc>
                  <a:txBody>
                    <a:bodyPr/>
                    <a:lstStyle/>
                    <a:p>
                      <a:pPr lvl="0" algn="ctr"/>
                      <a:r>
                        <a:rPr lang="en-GB" sz="1400" b="0" u="sng">
                          <a:solidFill>
                            <a:srgbClr val="000000"/>
                          </a:solidFill>
                          <a:latin typeface="Comic Sans MS" pitchFamily="66"/>
                        </a:rPr>
                        <a:t>Hills of Safa and Marwah</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E0F357"/>
                    </a:solidFill>
                  </a:tcPr>
                </a:tc>
                <a:tc>
                  <a:txBody>
                    <a:bodyPr/>
                    <a:lstStyle/>
                    <a:p>
                      <a:pPr lvl="0" algn="ctr"/>
                      <a:r>
                        <a:rPr lang="en-GB" sz="1400" b="0" u="sng">
                          <a:solidFill>
                            <a:srgbClr val="000000"/>
                          </a:solidFill>
                          <a:latin typeface="Comic Sans MS" pitchFamily="66"/>
                        </a:rPr>
                        <a:t>Mecca</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92D050"/>
                    </a:solidFill>
                  </a:tcPr>
                </a:tc>
                <a:tc>
                  <a:txBody>
                    <a:bodyPr/>
                    <a:lstStyle/>
                    <a:p>
                      <a:pPr lvl="0" algn="ctr"/>
                      <a:r>
                        <a:rPr lang="en-GB" sz="1400" b="0" u="sng">
                          <a:solidFill>
                            <a:srgbClr val="000000"/>
                          </a:solidFill>
                          <a:latin typeface="Comic Sans MS" pitchFamily="66"/>
                        </a:rPr>
                        <a:t>Mina</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530078549"/>
                  </a:ext>
                </a:extLst>
              </a:tr>
              <a:tr h="1437601">
                <a:tc>
                  <a:txBody>
                    <a:bodyPr/>
                    <a:lstStyle/>
                    <a:p>
                      <a:pPr marL="171450" lvl="0" indent="-171450">
                        <a:buSzPct val="100000"/>
                        <a:buFont typeface="Arial" pitchFamily="34"/>
                        <a:buChar char="•"/>
                      </a:pPr>
                      <a:r>
                        <a:rPr lang="en-GB" sz="1200" b="0">
                          <a:solidFill>
                            <a:srgbClr val="000000"/>
                          </a:solidFill>
                          <a:latin typeface="Comic Sans MS" pitchFamily="66"/>
                        </a:rPr>
                        <a:t>Before Hajj, pilgrims enter a </a:t>
                      </a:r>
                      <a:r>
                        <a:rPr lang="en-GB" sz="1200" b="1">
                          <a:solidFill>
                            <a:srgbClr val="000000"/>
                          </a:solidFill>
                          <a:latin typeface="Comic Sans MS" pitchFamily="66"/>
                        </a:rPr>
                        <a:t>sacred state called Ihram.</a:t>
                      </a:r>
                    </a:p>
                    <a:p>
                      <a:pPr marL="171450" lvl="0" indent="-171450">
                        <a:buSzPct val="100000"/>
                        <a:buFont typeface="Arial" pitchFamily="34"/>
                        <a:buChar char="•"/>
                      </a:pPr>
                      <a:r>
                        <a:rPr lang="en-GB" sz="1200" b="0">
                          <a:solidFill>
                            <a:srgbClr val="000000"/>
                          </a:solidFill>
                          <a:latin typeface="Comic Sans MS" pitchFamily="66"/>
                        </a:rPr>
                        <a:t>It involves </a:t>
                      </a:r>
                      <a:r>
                        <a:rPr lang="en-GB" sz="1200" b="1">
                          <a:solidFill>
                            <a:srgbClr val="000000"/>
                          </a:solidFill>
                          <a:latin typeface="Comic Sans MS" pitchFamily="66"/>
                        </a:rPr>
                        <a:t>ritual washing</a:t>
                      </a:r>
                      <a:r>
                        <a:rPr lang="en-GB" sz="1200" b="0">
                          <a:solidFill>
                            <a:srgbClr val="000000"/>
                          </a:solidFill>
                          <a:latin typeface="Comic Sans MS" pitchFamily="66"/>
                        </a:rPr>
                        <a:t>, </a:t>
                      </a:r>
                      <a:r>
                        <a:rPr lang="en-GB" sz="1200" b="1">
                          <a:solidFill>
                            <a:srgbClr val="000000"/>
                          </a:solidFill>
                          <a:latin typeface="Comic Sans MS" pitchFamily="66"/>
                        </a:rPr>
                        <a:t>praying </a:t>
                      </a:r>
                      <a:r>
                        <a:rPr lang="en-GB" sz="1200" b="0">
                          <a:solidFill>
                            <a:srgbClr val="000000"/>
                          </a:solidFill>
                          <a:latin typeface="Comic Sans MS" pitchFamily="66"/>
                        </a:rPr>
                        <a:t>and </a:t>
                      </a:r>
                      <a:r>
                        <a:rPr lang="en-GB" sz="1200" b="1">
                          <a:solidFill>
                            <a:srgbClr val="000000"/>
                          </a:solidFill>
                          <a:latin typeface="Comic Sans MS" pitchFamily="66"/>
                        </a:rPr>
                        <a:t>putting on Ihram clothing.</a:t>
                      </a:r>
                    </a:p>
                    <a:p>
                      <a:pPr marL="171450" lvl="0" indent="-171450">
                        <a:buSzPct val="100000"/>
                        <a:buFont typeface="Arial" pitchFamily="34"/>
                        <a:buChar char="•"/>
                      </a:pPr>
                      <a:r>
                        <a:rPr lang="en-GB" sz="1200" b="0">
                          <a:solidFill>
                            <a:srgbClr val="000000"/>
                          </a:solidFill>
                          <a:latin typeface="Comic Sans MS" pitchFamily="66"/>
                        </a:rPr>
                        <a:t>White is a sign of </a:t>
                      </a:r>
                      <a:r>
                        <a:rPr lang="en-GB" sz="1200" b="1">
                          <a:solidFill>
                            <a:srgbClr val="000000"/>
                          </a:solidFill>
                          <a:latin typeface="Comic Sans MS" pitchFamily="66"/>
                        </a:rPr>
                        <a:t>equality </a:t>
                      </a:r>
                      <a:r>
                        <a:rPr lang="en-GB" sz="1200" b="0">
                          <a:solidFill>
                            <a:srgbClr val="000000"/>
                          </a:solidFill>
                          <a:latin typeface="Comic Sans MS" pitchFamily="66"/>
                        </a:rPr>
                        <a:t>and </a:t>
                      </a:r>
                      <a:r>
                        <a:rPr lang="en-GB" sz="1200" b="1">
                          <a:solidFill>
                            <a:srgbClr val="000000"/>
                          </a:solidFill>
                          <a:latin typeface="Comic Sans MS" pitchFamily="66"/>
                        </a:rPr>
                        <a:t>purity</a:t>
                      </a:r>
                      <a:r>
                        <a:rPr lang="en-GB" sz="1200" b="0">
                          <a:solidFill>
                            <a:srgbClr val="000000"/>
                          </a:solidFill>
                          <a:latin typeface="Comic Sans MS" pitchFamily="66"/>
                        </a:rPr>
                        <a:t>.</a:t>
                      </a:r>
                    </a:p>
                    <a:p>
                      <a:pPr marL="171450" lvl="0" indent="-171450">
                        <a:buSzPct val="100000"/>
                        <a:buFont typeface="Arial" pitchFamily="34"/>
                        <a:buChar char="•"/>
                      </a:pPr>
                      <a:r>
                        <a:rPr lang="en-GB" sz="1200" b="0">
                          <a:solidFill>
                            <a:srgbClr val="000000"/>
                          </a:solidFill>
                          <a:latin typeface="Comic Sans MS" pitchFamily="66"/>
                        </a:rPr>
                        <a:t>Women wear a single colour that cover their whole body apart from their face.</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171450" lvl="0" indent="-171450">
                        <a:buSzPct val="100000"/>
                        <a:buFont typeface="Arial" pitchFamily="34"/>
                        <a:buChar char="•"/>
                      </a:pPr>
                      <a:r>
                        <a:rPr lang="en-GB" sz="1200" b="0">
                          <a:solidFill>
                            <a:srgbClr val="000000"/>
                          </a:solidFill>
                          <a:latin typeface="Comic Sans MS" pitchFamily="66"/>
                        </a:rPr>
                        <a:t>Begins at the </a:t>
                      </a:r>
                      <a:r>
                        <a:rPr lang="en-GB" sz="1200" b="1">
                          <a:solidFill>
                            <a:srgbClr val="000000"/>
                          </a:solidFill>
                          <a:latin typeface="Comic Sans MS" pitchFamily="66"/>
                        </a:rPr>
                        <a:t>Ka’aba.</a:t>
                      </a:r>
                    </a:p>
                    <a:p>
                      <a:pPr marL="171450" lvl="0" indent="-171450">
                        <a:buSzPct val="100000"/>
                        <a:buFont typeface="Arial" pitchFamily="34"/>
                        <a:buChar char="•"/>
                      </a:pPr>
                      <a:r>
                        <a:rPr lang="en-GB" sz="1200" b="0">
                          <a:solidFill>
                            <a:srgbClr val="000000"/>
                          </a:solidFill>
                          <a:latin typeface="Comic Sans MS" pitchFamily="66"/>
                        </a:rPr>
                        <a:t>Pilgrims </a:t>
                      </a:r>
                      <a:r>
                        <a:rPr lang="en-GB" sz="1200" b="1">
                          <a:solidFill>
                            <a:srgbClr val="000000"/>
                          </a:solidFill>
                          <a:latin typeface="Comic Sans MS" pitchFamily="66"/>
                        </a:rPr>
                        <a:t>circle </a:t>
                      </a:r>
                      <a:r>
                        <a:rPr lang="en-GB" sz="1200" b="0">
                          <a:solidFill>
                            <a:srgbClr val="000000"/>
                          </a:solidFill>
                          <a:latin typeface="Comic Sans MS" pitchFamily="66"/>
                        </a:rPr>
                        <a:t>the </a:t>
                      </a:r>
                      <a:r>
                        <a:rPr lang="en-GB" sz="1200" b="1">
                          <a:solidFill>
                            <a:srgbClr val="000000"/>
                          </a:solidFill>
                          <a:latin typeface="Comic Sans MS" pitchFamily="66"/>
                        </a:rPr>
                        <a:t>Ka’aba</a:t>
                      </a:r>
                      <a:r>
                        <a:rPr lang="en-GB" sz="1200" b="0">
                          <a:solidFill>
                            <a:srgbClr val="000000"/>
                          </a:solidFill>
                          <a:latin typeface="Comic Sans MS" pitchFamily="66"/>
                        </a:rPr>
                        <a:t> 7 times.</a:t>
                      </a:r>
                    </a:p>
                    <a:p>
                      <a:pPr marL="171450" lvl="0" indent="-171450">
                        <a:buSzPct val="100000"/>
                        <a:buFont typeface="Arial" pitchFamily="34"/>
                        <a:buChar char="•"/>
                      </a:pPr>
                      <a:r>
                        <a:rPr lang="en-GB" sz="1200" b="0">
                          <a:solidFill>
                            <a:srgbClr val="000000"/>
                          </a:solidFill>
                          <a:latin typeface="Comic Sans MS" pitchFamily="66"/>
                        </a:rPr>
                        <a:t>They </a:t>
                      </a:r>
                      <a:r>
                        <a:rPr lang="en-GB" sz="1200" b="1">
                          <a:solidFill>
                            <a:srgbClr val="000000"/>
                          </a:solidFill>
                          <a:latin typeface="Comic Sans MS" pitchFamily="66"/>
                        </a:rPr>
                        <a:t>touch the black stone</a:t>
                      </a:r>
                      <a:r>
                        <a:rPr lang="en-GB" sz="1200" b="0">
                          <a:solidFill>
                            <a:srgbClr val="000000"/>
                          </a:solidFill>
                          <a:latin typeface="Comic Sans MS" pitchFamily="66"/>
                        </a:rPr>
                        <a:t> or </a:t>
                      </a:r>
                      <a:r>
                        <a:rPr lang="en-GB" sz="1200" b="1">
                          <a:solidFill>
                            <a:srgbClr val="000000"/>
                          </a:solidFill>
                          <a:latin typeface="Comic Sans MS" pitchFamily="66"/>
                        </a:rPr>
                        <a:t>raise their hand</a:t>
                      </a:r>
                      <a:r>
                        <a:rPr lang="en-GB" sz="1200" b="0">
                          <a:solidFill>
                            <a:srgbClr val="000000"/>
                          </a:solidFill>
                          <a:latin typeface="Comic Sans MS" pitchFamily="66"/>
                        </a:rPr>
                        <a:t> to acknowledge it.</a:t>
                      </a:r>
                    </a:p>
                    <a:p>
                      <a:pPr marL="171450" lvl="0" indent="-171450">
                        <a:buSzPct val="100000"/>
                        <a:buFont typeface="Arial" pitchFamily="34"/>
                        <a:buChar char="•"/>
                      </a:pPr>
                      <a:r>
                        <a:rPr lang="en-GB" sz="1200" b="0">
                          <a:solidFill>
                            <a:srgbClr val="000000"/>
                          </a:solidFill>
                          <a:latin typeface="Comic Sans MS" pitchFamily="66"/>
                        </a:rPr>
                        <a:t>Muslim’s circle the Ka’aba and recite </a:t>
                      </a:r>
                      <a:r>
                        <a:rPr lang="en-GB" sz="1200" b="1">
                          <a:solidFill>
                            <a:srgbClr val="000000"/>
                          </a:solidFill>
                          <a:latin typeface="Comic Sans MS" pitchFamily="66"/>
                        </a:rPr>
                        <a:t>‘Here I am. Oh Lord, at your service. Praise and blessings to you.”</a:t>
                      </a:r>
                      <a:endParaRPr lang="en-GB" sz="1200" b="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171450" lvl="0" indent="-171450">
                        <a:buSzPct val="100000"/>
                        <a:buFont typeface="Arial" pitchFamily="34"/>
                        <a:buChar char="•"/>
                      </a:pPr>
                      <a:r>
                        <a:rPr lang="en-GB" sz="1200" b="0">
                          <a:solidFill>
                            <a:srgbClr val="000000"/>
                          </a:solidFill>
                          <a:latin typeface="Comic Sans MS" pitchFamily="66"/>
                        </a:rPr>
                        <a:t>The crowd walked along a covered walkway linking the hills of </a:t>
                      </a:r>
                      <a:r>
                        <a:rPr lang="en-GB" sz="1200" b="1">
                          <a:solidFill>
                            <a:srgbClr val="000000"/>
                          </a:solidFill>
                          <a:latin typeface="Comic Sans MS" pitchFamily="66"/>
                        </a:rPr>
                        <a:t>Safa and Marwah.</a:t>
                      </a:r>
                      <a:r>
                        <a:rPr lang="en-GB" sz="1200" b="0">
                          <a:solidFill>
                            <a:srgbClr val="000000"/>
                          </a:solidFill>
                          <a:latin typeface="Comic Sans MS" pitchFamily="66"/>
                        </a:rPr>
                        <a:t> (Link to the story of Ibrahim)</a:t>
                      </a:r>
                    </a:p>
                    <a:p>
                      <a:pPr marL="171450" lvl="0" indent="-171450">
                        <a:buSzPct val="100000"/>
                        <a:buFont typeface="Arial" pitchFamily="34"/>
                        <a:buChar char="•"/>
                      </a:pPr>
                      <a:r>
                        <a:rPr lang="en-GB" sz="1200" b="0">
                          <a:solidFill>
                            <a:srgbClr val="000000"/>
                          </a:solidFill>
                          <a:latin typeface="Comic Sans MS" pitchFamily="66"/>
                        </a:rPr>
                        <a:t>They do this walk </a:t>
                      </a:r>
                      <a:r>
                        <a:rPr lang="en-GB" sz="1200" b="1">
                          <a:solidFill>
                            <a:srgbClr val="000000"/>
                          </a:solidFill>
                          <a:latin typeface="Comic Sans MS" pitchFamily="66"/>
                        </a:rPr>
                        <a:t>7 times.</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171450" lvl="0" indent="-171450">
                        <a:buSzPct val="100000"/>
                        <a:buFont typeface="Arial" pitchFamily="34"/>
                        <a:buChar char="•"/>
                      </a:pPr>
                      <a:r>
                        <a:rPr lang="en-GB" sz="1200" b="0">
                          <a:solidFill>
                            <a:srgbClr val="000000"/>
                          </a:solidFill>
                          <a:latin typeface="Comic Sans MS" pitchFamily="66"/>
                        </a:rPr>
                        <a:t>Muslims return to Mecca to collect bottles of water from the </a:t>
                      </a:r>
                      <a:r>
                        <a:rPr lang="en-GB" sz="1200" b="1">
                          <a:solidFill>
                            <a:srgbClr val="000000"/>
                          </a:solidFill>
                          <a:latin typeface="Comic Sans MS" pitchFamily="66"/>
                        </a:rPr>
                        <a:t>well of Zamzam.</a:t>
                      </a:r>
                      <a:endParaRPr lang="en-GB" sz="1200" b="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171450" lvl="0" indent="-171450">
                        <a:buSzPct val="100000"/>
                        <a:buFont typeface="Arial" pitchFamily="34"/>
                        <a:buChar char="•"/>
                      </a:pPr>
                      <a:r>
                        <a:rPr lang="en-GB" sz="1200" b="0">
                          <a:solidFill>
                            <a:srgbClr val="000000"/>
                          </a:solidFill>
                          <a:latin typeface="Comic Sans MS" pitchFamily="66"/>
                        </a:rPr>
                        <a:t>On the way to </a:t>
                      </a:r>
                      <a:r>
                        <a:rPr lang="en-GB" sz="1200" b="1">
                          <a:solidFill>
                            <a:srgbClr val="000000"/>
                          </a:solidFill>
                          <a:latin typeface="Comic Sans MS" pitchFamily="66"/>
                        </a:rPr>
                        <a:t>Arafat</a:t>
                      </a:r>
                      <a:r>
                        <a:rPr lang="en-GB" sz="1200" b="0">
                          <a:solidFill>
                            <a:srgbClr val="000000"/>
                          </a:solidFill>
                          <a:latin typeface="Comic Sans MS" pitchFamily="66"/>
                        </a:rPr>
                        <a:t> (13 miles) Muslims stop for the night at Mina, where they </a:t>
                      </a:r>
                      <a:r>
                        <a:rPr lang="en-GB" sz="1200" b="1">
                          <a:solidFill>
                            <a:srgbClr val="000000"/>
                          </a:solidFill>
                          <a:latin typeface="Comic Sans MS" pitchFamily="66"/>
                        </a:rPr>
                        <a:t>pray and read the Qur’an.</a:t>
                      </a:r>
                    </a:p>
                    <a:p>
                      <a:pPr marL="171450" lvl="0" indent="-171450">
                        <a:buSzPct val="100000"/>
                        <a:buFont typeface="Arial" pitchFamily="34"/>
                        <a:buChar char="•"/>
                      </a:pPr>
                      <a:r>
                        <a:rPr lang="en-GB" sz="1200" b="0">
                          <a:solidFill>
                            <a:srgbClr val="000000"/>
                          </a:solidFill>
                          <a:latin typeface="Comic Sans MS" pitchFamily="66"/>
                        </a:rPr>
                        <a:t>The next morning they walk to Arafat.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39697494"/>
                  </a:ext>
                </a:extLst>
              </a:tr>
              <a:tr h="0">
                <a:tc>
                  <a:txBody>
                    <a:bodyPr/>
                    <a:lstStyle/>
                    <a:p>
                      <a:pPr lvl="0" algn="ctr"/>
                      <a:r>
                        <a:rPr lang="en-GB" sz="1400" b="0" u="sng">
                          <a:solidFill>
                            <a:srgbClr val="000000"/>
                          </a:solidFill>
                          <a:latin typeface="Comic Sans MS" pitchFamily="66"/>
                        </a:rPr>
                        <a:t>Arafat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8CBAD"/>
                    </a:solidFill>
                  </a:tcPr>
                </a:tc>
                <a:tc>
                  <a:txBody>
                    <a:bodyPr/>
                    <a:lstStyle/>
                    <a:p>
                      <a:pPr lvl="0" algn="ctr"/>
                      <a:r>
                        <a:rPr lang="en-GB" sz="1400" b="0" u="sng">
                          <a:solidFill>
                            <a:srgbClr val="000000"/>
                          </a:solidFill>
                          <a:latin typeface="Comic Sans MS" pitchFamily="66"/>
                        </a:rPr>
                        <a:t>Muzdalifah</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D966"/>
                    </a:solidFill>
                  </a:tcPr>
                </a:tc>
                <a:tc>
                  <a:txBody>
                    <a:bodyPr/>
                    <a:lstStyle/>
                    <a:p>
                      <a:pPr lvl="0" algn="ctr"/>
                      <a:r>
                        <a:rPr lang="en-GB" sz="1400" b="0" u="sng">
                          <a:solidFill>
                            <a:srgbClr val="000000"/>
                          </a:solidFill>
                          <a:latin typeface="Comic Sans MS" pitchFamily="66"/>
                        </a:rPr>
                        <a:t>Mina</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C5E0B4"/>
                    </a:solidFill>
                  </a:tcPr>
                </a:tc>
                <a:tc>
                  <a:txBody>
                    <a:bodyPr/>
                    <a:lstStyle/>
                    <a:p>
                      <a:pPr lvl="0" algn="ctr"/>
                      <a:r>
                        <a:rPr lang="en-GB" sz="1400" b="0" i="0" u="sng">
                          <a:solidFill>
                            <a:srgbClr val="000000"/>
                          </a:solidFill>
                          <a:latin typeface="Comic Sans MS" pitchFamily="66"/>
                        </a:rPr>
                        <a:t>Mecca</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00B0F0"/>
                    </a:solidFill>
                  </a:tcPr>
                </a:tc>
                <a:tc>
                  <a:txBody>
                    <a:bodyPr/>
                    <a:lstStyle/>
                    <a:p>
                      <a:pPr marL="0" marR="0" lvl="0" indent="0" algn="ctr" defTabSz="914400" rtl="0" fontAlgn="auto" hangingPunct="1">
                        <a:lnSpc>
                          <a:spcPct val="100000"/>
                        </a:lnSpc>
                        <a:spcBef>
                          <a:spcPts val="0"/>
                        </a:spcBef>
                        <a:spcAft>
                          <a:spcPts val="0"/>
                        </a:spcAft>
                        <a:buNone/>
                        <a:tabLst/>
                      </a:pPr>
                      <a:r>
                        <a:rPr lang="en-GB" sz="1400" b="0" i="1" u="sng">
                          <a:solidFill>
                            <a:srgbClr val="000000"/>
                          </a:solidFill>
                          <a:latin typeface="Comic Sans MS" pitchFamily="66"/>
                        </a:rPr>
                        <a:t>Optional: Madinah</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AA71"/>
                    </a:solidFill>
                  </a:tcPr>
                </a:tc>
                <a:extLst>
                  <a:ext uri="{0D108BD9-81ED-4DB2-BD59-A6C34878D82A}">
                    <a16:rowId xmlns:a16="http://schemas.microsoft.com/office/drawing/2014/main" val="2572759461"/>
                  </a:ext>
                </a:extLst>
              </a:tr>
              <a:tr h="1419130">
                <a:tc rowSpan="3">
                  <a:txBody>
                    <a:bodyPr/>
                    <a:lstStyle/>
                    <a:p>
                      <a:pPr marL="171450" lvl="0" indent="-171450">
                        <a:buSzPct val="100000"/>
                        <a:buFont typeface="Arial" pitchFamily="34"/>
                        <a:buChar char="•"/>
                      </a:pPr>
                      <a:r>
                        <a:rPr lang="en-GB" sz="1200" b="0">
                          <a:solidFill>
                            <a:srgbClr val="000000"/>
                          </a:solidFill>
                          <a:latin typeface="Comic Sans MS" pitchFamily="66"/>
                        </a:rPr>
                        <a:t>This is where </a:t>
                      </a:r>
                      <a:r>
                        <a:rPr lang="en-GB" sz="1200" b="1">
                          <a:solidFill>
                            <a:srgbClr val="000000"/>
                          </a:solidFill>
                          <a:latin typeface="Comic Sans MS" pitchFamily="66"/>
                        </a:rPr>
                        <a:t>Muhammad preached his last sermon.</a:t>
                      </a:r>
                    </a:p>
                    <a:p>
                      <a:pPr marL="171450" lvl="0" indent="-171450">
                        <a:buSzPct val="100000"/>
                        <a:buFont typeface="Arial" pitchFamily="34"/>
                        <a:buChar char="•"/>
                      </a:pPr>
                      <a:r>
                        <a:rPr lang="en-GB" sz="1200" b="0">
                          <a:solidFill>
                            <a:srgbClr val="000000"/>
                          </a:solidFill>
                          <a:latin typeface="Comic Sans MS" pitchFamily="66"/>
                        </a:rPr>
                        <a:t>They spend the whole day praying in the hot summer sun.</a:t>
                      </a:r>
                    </a:p>
                    <a:p>
                      <a:pPr marL="171450" lvl="0" indent="-171450">
                        <a:buSzPct val="100000"/>
                        <a:buFont typeface="Arial" pitchFamily="34"/>
                        <a:buChar char="•"/>
                      </a:pPr>
                      <a:r>
                        <a:rPr lang="en-GB" sz="1200" b="0">
                          <a:solidFill>
                            <a:srgbClr val="000000"/>
                          </a:solidFill>
                          <a:latin typeface="Comic Sans MS" pitchFamily="66"/>
                        </a:rPr>
                        <a:t>The heat form the sun is a reminded of </a:t>
                      </a:r>
                      <a:r>
                        <a:rPr lang="en-GB" sz="1200" b="1">
                          <a:solidFill>
                            <a:srgbClr val="000000"/>
                          </a:solidFill>
                          <a:latin typeface="Comic Sans MS" pitchFamily="66"/>
                        </a:rPr>
                        <a:t>what judgement day will be like.</a:t>
                      </a:r>
                      <a:r>
                        <a:rPr lang="en-GB" sz="1200" b="0">
                          <a:solidFill>
                            <a:srgbClr val="000000"/>
                          </a:solidFill>
                          <a:latin typeface="Comic Sans MS" pitchFamily="66"/>
                        </a:rPr>
                        <a:t> </a:t>
                      </a:r>
                    </a:p>
                    <a:p>
                      <a:pPr marL="171450" lvl="0" indent="-171450">
                        <a:buSzPct val="100000"/>
                        <a:buFont typeface="Arial" pitchFamily="34"/>
                        <a:buChar char="•"/>
                      </a:pPr>
                      <a:r>
                        <a:rPr lang="en-GB" sz="1200" b="0">
                          <a:solidFill>
                            <a:srgbClr val="000000"/>
                          </a:solidFill>
                          <a:latin typeface="Comic Sans MS" pitchFamily="66"/>
                        </a:rPr>
                        <a:t>Some will spend all day to show the death of their faith. “</a:t>
                      </a:r>
                      <a:r>
                        <a:rPr lang="en-GB" sz="1200" b="1">
                          <a:solidFill>
                            <a:srgbClr val="000000"/>
                          </a:solidFill>
                          <a:latin typeface="Comic Sans MS" pitchFamily="66"/>
                        </a:rPr>
                        <a:t>Standing in Arafat</a:t>
                      </a:r>
                      <a:r>
                        <a:rPr lang="en-GB" sz="1200" b="0">
                          <a:solidFill>
                            <a:srgbClr val="000000"/>
                          </a:solidFill>
                          <a:latin typeface="Comic Sans MS" pitchFamily="66"/>
                        </a:rPr>
                        <a:t>”</a:t>
                      </a:r>
                    </a:p>
                    <a:p>
                      <a:pPr marL="171450" lvl="0" indent="-171450">
                        <a:buSzPct val="100000"/>
                        <a:buFont typeface="Arial" pitchFamily="34"/>
                        <a:buChar char="•"/>
                      </a:pPr>
                      <a:r>
                        <a:rPr lang="en-GB" sz="1200" b="0">
                          <a:solidFill>
                            <a:srgbClr val="000000"/>
                          </a:solidFill>
                          <a:latin typeface="Comic Sans MS" pitchFamily="66"/>
                        </a:rPr>
                        <a:t>Teaches that God will forgive sins.</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rowSpan="3">
                  <a:txBody>
                    <a:bodyPr/>
                    <a:lstStyle/>
                    <a:p>
                      <a:pPr marL="171450" lvl="0" indent="-171450">
                        <a:buSzPct val="100000"/>
                        <a:buFont typeface="Arial" pitchFamily="34"/>
                        <a:buChar char="•"/>
                      </a:pPr>
                      <a:r>
                        <a:rPr lang="en-GB" sz="1200" b="0">
                          <a:solidFill>
                            <a:srgbClr val="000000"/>
                          </a:solidFill>
                          <a:latin typeface="Comic Sans MS" pitchFamily="66"/>
                        </a:rPr>
                        <a:t>Muslims then walk to Muzdalifah, where they spend the night.</a:t>
                      </a:r>
                    </a:p>
                    <a:p>
                      <a:pPr marL="171450" lvl="0" indent="-171450">
                        <a:buSzPct val="100000"/>
                        <a:buFont typeface="Arial" pitchFamily="34"/>
                        <a:buChar char="•"/>
                      </a:pPr>
                      <a:r>
                        <a:rPr lang="en-GB" sz="1200" b="0">
                          <a:solidFill>
                            <a:srgbClr val="000000"/>
                          </a:solidFill>
                          <a:latin typeface="Comic Sans MS" pitchFamily="66"/>
                        </a:rPr>
                        <a:t>On their way they collect 49 small pebbles to be used at Mina.</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rowSpan="3">
                  <a:txBody>
                    <a:bodyPr/>
                    <a:lstStyle/>
                    <a:p>
                      <a:pPr marL="171450" lvl="0" indent="-171450">
                        <a:buSzPct val="100000"/>
                        <a:buFont typeface="Arial" pitchFamily="34"/>
                        <a:buChar char="•"/>
                      </a:pPr>
                      <a:r>
                        <a:rPr lang="en-GB" sz="1200" b="0">
                          <a:solidFill>
                            <a:srgbClr val="000000"/>
                          </a:solidFill>
                          <a:latin typeface="Comic Sans MS" pitchFamily="66"/>
                        </a:rPr>
                        <a:t>There are 3 stone walls called the </a:t>
                      </a:r>
                      <a:r>
                        <a:rPr lang="en-GB" sz="1200" b="1">
                          <a:solidFill>
                            <a:srgbClr val="000000"/>
                          </a:solidFill>
                          <a:latin typeface="Comic Sans MS" pitchFamily="66"/>
                        </a:rPr>
                        <a:t>Jamarat</a:t>
                      </a:r>
                      <a:r>
                        <a:rPr lang="en-GB" sz="1200" b="0">
                          <a:solidFill>
                            <a:srgbClr val="000000"/>
                          </a:solidFill>
                          <a:latin typeface="Comic Sans MS" pitchFamily="66"/>
                        </a:rPr>
                        <a:t>.</a:t>
                      </a:r>
                    </a:p>
                    <a:p>
                      <a:pPr marL="171450" lvl="0" indent="-171450">
                        <a:buSzPct val="100000"/>
                        <a:buFont typeface="Arial" pitchFamily="34"/>
                        <a:buChar char="•"/>
                      </a:pPr>
                      <a:r>
                        <a:rPr lang="en-GB" sz="1200" b="0">
                          <a:solidFill>
                            <a:srgbClr val="000000"/>
                          </a:solidFill>
                          <a:latin typeface="Comic Sans MS" pitchFamily="66"/>
                        </a:rPr>
                        <a:t>These walls represent the </a:t>
                      </a:r>
                      <a:r>
                        <a:rPr lang="en-GB" sz="1200" b="1">
                          <a:solidFill>
                            <a:srgbClr val="000000"/>
                          </a:solidFill>
                          <a:latin typeface="Comic Sans MS" pitchFamily="66"/>
                        </a:rPr>
                        <a:t>devil and temptation,</a:t>
                      </a:r>
                    </a:p>
                    <a:p>
                      <a:pPr marL="171450" lvl="0" indent="-171450">
                        <a:buSzPct val="100000"/>
                        <a:buFont typeface="Arial" pitchFamily="34"/>
                        <a:buChar char="•"/>
                      </a:pPr>
                      <a:r>
                        <a:rPr lang="en-GB" sz="1200" b="0">
                          <a:solidFill>
                            <a:srgbClr val="000000"/>
                          </a:solidFill>
                          <a:latin typeface="Comic Sans MS" pitchFamily="66"/>
                        </a:rPr>
                        <a:t>Pilgrims throw pebbles they have collected at the walls to show they </a:t>
                      </a:r>
                      <a:r>
                        <a:rPr lang="en-GB" sz="1200" b="1">
                          <a:solidFill>
                            <a:srgbClr val="000000"/>
                          </a:solidFill>
                          <a:latin typeface="Comic Sans MS" pitchFamily="66"/>
                        </a:rPr>
                        <a:t>reject evil.</a:t>
                      </a:r>
                    </a:p>
                    <a:p>
                      <a:pPr marL="171450" lvl="0" indent="-171450">
                        <a:buSzPct val="100000"/>
                        <a:buFont typeface="Arial" pitchFamily="34"/>
                        <a:buChar char="•"/>
                      </a:pPr>
                      <a:r>
                        <a:rPr lang="en-GB" sz="1200" b="0">
                          <a:solidFill>
                            <a:srgbClr val="000000"/>
                          </a:solidFill>
                          <a:latin typeface="Comic Sans MS" pitchFamily="66"/>
                        </a:rPr>
                        <a:t>Many people will </a:t>
                      </a:r>
                      <a:r>
                        <a:rPr lang="en-GB" sz="1200" b="1">
                          <a:solidFill>
                            <a:srgbClr val="000000"/>
                          </a:solidFill>
                          <a:latin typeface="Comic Sans MS" pitchFamily="66"/>
                        </a:rPr>
                        <a:t>sacrifice and animal </a:t>
                      </a:r>
                      <a:r>
                        <a:rPr lang="en-GB" sz="1200" b="0">
                          <a:solidFill>
                            <a:srgbClr val="000000"/>
                          </a:solidFill>
                          <a:latin typeface="Comic Sans MS" pitchFamily="66"/>
                        </a:rPr>
                        <a:t>(links/ time of Id-ul-Adha)</a:t>
                      </a:r>
                    </a:p>
                    <a:p>
                      <a:pPr marL="171450" lvl="0" indent="-171450">
                        <a:buSzPct val="100000"/>
                        <a:buFont typeface="Arial" pitchFamily="34"/>
                        <a:buChar char="•"/>
                      </a:pPr>
                      <a:r>
                        <a:rPr lang="en-GB" sz="1200" b="0">
                          <a:solidFill>
                            <a:srgbClr val="000000"/>
                          </a:solidFill>
                          <a:latin typeface="Comic Sans MS" pitchFamily="66"/>
                        </a:rPr>
                        <a:t>Pilgrims will then cut their hair. </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r>
                        <a:rPr lang="en-GB" sz="1200" b="0">
                          <a:solidFill>
                            <a:srgbClr val="000000"/>
                          </a:solidFill>
                          <a:latin typeface="Comic Sans MS" pitchFamily="66"/>
                        </a:rPr>
                        <a:t>The following day Muslims return to Mecca and circle the </a:t>
                      </a:r>
                      <a:r>
                        <a:rPr lang="en-GB" sz="1200" b="1">
                          <a:solidFill>
                            <a:srgbClr val="000000"/>
                          </a:solidFill>
                          <a:latin typeface="Comic Sans MS" pitchFamily="66"/>
                        </a:rPr>
                        <a:t>Ka’aba 7 more times.</a:t>
                      </a:r>
                      <a:endParaRPr lang="en-GB" sz="1200" b="0">
                        <a:solidFill>
                          <a:srgbClr val="000000"/>
                        </a:solidFill>
                        <a:latin typeface="Comic Sans MS" pitchFamily="66"/>
                      </a:endParaRPr>
                    </a:p>
                    <a:p>
                      <a:pPr lvl="0"/>
                      <a:endParaRPr lang="en-GB" sz="1200" b="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rowSpan="3">
                  <a:txBody>
                    <a:bodyPr/>
                    <a:lstStyle/>
                    <a:p>
                      <a:pPr marL="171450" lvl="0" indent="-171450">
                        <a:buSzPct val="100000"/>
                        <a:buFont typeface="Arial" pitchFamily="34"/>
                        <a:buChar char="•"/>
                      </a:pPr>
                      <a:r>
                        <a:rPr lang="en-GB" sz="1200" b="0">
                          <a:solidFill>
                            <a:srgbClr val="000000"/>
                          </a:solidFill>
                          <a:latin typeface="Comic Sans MS" pitchFamily="66"/>
                        </a:rPr>
                        <a:t>Many take the opportunity to travel to</a:t>
                      </a:r>
                      <a:r>
                        <a:rPr lang="en-GB" sz="1200" b="1">
                          <a:solidFill>
                            <a:srgbClr val="000000"/>
                          </a:solidFill>
                          <a:latin typeface="Comic Sans MS" pitchFamily="66"/>
                        </a:rPr>
                        <a:t> Madinah </a:t>
                      </a:r>
                      <a:r>
                        <a:rPr lang="en-GB" sz="1200" b="0">
                          <a:solidFill>
                            <a:srgbClr val="000000"/>
                          </a:solidFill>
                          <a:latin typeface="Comic Sans MS" pitchFamily="66"/>
                        </a:rPr>
                        <a:t>to visit </a:t>
                      </a:r>
                      <a:r>
                        <a:rPr lang="en-GB" sz="1200" b="1">
                          <a:solidFill>
                            <a:srgbClr val="000000"/>
                          </a:solidFill>
                          <a:latin typeface="Comic Sans MS" pitchFamily="66"/>
                        </a:rPr>
                        <a:t>the prophet’s Mosque</a:t>
                      </a:r>
                      <a:r>
                        <a:rPr lang="en-GB" sz="1200" b="0">
                          <a:solidFill>
                            <a:srgbClr val="000000"/>
                          </a:solidFill>
                          <a:latin typeface="Comic Sans MS" pitchFamily="66"/>
                        </a:rPr>
                        <a:t>.</a:t>
                      </a:r>
                    </a:p>
                    <a:p>
                      <a:pPr marL="171450" lvl="0" indent="-171450">
                        <a:buSzPct val="100000"/>
                        <a:buFont typeface="Arial" pitchFamily="34"/>
                        <a:buChar char="•"/>
                      </a:pPr>
                      <a:r>
                        <a:rPr lang="en-GB" sz="1200" b="0">
                          <a:solidFill>
                            <a:srgbClr val="000000"/>
                          </a:solidFill>
                          <a:latin typeface="Comic Sans MS" pitchFamily="66"/>
                        </a:rPr>
                        <a:t>The huge mosque is built on another small mosque (that the prophet built).</a:t>
                      </a:r>
                    </a:p>
                    <a:p>
                      <a:pPr marL="171450" lvl="0" indent="-171450">
                        <a:buSzPct val="100000"/>
                        <a:buFont typeface="Arial" pitchFamily="34"/>
                        <a:buChar char="•"/>
                      </a:pPr>
                      <a:r>
                        <a:rPr lang="en-GB" sz="1200" b="0">
                          <a:solidFill>
                            <a:srgbClr val="000000"/>
                          </a:solidFill>
                          <a:latin typeface="Comic Sans MS" pitchFamily="66"/>
                        </a:rPr>
                        <a:t>It contains the </a:t>
                      </a:r>
                      <a:r>
                        <a:rPr lang="en-GB" sz="1200" b="1">
                          <a:solidFill>
                            <a:srgbClr val="000000"/>
                          </a:solidFill>
                          <a:latin typeface="Comic Sans MS" pitchFamily="66"/>
                        </a:rPr>
                        <a:t>tomb of Muhammad </a:t>
                      </a:r>
                      <a:r>
                        <a:rPr lang="en-GB" sz="1200" b="0">
                          <a:solidFill>
                            <a:srgbClr val="000000"/>
                          </a:solidFill>
                          <a:latin typeface="Comic Sans MS" pitchFamily="66"/>
                        </a:rPr>
                        <a:t>and some of the early Muslim leaders.</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12933921"/>
                  </a:ext>
                </a:extLst>
              </a:tr>
              <a:tr h="268147">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lvl="0" algn="ctr"/>
                      <a:r>
                        <a:rPr lang="en-GB" sz="1400" b="0" u="sng">
                          <a:solidFill>
                            <a:srgbClr val="000000"/>
                          </a:solidFill>
                          <a:latin typeface="Comic Sans MS" pitchFamily="66"/>
                        </a:rPr>
                        <a:t>Mina</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7E7"/>
                    </a:solidFill>
                  </a:tcPr>
                </a:tc>
                <a:tc vMerge="1">
                  <a:txBody>
                    <a:bodyPr/>
                    <a:lstStyle/>
                    <a:p>
                      <a:endParaRPr lang="en-GB"/>
                    </a:p>
                  </a:txBody>
                  <a:tcPr/>
                </a:tc>
                <a:extLst>
                  <a:ext uri="{0D108BD9-81ED-4DB2-BD59-A6C34878D82A}">
                    <a16:rowId xmlns:a16="http://schemas.microsoft.com/office/drawing/2014/main" val="3832103761"/>
                  </a:ext>
                </a:extLst>
              </a:tr>
              <a:tr h="70866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171450" lvl="0" indent="-171450">
                        <a:buSzPct val="100000"/>
                        <a:buFont typeface="Arial" pitchFamily="34"/>
                        <a:buChar char="•"/>
                      </a:pPr>
                      <a:r>
                        <a:rPr lang="en-GB" sz="1200" b="0">
                          <a:solidFill>
                            <a:srgbClr val="000000"/>
                          </a:solidFill>
                          <a:latin typeface="Comic Sans MS" pitchFamily="66"/>
                        </a:rPr>
                        <a:t>They then return to Mina to spend two nights there, remembering God and reflecting on his blessings before Hajj ends.</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extLst>
                  <a:ext uri="{0D108BD9-81ED-4DB2-BD59-A6C34878D82A}">
                    <a16:rowId xmlns:a16="http://schemas.microsoft.com/office/drawing/2014/main" val="991235538"/>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147561AB51DF428788596ACB76AD16" ma:contentTypeVersion="" ma:contentTypeDescription="Create a new document." ma:contentTypeScope="" ma:versionID="fd2bf89815a3d08e1333e865a571437c">
  <xsd:schema xmlns:xsd="http://www.w3.org/2001/XMLSchema" xmlns:xs="http://www.w3.org/2001/XMLSchema" xmlns:p="http://schemas.microsoft.com/office/2006/metadata/properties" xmlns:ns2="82762546-134f-435b-a3d8-01776a5e047b" xmlns:ns3="67fdbd2b-1973-427c-bffa-6d718ee9b636" xmlns:ns4="3c6552ff-e203-492b-9a4a-86c2b1ce869f" targetNamespace="http://schemas.microsoft.com/office/2006/metadata/properties" ma:root="true" ma:fieldsID="00672294dec573198491a2eeb19b4524" ns2:_="" ns3:_="" ns4:_="">
    <xsd:import namespace="82762546-134f-435b-a3d8-01776a5e047b"/>
    <xsd:import namespace="67fdbd2b-1973-427c-bffa-6d718ee9b636"/>
    <xsd:import namespace="3c6552ff-e203-492b-9a4a-86c2b1ce869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762546-134f-435b-a3d8-01776a5e04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c470fb7-5308-496a-a12b-188b66d4a6e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fdbd2b-1973-427c-bffa-6d718ee9b63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c6552ff-e203-492b-9a4a-86c2b1ce869f"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9F64BCF-503F-4F2E-86A0-989497ECA44D}" ma:internalName="TaxCatchAll" ma:showField="CatchAllData" ma:web="{67fdbd2b-1973-427c-bffa-6d718ee9b6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2762546-134f-435b-a3d8-01776a5e047b">
      <Terms xmlns="http://schemas.microsoft.com/office/infopath/2007/PartnerControls"/>
    </lcf76f155ced4ddcb4097134ff3c332f>
    <TaxCatchAll xmlns="3c6552ff-e203-492b-9a4a-86c2b1ce869f" xsi:nil="true"/>
  </documentManagement>
</p:properties>
</file>

<file path=customXml/itemProps1.xml><?xml version="1.0" encoding="utf-8"?>
<ds:datastoreItem xmlns:ds="http://schemas.openxmlformats.org/officeDocument/2006/customXml" ds:itemID="{BA11B641-65BD-4900-B4B6-21A25F427030}"/>
</file>

<file path=customXml/itemProps2.xml><?xml version="1.0" encoding="utf-8"?>
<ds:datastoreItem xmlns:ds="http://schemas.openxmlformats.org/officeDocument/2006/customXml" ds:itemID="{08ED49B6-12CC-467F-AC60-050733C00E28}"/>
</file>

<file path=customXml/itemProps3.xml><?xml version="1.0" encoding="utf-8"?>
<ds:datastoreItem xmlns:ds="http://schemas.openxmlformats.org/officeDocument/2006/customXml" ds:itemID="{98C32D5E-AF7E-4CAA-95BD-5781859A6CE2}"/>
</file>

<file path=docProps/app.xml><?xml version="1.0" encoding="utf-8"?>
<Properties xmlns="http://schemas.openxmlformats.org/officeDocument/2006/extended-properties" xmlns:vt="http://schemas.openxmlformats.org/officeDocument/2006/docPropsVTypes">
  <TotalTime>2295</TotalTime>
  <Words>3350</Words>
  <Application>Microsoft Office PowerPoint</Application>
  <PresentationFormat>Widescreen</PresentationFormat>
  <Paragraphs>366</Paragraphs>
  <Slides>12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Ms R</dc:creator>
  <cp:lastModifiedBy>Leary O</cp:lastModifiedBy>
  <cp:revision>101</cp:revision>
  <dcterms:created xsi:type="dcterms:W3CDTF">2019-11-22T20:25:21Z</dcterms:created>
  <dcterms:modified xsi:type="dcterms:W3CDTF">2020-02-12T13:36:18Z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0x01010002147561AB51DF428788596ACB76AD16</vt:lpwstr>
  </property>
</Properties>
</file>