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93" r:id="rId4"/>
    <p:sldId id="292" r:id="rId5"/>
    <p:sldId id="291" r:id="rId6"/>
    <p:sldId id="290" r:id="rId7"/>
    <p:sldId id="289" r:id="rId8"/>
    <p:sldId id="294" r:id="rId9"/>
    <p:sldId id="288" r:id="rId10"/>
    <p:sldId id="287" r:id="rId11"/>
    <p:sldId id="286" r:id="rId12"/>
    <p:sldId id="285" r:id="rId13"/>
    <p:sldId id="28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F248"/>
    <a:srgbClr val="EC90DA"/>
    <a:srgbClr val="14ECD2"/>
    <a:srgbClr val="FFEBAB"/>
    <a:srgbClr val="FF97E4"/>
    <a:srgbClr val="EEA7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EDA2D5-D76F-4083-8344-5EF04CEEC33A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A4247A-A685-4220-B61D-9760BCDA03C7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D8F7A3A3-A3C6-4973-AF3D-64AB3D47A553}" type="datetime1">
              <a:rPr lang="en-GB"/>
              <a:pPr lvl="0"/>
              <a:t>12/02/2020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2A9E742-F747-4D39-ADB4-1A5DD92AE75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D6296B8-5901-4D79-8ECD-2B94D0A3C7F3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FCE4DE-1685-4EC1-936E-5EC8D51C363B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D363D7-AE5D-4EB8-8E70-49B13B2BBD7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E8B45B01-6AEB-49EE-9ACE-4D99E1CD89E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791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E8B45B01-6AEB-49EE-9ACE-4D99E1CD89E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141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E8B45B01-6AEB-49EE-9ACE-4D99E1CD89E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763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13424-CE92-45C1-A34D-111D9847339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9043A-3F86-400E-BE3C-28C38A208C3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08F3F9-1F98-4A0C-B6FD-CED40A2B7DC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6257EC7-6C31-4D5F-9372-E9164F860E8C}" type="datetime1">
              <a:rPr lang="en-GB"/>
              <a:pPr lvl="0"/>
              <a:t>12/02/2020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F4CBA-F82C-4C08-A292-6E45C6E4D1F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4DA6A-3761-4447-BC8A-65CAFCEB5CD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B6501B0-C36C-4C4D-A8D4-61D0D9FBE7F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31721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FA2C7-458B-4776-A459-5590E55BD1C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FE690F-6F16-4F3A-ACDB-2917C4D87D8F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71F803-A6CC-491C-A55D-25C496020D5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5A563E-04D6-4B3F-9130-1C5CC9A87114}" type="datetime1">
              <a:rPr lang="en-GB"/>
              <a:pPr lvl="0"/>
              <a:t>12/02/2020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782A6-E31B-435D-AD4F-A057DBAFF8B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B91CD-0B44-4C24-B61E-8374D63CEED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E14BA8-45F4-43F3-91AD-CF2A5A5E72B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761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84CED5-2E17-4B43-A1C0-47F2B89C301F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CCC44B-D9DC-4C5B-9C46-A96D45DD871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70A86-85D9-4698-B9E4-451A396B606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B8C42D-212F-4CAE-A240-FD2BA85826F3}" type="datetime1">
              <a:rPr lang="en-GB"/>
              <a:pPr lvl="0"/>
              <a:t>12/02/2020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AD638C-BB98-482F-A07A-7C28D16B5A0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02F82-E3DE-4ED0-8048-69A11D1ECF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E756196-F69E-49FE-BD10-BD864804856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190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7C48A-98D4-442F-BA7C-EB648D98D69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FE3C9-02FF-45CD-BF05-4ECD48CFD3A8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AE4C8-6075-4F6D-A2B1-D8B6E80B509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1F4611-F092-4D54-9BEA-F50B4B5ACE5F}" type="datetime1">
              <a:rPr lang="en-GB"/>
              <a:pPr lvl="0"/>
              <a:t>12/02/2020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BB42F-BA9D-4335-836F-DB0614D7AF6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AEE4B-DEE1-438E-A91D-4CB52BF3053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7E23E7-A94E-4E15-BD73-D77E23FE193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0271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86C74-E495-4A17-93A8-FDDA1608CA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7F373-2FC3-4AA1-98A7-304915742C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F3FE7-B832-4977-88FA-D0E804B1CC6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3688E99-3506-4BB5-9132-5137F1605F4D}" type="datetime1">
              <a:rPr lang="en-GB"/>
              <a:pPr lvl="0"/>
              <a:t>12/02/2020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AD417C-1660-4BA9-BFC6-B2FD91B2970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CC37E-3FA0-4C0E-93D7-E59B9893198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D98B77-0032-40DC-ACE5-55877209CD9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517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79FA2-1C46-4F63-B44F-DFF967650F7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12965-1AC5-411D-9B53-44CC2239D75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A9D1CF-227C-4424-9F87-99161E930A38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416C49-CF0A-4D94-8E14-7FD5E1D7D2C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E4A3F9-87C6-41E4-B1A1-A42E332D8E35}" type="datetime1">
              <a:rPr lang="en-GB"/>
              <a:pPr lvl="0"/>
              <a:t>12/02/2020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4FF70A-2ECB-4767-96AA-21F1543F24A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9B3420-4997-4761-A287-E71DF990D07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A4464B6-785D-4D14-92C6-914A0B66D7D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675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1ECC7-46A3-46C5-80A8-4077AD8024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F29957-3B35-4D3C-B146-9ED23EF7E7C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9C8F92-C1F1-4E93-B969-F150198FADE6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4C5186-B3F9-4351-8FC2-6F9AFC1B3565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29318B-F84B-498A-B208-369D135EC7D3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AE7D5F-8BE8-41A6-8CFC-5D937FD47F2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65C525D-B58E-411D-8949-A5295EDC5A37}" type="datetime1">
              <a:rPr lang="en-GB"/>
              <a:pPr lvl="0"/>
              <a:t>12/02/2020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D597EB-ABB4-4623-A88E-2087665D594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CB8BD-0D00-43CE-A25B-7945AC84355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6890B9-3F3E-4217-BC26-4A6596D5055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398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9FDD8-C05C-4E51-AE8F-77E7A09EA95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CC34F2-452A-4808-B6E0-1CCEB31A6A3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999DD4-BA87-4988-AC96-CD95B3C76A98}" type="datetime1">
              <a:rPr lang="en-GB"/>
              <a:pPr lvl="0"/>
              <a:t>12/02/2020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1D0CD2-B3E5-4363-8E89-BEA29FFE36B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A1D11C-2DF0-447A-87F3-C173DEC9DCF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39D5AD-5D0F-4E36-9905-40D5264A70C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453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355ED4-ACF8-4D48-AC51-83EA2F5846B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108042-E1C4-4194-86D1-CC9352D1D591}" type="datetime1">
              <a:rPr lang="en-GB"/>
              <a:pPr lvl="0"/>
              <a:t>12/02/2020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53D969-E741-4512-B7F2-52AB94D30E2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9DE34A-39F2-46F2-9A86-D70A528F0D7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910DE3A-3659-46C9-B2C8-2FAA7F19A83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31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3512E-DDB6-404E-8004-DA3C00CCDC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DBEA2-285B-4A07-B780-CB9FD9DA532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4A60AA-1DFA-482D-9899-BCCC736F372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D656E7-3B44-4DB3-B8A3-62B99BDEFEC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390F7A-DF0A-4A59-B582-E628DEDE5ACC}" type="datetime1">
              <a:rPr lang="en-GB"/>
              <a:pPr lvl="0"/>
              <a:t>12/02/2020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A2A3CC-D5CD-4502-A8C9-FD109359374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1D831-07D4-44EB-B8A3-BB50E37C8E1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E885279-DA2E-4238-B312-B0BAAC0FA8C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759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200C7-C40F-43BF-994D-32F3A00C79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8A6F8F-7C22-4947-8868-D879D670CD7E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en-GB" sz="3200"/>
            </a:lvl1pPr>
          </a:lstStyle>
          <a:p>
            <a:pPr lv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C70EB9-01C3-47D4-8385-908E864422D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AE13B4-E47F-4B1B-BF9D-D9AE0BC0CF5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4EB8FD-B1A9-4750-9386-35C8B1301C18}" type="datetime1">
              <a:rPr lang="en-GB"/>
              <a:pPr lvl="0"/>
              <a:t>12/02/2020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979060-A77D-43C2-9EFE-20B8135663C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8CF62A-8D4B-4928-9D51-AE6F62A33E3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D75100-0EBA-41FC-B01D-B56233A2223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997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17CE8D-F2B2-4DF1-99DA-264DECB012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DB3C1E-AAD3-48C0-8B60-1759069EFE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BE0DD-1693-4687-B0E0-A2CE7693E482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522070FC-7B06-45CF-AC02-E5FFB928A7C5}" type="datetime1">
              <a:rPr lang="en-GB"/>
              <a:pPr lvl="0"/>
              <a:t>12/02/2020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DE141-04E8-4065-A0FE-E5F344F8B96E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1481C-8567-497F-9DA8-407CE4D44E7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E81763B7-8AB8-4B43-BD0E-3B99A415C060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rah.com/relationships/getting-back-together-remarriage-after-divorce/all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jobsanger.blogspot.com/2010/10/nordic-countries-lead-in-gender.htm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cons8.com/web-app/13926/gender-symbols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://www.createdebate.com/debate/show/Straight_Pride_Answer_to_the_Homosexual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ookfordiagnosis.com/mesh_info.php?term=homosexuality&amp;lang=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eastdakota99/523340062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collegesolution.com/can-college-rankings-giant-keep-schools-from-cheating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meiskesherly/weddings-cartoon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eamstime.com/stock-illustration-young-people-bought-new-house-vector-flat-illustration-happy-family-moving-new-home-cartoon-characters-husband-image94602154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roundreport.com/garry-mccarthy-subpoenaed-jesse-jackson-jr-divorc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C43EF354-3E86-48F0-BD95-A1848E192A75}"/>
              </a:ext>
            </a:extLst>
          </p:cNvPr>
          <p:cNvSpPr txBox="1"/>
          <p:nvPr/>
        </p:nvSpPr>
        <p:spPr>
          <a:xfrm>
            <a:off x="1956578" y="963027"/>
            <a:ext cx="8755923" cy="76944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i="0" u="sng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The Study of Religion: Paper 2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9223C78F-D2D9-4E72-9C2B-6D66F1781BEB}"/>
              </a:ext>
            </a:extLst>
          </p:cNvPr>
          <p:cNvSpPr txBox="1"/>
          <p:nvPr/>
        </p:nvSpPr>
        <p:spPr>
          <a:xfrm>
            <a:off x="2680642" y="1950522"/>
            <a:ext cx="6830716" cy="76944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i="0" u="sng" strike="noStrike" kern="1200" cap="none" spc="0" baseline="0" dirty="0">
                <a:solidFill>
                  <a:srgbClr val="00B0F0"/>
                </a:solidFill>
                <a:uFillTx/>
                <a:latin typeface="Comic Sans MS" pitchFamily="66"/>
              </a:rPr>
              <a:t>Relationships and Family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5B8CD87E-07C5-4FCF-B865-E95A17EF7450}"/>
              </a:ext>
            </a:extLst>
          </p:cNvPr>
          <p:cNvSpPr txBox="1"/>
          <p:nvPr/>
        </p:nvSpPr>
        <p:spPr>
          <a:xfrm>
            <a:off x="4208115" y="2876124"/>
            <a:ext cx="3978975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0" i="0" u="sng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Revision Cards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45990B-A64F-4AED-9AC6-A629257BFD61}"/>
              </a:ext>
            </a:extLst>
          </p:cNvPr>
          <p:cNvSpPr txBox="1"/>
          <p:nvPr/>
        </p:nvSpPr>
        <p:spPr>
          <a:xfrm>
            <a:off x="0" y="0"/>
            <a:ext cx="12191996" cy="523219"/>
          </a:xfrm>
          <a:prstGeom prst="rect">
            <a:avLst/>
          </a:prstGeom>
          <a:solidFill>
            <a:srgbClr val="FFEBAB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sng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Remarriage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460BD3-8E10-4127-B72A-2E65018401DC}"/>
              </a:ext>
            </a:extLst>
          </p:cNvPr>
          <p:cNvSpPr/>
          <p:nvPr/>
        </p:nvSpPr>
        <p:spPr>
          <a:xfrm>
            <a:off x="179618" y="759278"/>
            <a:ext cx="3167740" cy="58211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u="sng" dirty="0">
                <a:solidFill>
                  <a:srgbClr val="000000"/>
                </a:solidFill>
                <a:latin typeface="Comic Sans MS" pitchFamily="66"/>
              </a:rPr>
              <a:t>Remarriage for Christians:</a:t>
            </a:r>
          </a:p>
          <a:p>
            <a:pPr marL="285750" marR="0" lvl="0" indent="-2857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Jesus said that anyone who divorced and remarried were committing adultery.</a:t>
            </a:r>
          </a:p>
          <a:p>
            <a:pPr marL="285750" marR="0" lvl="0" indent="-2857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The Catholic Church do not accept remarriage.</a:t>
            </a:r>
          </a:p>
          <a:p>
            <a:pPr marL="285750" marR="0" lvl="0" indent="-2857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However they allow remarriage if their first marriage was  </a:t>
            </a:r>
            <a:r>
              <a:rPr lang="en-GB" sz="1400" b="1" dirty="0">
                <a:solidFill>
                  <a:srgbClr val="000000"/>
                </a:solidFill>
                <a:latin typeface="Comic Sans MS" pitchFamily="66"/>
              </a:rPr>
              <a:t>annulled.</a:t>
            </a:r>
          </a:p>
          <a:p>
            <a:pPr marL="285750" marR="0" lvl="0" indent="-2857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dirty="0">
                <a:solidFill>
                  <a:srgbClr val="000000"/>
                </a:solidFill>
                <a:latin typeface="Comic Sans MS" pitchFamily="66"/>
              </a:rPr>
              <a:t>Divorced Anglicans can marry someone else in church with the Bishop’s permission. </a:t>
            </a:r>
          </a:p>
          <a:p>
            <a:pPr marL="285750" marR="0" lvl="0" indent="-2857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dirty="0">
                <a:solidFill>
                  <a:srgbClr val="000000"/>
                </a:solidFill>
                <a:latin typeface="Comic Sans MS" pitchFamily="66"/>
              </a:rPr>
              <a:t>Protestant and Methodist Christians allow remarriage in church as long as the couple take their vows seriously.</a:t>
            </a:r>
          </a:p>
          <a:p>
            <a:pPr marL="285750" marR="0" lvl="0" indent="-2857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dirty="0">
                <a:solidFill>
                  <a:srgbClr val="000000"/>
                </a:solidFill>
                <a:latin typeface="Comic Sans MS" pitchFamily="66"/>
              </a:rPr>
              <a:t>The Church should reflect the forgiveness of God and allow people who have made mistakes the opportunity to find happiness in a second marriage,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1AC99330-0405-42E7-A30A-21837B06E2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704927"/>
              </p:ext>
            </p:extLst>
          </p:nvPr>
        </p:nvGraphicFramePr>
        <p:xfrm>
          <a:off x="8670471" y="759278"/>
          <a:ext cx="3037114" cy="2428569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037114">
                  <a:extLst>
                    <a:ext uri="{9D8B030D-6E8A-4147-A177-3AD203B41FA5}">
                      <a16:colId xmlns:a16="http://schemas.microsoft.com/office/drawing/2014/main" val="1986795083"/>
                    </a:ext>
                  </a:extLst>
                </a:gridCol>
              </a:tblGrid>
              <a:tr h="244419"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Muslim views to remarriage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475056"/>
                  </a:ext>
                </a:extLst>
              </a:tr>
              <a:tr h="1788489"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Remarriage is acceptable- Muhammad married a divorced women,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Men should support their ‘ex’ wives until they remarry.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105087"/>
                  </a:ext>
                </a:extLst>
              </a:tr>
            </a:tbl>
          </a:graphicData>
        </a:graphic>
      </p:graphicFrame>
      <p:sp>
        <p:nvSpPr>
          <p:cNvPr id="7" name="Speech Bubble: Rectangle with Corners Rounded 11">
            <a:extLst>
              <a:ext uri="{FF2B5EF4-FFF2-40B4-BE49-F238E27FC236}">
                <a16:creationId xmlns:a16="http://schemas.microsoft.com/office/drawing/2014/main" id="{0FD9AB9C-76B0-4658-9547-E78E8E1886EE}"/>
              </a:ext>
            </a:extLst>
          </p:cNvPr>
          <p:cNvSpPr/>
          <p:nvPr/>
        </p:nvSpPr>
        <p:spPr>
          <a:xfrm>
            <a:off x="3521530" y="759279"/>
            <a:ext cx="4871356" cy="1641022"/>
          </a:xfrm>
          <a:custGeom>
            <a:avLst>
              <a:gd name="f0" fmla="val -1817"/>
              <a:gd name="f1" fmla="val 7676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0"/>
              <a:gd name="f9" fmla="val 21600"/>
              <a:gd name="f10" fmla="+- 0 0 1"/>
              <a:gd name="f11" fmla="val -2147483647"/>
              <a:gd name="f12" fmla="val 2147483647"/>
              <a:gd name="f13" fmla="val 3590"/>
              <a:gd name="f14" fmla="val 8970"/>
              <a:gd name="f15" fmla="val 12630"/>
              <a:gd name="f16" fmla="val 18010"/>
              <a:gd name="f17" fmla="+- 0 0 180"/>
              <a:gd name="f18" fmla="*/ f6 1 21600"/>
              <a:gd name="f19" fmla="*/ f7 1 21600"/>
              <a:gd name="f20" fmla="pin -2147483647 f0 2147483647"/>
              <a:gd name="f21" fmla="pin -2147483647 f1 2147483647"/>
              <a:gd name="f22" fmla="+- 0 0 f13"/>
              <a:gd name="f23" fmla="+- 3590 0 f8"/>
              <a:gd name="f24" fmla="+- 0 0 f3"/>
              <a:gd name="f25" fmla="+- 21600 0 f16"/>
              <a:gd name="f26" fmla="+- 18010 0 f9"/>
              <a:gd name="f27" fmla="*/ f17 f2 1"/>
              <a:gd name="f28" fmla="+- f20 0 10800"/>
              <a:gd name="f29" fmla="+- f21 0 10800"/>
              <a:gd name="f30" fmla="+- f21 0 21600"/>
              <a:gd name="f31" fmla="+- f20 0 21600"/>
              <a:gd name="f32" fmla="val f20"/>
              <a:gd name="f33" fmla="val f21"/>
              <a:gd name="f34" fmla="*/ f20 f18 1"/>
              <a:gd name="f35" fmla="*/ f21 f19 1"/>
              <a:gd name="f36" fmla="*/ 800 f18 1"/>
              <a:gd name="f37" fmla="*/ 20800 f18 1"/>
              <a:gd name="f38" fmla="*/ 20800 f19 1"/>
              <a:gd name="f39" fmla="*/ 800 f19 1"/>
              <a:gd name="f40" fmla="abs f22"/>
              <a:gd name="f41" fmla="abs f23"/>
              <a:gd name="f42" fmla="?: f22 f24 f3"/>
              <a:gd name="f43" fmla="?: f22 f3 f24"/>
              <a:gd name="f44" fmla="?: f22 f4 f3"/>
              <a:gd name="f45" fmla="?: f22 f3 f4"/>
              <a:gd name="f46" fmla="abs f25"/>
              <a:gd name="f47" fmla="?: f23 f24 f3"/>
              <a:gd name="f48" fmla="?: f23 f3 f24"/>
              <a:gd name="f49" fmla="?: f25 0 f2"/>
              <a:gd name="f50" fmla="?: f25 f2 0"/>
              <a:gd name="f51" fmla="abs f26"/>
              <a:gd name="f52" fmla="?: f25 f24 f3"/>
              <a:gd name="f53" fmla="?: f25 f3 f24"/>
              <a:gd name="f54" fmla="?: f25 f4 f3"/>
              <a:gd name="f55" fmla="?: f25 f3 f4"/>
              <a:gd name="f56" fmla="?: f26 f24 f3"/>
              <a:gd name="f57" fmla="?: f26 f3 f24"/>
              <a:gd name="f58" fmla="?: f22 0 f2"/>
              <a:gd name="f59" fmla="?: f22 f2 0"/>
              <a:gd name="f60" fmla="*/ f27 1 f5"/>
              <a:gd name="f61" fmla="abs f28"/>
              <a:gd name="f62" fmla="abs f29"/>
              <a:gd name="f63" fmla="?: f22 f45 f44"/>
              <a:gd name="f64" fmla="?: f22 f44 f45"/>
              <a:gd name="f65" fmla="?: f23 f43 f42"/>
              <a:gd name="f66" fmla="?: f23 f50 f49"/>
              <a:gd name="f67" fmla="?: f23 f49 f50"/>
              <a:gd name="f68" fmla="?: f25 f47 f48"/>
              <a:gd name="f69" fmla="?: f25 f55 f54"/>
              <a:gd name="f70" fmla="?: f25 f54 f55"/>
              <a:gd name="f71" fmla="?: f26 f53 f52"/>
              <a:gd name="f72" fmla="?: f26 f59 f58"/>
              <a:gd name="f73" fmla="?: f26 f58 f59"/>
              <a:gd name="f74" fmla="?: f22 f56 f57"/>
              <a:gd name="f75" fmla="*/ f32 f18 1"/>
              <a:gd name="f76" fmla="*/ f33 f19 1"/>
              <a:gd name="f77" fmla="+- f60 0 f3"/>
              <a:gd name="f78" fmla="+- f61 0 f62"/>
              <a:gd name="f79" fmla="+- f62 0 f61"/>
              <a:gd name="f80" fmla="?: f23 f64 f63"/>
              <a:gd name="f81" fmla="?: f25 f66 f67"/>
              <a:gd name="f82" fmla="?: f26 f70 f69"/>
              <a:gd name="f83" fmla="?: f22 f72 f73"/>
              <a:gd name="f84" fmla="?: f29 f10 f78"/>
              <a:gd name="f85" fmla="?: f29 f78 f10"/>
              <a:gd name="f86" fmla="?: f28 f10 f79"/>
              <a:gd name="f87" fmla="?: f28 f79 f10"/>
              <a:gd name="f88" fmla="?: f20 f10 f84"/>
              <a:gd name="f89" fmla="?: f20 f10 f85"/>
              <a:gd name="f90" fmla="?: f30 f86 f10"/>
              <a:gd name="f91" fmla="?: f30 f87 f10"/>
              <a:gd name="f92" fmla="?: f31 f85 f10"/>
              <a:gd name="f93" fmla="?: f31 f84 f10"/>
              <a:gd name="f94" fmla="?: f21 f10 f87"/>
              <a:gd name="f95" fmla="?: f21 f10 f86"/>
              <a:gd name="f96" fmla="?: f88 f20 0"/>
              <a:gd name="f97" fmla="?: f88 f21 6280"/>
              <a:gd name="f98" fmla="?: f89 f20 0"/>
              <a:gd name="f99" fmla="?: f89 f21 15320"/>
              <a:gd name="f100" fmla="?: f90 f20 6280"/>
              <a:gd name="f101" fmla="?: f90 f21 21600"/>
              <a:gd name="f102" fmla="?: f91 f20 15320"/>
              <a:gd name="f103" fmla="?: f91 f21 21600"/>
              <a:gd name="f104" fmla="?: f92 f20 21600"/>
              <a:gd name="f105" fmla="?: f92 f21 15320"/>
              <a:gd name="f106" fmla="?: f93 f20 21600"/>
              <a:gd name="f107" fmla="?: f93 f21 6280"/>
              <a:gd name="f108" fmla="?: f94 f20 15320"/>
              <a:gd name="f109" fmla="?: f94 f21 0"/>
              <a:gd name="f110" fmla="?: f95 f20 6280"/>
              <a:gd name="f111" fmla="?: f95 f21 0"/>
            </a:gdLst>
            <a:ahLst>
              <a:ahXY gdRefX="f0" minX="f11" maxX="f12" gdRefY="f1" minY="f11" maxY="f12">
                <a:pos x="f34" y="f3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7">
                <a:pos x="f75" y="f76"/>
              </a:cxn>
            </a:cxnLst>
            <a:rect l="f36" t="f39" r="f37" b="f38"/>
            <a:pathLst>
              <a:path w="21600" h="21600">
                <a:moveTo>
                  <a:pt x="f13" y="f8"/>
                </a:moveTo>
                <a:arcTo wR="f40" hR="f41" stAng="f80" swAng="f65"/>
                <a:lnTo>
                  <a:pt x="f96" y="f97"/>
                </a:lnTo>
                <a:lnTo>
                  <a:pt x="f8" y="f14"/>
                </a:lnTo>
                <a:lnTo>
                  <a:pt x="f8" y="f15"/>
                </a:lnTo>
                <a:lnTo>
                  <a:pt x="f98" y="f99"/>
                </a:lnTo>
                <a:lnTo>
                  <a:pt x="f8" y="f16"/>
                </a:lnTo>
                <a:arcTo wR="f41" hR="f46" stAng="f81" swAng="f68"/>
                <a:lnTo>
                  <a:pt x="f100" y="f101"/>
                </a:lnTo>
                <a:lnTo>
                  <a:pt x="f14" y="f9"/>
                </a:lnTo>
                <a:lnTo>
                  <a:pt x="f15" y="f9"/>
                </a:lnTo>
                <a:lnTo>
                  <a:pt x="f102" y="f103"/>
                </a:lnTo>
                <a:lnTo>
                  <a:pt x="f16" y="f9"/>
                </a:lnTo>
                <a:arcTo wR="f46" hR="f51" stAng="f82" swAng="f71"/>
                <a:lnTo>
                  <a:pt x="f104" y="f105"/>
                </a:lnTo>
                <a:lnTo>
                  <a:pt x="f9" y="f15"/>
                </a:lnTo>
                <a:lnTo>
                  <a:pt x="f9" y="f14"/>
                </a:lnTo>
                <a:lnTo>
                  <a:pt x="f106" y="f107"/>
                </a:lnTo>
                <a:lnTo>
                  <a:pt x="f9" y="f13"/>
                </a:lnTo>
                <a:arcTo wR="f51" hR="f40" stAng="f83" swAng="f74"/>
                <a:lnTo>
                  <a:pt x="f108" y="f109"/>
                </a:lnTo>
                <a:lnTo>
                  <a:pt x="f15" y="f8"/>
                </a:lnTo>
                <a:lnTo>
                  <a:pt x="f14" y="f8"/>
                </a:lnTo>
                <a:lnTo>
                  <a:pt x="f110" y="f111"/>
                </a:lnTo>
                <a:close/>
              </a:path>
            </a:pathLst>
          </a:custGeom>
          <a:solidFill>
            <a:srgbClr val="FF97E4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 dirty="0">
                <a:solidFill>
                  <a:srgbClr val="000000"/>
                </a:solidFill>
                <a:uFillTx/>
                <a:latin typeface="Comic Sans MS"/>
                <a:cs typeface="Comic Sans MS"/>
              </a:rPr>
              <a:t>“Anyone who divorces his wife and married another woman commits adultery against her. And if she divorces her husband and married another man, she commits adultery.” </a:t>
            </a:r>
            <a:endParaRPr lang="en-GB" sz="1200" b="0" i="1" u="none" strike="noStrike" kern="1200" cap="none" spc="0" baseline="0" dirty="0">
              <a:solidFill>
                <a:srgbClr val="000000"/>
              </a:solidFill>
              <a:uFillTx/>
              <a:latin typeface="Comic Sans MS"/>
              <a:cs typeface="Comic Sans MS"/>
            </a:endParaRPr>
          </a:p>
        </p:txBody>
      </p:sp>
      <p:sp>
        <p:nvSpPr>
          <p:cNvPr id="8" name="Speech Bubble: Rectangle with Corners Rounded 11">
            <a:extLst>
              <a:ext uri="{FF2B5EF4-FFF2-40B4-BE49-F238E27FC236}">
                <a16:creationId xmlns:a16="http://schemas.microsoft.com/office/drawing/2014/main" id="{2AC89271-1FAD-4F78-9697-A00C729E6889}"/>
              </a:ext>
            </a:extLst>
          </p:cNvPr>
          <p:cNvSpPr/>
          <p:nvPr/>
        </p:nvSpPr>
        <p:spPr>
          <a:xfrm>
            <a:off x="8670471" y="3669846"/>
            <a:ext cx="3037114" cy="2730954"/>
          </a:xfrm>
          <a:custGeom>
            <a:avLst>
              <a:gd name="f0" fmla="val 13925"/>
              <a:gd name="f1" fmla="val -3651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0"/>
              <a:gd name="f9" fmla="val 21600"/>
              <a:gd name="f10" fmla="+- 0 0 1"/>
              <a:gd name="f11" fmla="val -2147483647"/>
              <a:gd name="f12" fmla="val 2147483647"/>
              <a:gd name="f13" fmla="val 3590"/>
              <a:gd name="f14" fmla="val 8970"/>
              <a:gd name="f15" fmla="val 12630"/>
              <a:gd name="f16" fmla="val 18010"/>
              <a:gd name="f17" fmla="+- 0 0 180"/>
              <a:gd name="f18" fmla="*/ f6 1 21600"/>
              <a:gd name="f19" fmla="*/ f7 1 21600"/>
              <a:gd name="f20" fmla="pin -2147483647 f0 2147483647"/>
              <a:gd name="f21" fmla="pin -2147483647 f1 2147483647"/>
              <a:gd name="f22" fmla="+- 0 0 f13"/>
              <a:gd name="f23" fmla="+- 3590 0 f8"/>
              <a:gd name="f24" fmla="+- 0 0 f3"/>
              <a:gd name="f25" fmla="+- 21600 0 f16"/>
              <a:gd name="f26" fmla="+- 18010 0 f9"/>
              <a:gd name="f27" fmla="*/ f17 f2 1"/>
              <a:gd name="f28" fmla="+- f20 0 10800"/>
              <a:gd name="f29" fmla="+- f21 0 10800"/>
              <a:gd name="f30" fmla="+- f21 0 21600"/>
              <a:gd name="f31" fmla="+- f20 0 21600"/>
              <a:gd name="f32" fmla="val f20"/>
              <a:gd name="f33" fmla="val f21"/>
              <a:gd name="f34" fmla="*/ f20 f18 1"/>
              <a:gd name="f35" fmla="*/ f21 f19 1"/>
              <a:gd name="f36" fmla="*/ 800 f18 1"/>
              <a:gd name="f37" fmla="*/ 20800 f18 1"/>
              <a:gd name="f38" fmla="*/ 20800 f19 1"/>
              <a:gd name="f39" fmla="*/ 800 f19 1"/>
              <a:gd name="f40" fmla="abs f22"/>
              <a:gd name="f41" fmla="abs f23"/>
              <a:gd name="f42" fmla="?: f22 f24 f3"/>
              <a:gd name="f43" fmla="?: f22 f3 f24"/>
              <a:gd name="f44" fmla="?: f22 f4 f3"/>
              <a:gd name="f45" fmla="?: f22 f3 f4"/>
              <a:gd name="f46" fmla="abs f25"/>
              <a:gd name="f47" fmla="?: f23 f24 f3"/>
              <a:gd name="f48" fmla="?: f23 f3 f24"/>
              <a:gd name="f49" fmla="?: f25 0 f2"/>
              <a:gd name="f50" fmla="?: f25 f2 0"/>
              <a:gd name="f51" fmla="abs f26"/>
              <a:gd name="f52" fmla="?: f25 f24 f3"/>
              <a:gd name="f53" fmla="?: f25 f3 f24"/>
              <a:gd name="f54" fmla="?: f25 f4 f3"/>
              <a:gd name="f55" fmla="?: f25 f3 f4"/>
              <a:gd name="f56" fmla="?: f26 f24 f3"/>
              <a:gd name="f57" fmla="?: f26 f3 f24"/>
              <a:gd name="f58" fmla="?: f22 0 f2"/>
              <a:gd name="f59" fmla="?: f22 f2 0"/>
              <a:gd name="f60" fmla="*/ f27 1 f5"/>
              <a:gd name="f61" fmla="abs f28"/>
              <a:gd name="f62" fmla="abs f29"/>
              <a:gd name="f63" fmla="?: f22 f45 f44"/>
              <a:gd name="f64" fmla="?: f22 f44 f45"/>
              <a:gd name="f65" fmla="?: f23 f43 f42"/>
              <a:gd name="f66" fmla="?: f23 f50 f49"/>
              <a:gd name="f67" fmla="?: f23 f49 f50"/>
              <a:gd name="f68" fmla="?: f25 f47 f48"/>
              <a:gd name="f69" fmla="?: f25 f55 f54"/>
              <a:gd name="f70" fmla="?: f25 f54 f55"/>
              <a:gd name="f71" fmla="?: f26 f53 f52"/>
              <a:gd name="f72" fmla="?: f26 f59 f58"/>
              <a:gd name="f73" fmla="?: f26 f58 f59"/>
              <a:gd name="f74" fmla="?: f22 f56 f57"/>
              <a:gd name="f75" fmla="*/ f32 f18 1"/>
              <a:gd name="f76" fmla="*/ f33 f19 1"/>
              <a:gd name="f77" fmla="+- f60 0 f3"/>
              <a:gd name="f78" fmla="+- f61 0 f62"/>
              <a:gd name="f79" fmla="+- f62 0 f61"/>
              <a:gd name="f80" fmla="?: f23 f64 f63"/>
              <a:gd name="f81" fmla="?: f25 f66 f67"/>
              <a:gd name="f82" fmla="?: f26 f70 f69"/>
              <a:gd name="f83" fmla="?: f22 f72 f73"/>
              <a:gd name="f84" fmla="?: f29 f10 f78"/>
              <a:gd name="f85" fmla="?: f29 f78 f10"/>
              <a:gd name="f86" fmla="?: f28 f10 f79"/>
              <a:gd name="f87" fmla="?: f28 f79 f10"/>
              <a:gd name="f88" fmla="?: f20 f10 f84"/>
              <a:gd name="f89" fmla="?: f20 f10 f85"/>
              <a:gd name="f90" fmla="?: f30 f86 f10"/>
              <a:gd name="f91" fmla="?: f30 f87 f10"/>
              <a:gd name="f92" fmla="?: f31 f85 f10"/>
              <a:gd name="f93" fmla="?: f31 f84 f10"/>
              <a:gd name="f94" fmla="?: f21 f10 f87"/>
              <a:gd name="f95" fmla="?: f21 f10 f86"/>
              <a:gd name="f96" fmla="?: f88 f20 0"/>
              <a:gd name="f97" fmla="?: f88 f21 6280"/>
              <a:gd name="f98" fmla="?: f89 f20 0"/>
              <a:gd name="f99" fmla="?: f89 f21 15320"/>
              <a:gd name="f100" fmla="?: f90 f20 6280"/>
              <a:gd name="f101" fmla="?: f90 f21 21600"/>
              <a:gd name="f102" fmla="?: f91 f20 15320"/>
              <a:gd name="f103" fmla="?: f91 f21 21600"/>
              <a:gd name="f104" fmla="?: f92 f20 21600"/>
              <a:gd name="f105" fmla="?: f92 f21 15320"/>
              <a:gd name="f106" fmla="?: f93 f20 21600"/>
              <a:gd name="f107" fmla="?: f93 f21 6280"/>
              <a:gd name="f108" fmla="?: f94 f20 15320"/>
              <a:gd name="f109" fmla="?: f94 f21 0"/>
              <a:gd name="f110" fmla="?: f95 f20 6280"/>
              <a:gd name="f111" fmla="?: f95 f21 0"/>
            </a:gdLst>
            <a:ahLst>
              <a:ahXY gdRefX="f0" minX="f11" maxX="f12" gdRefY="f1" minY="f11" maxY="f12">
                <a:pos x="f34" y="f3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7">
                <a:pos x="f75" y="f76"/>
              </a:cxn>
            </a:cxnLst>
            <a:rect l="f36" t="f39" r="f37" b="f38"/>
            <a:pathLst>
              <a:path w="21600" h="21600">
                <a:moveTo>
                  <a:pt x="f13" y="f8"/>
                </a:moveTo>
                <a:arcTo wR="f40" hR="f41" stAng="f80" swAng="f65"/>
                <a:lnTo>
                  <a:pt x="f96" y="f97"/>
                </a:lnTo>
                <a:lnTo>
                  <a:pt x="f8" y="f14"/>
                </a:lnTo>
                <a:lnTo>
                  <a:pt x="f8" y="f15"/>
                </a:lnTo>
                <a:lnTo>
                  <a:pt x="f98" y="f99"/>
                </a:lnTo>
                <a:lnTo>
                  <a:pt x="f8" y="f16"/>
                </a:lnTo>
                <a:arcTo wR="f41" hR="f46" stAng="f81" swAng="f68"/>
                <a:lnTo>
                  <a:pt x="f100" y="f101"/>
                </a:lnTo>
                <a:lnTo>
                  <a:pt x="f14" y="f9"/>
                </a:lnTo>
                <a:lnTo>
                  <a:pt x="f15" y="f9"/>
                </a:lnTo>
                <a:lnTo>
                  <a:pt x="f102" y="f103"/>
                </a:lnTo>
                <a:lnTo>
                  <a:pt x="f16" y="f9"/>
                </a:lnTo>
                <a:arcTo wR="f46" hR="f51" stAng="f82" swAng="f71"/>
                <a:lnTo>
                  <a:pt x="f104" y="f105"/>
                </a:lnTo>
                <a:lnTo>
                  <a:pt x="f9" y="f15"/>
                </a:lnTo>
                <a:lnTo>
                  <a:pt x="f9" y="f14"/>
                </a:lnTo>
                <a:lnTo>
                  <a:pt x="f106" y="f107"/>
                </a:lnTo>
                <a:lnTo>
                  <a:pt x="f9" y="f13"/>
                </a:lnTo>
                <a:arcTo wR="f51" hR="f40" stAng="f83" swAng="f74"/>
                <a:lnTo>
                  <a:pt x="f108" y="f109"/>
                </a:lnTo>
                <a:lnTo>
                  <a:pt x="f15" y="f8"/>
                </a:lnTo>
                <a:lnTo>
                  <a:pt x="f14" y="f8"/>
                </a:lnTo>
                <a:lnTo>
                  <a:pt x="f110" y="f111"/>
                </a:lnTo>
                <a:close/>
              </a:path>
            </a:pathLst>
          </a:custGeom>
          <a:solidFill>
            <a:srgbClr val="FFEBAB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b="0" i="0" u="none" strike="noStrike" kern="1200" cap="none" spc="0" baseline="0" dirty="0">
                <a:solidFill>
                  <a:srgbClr val="000000"/>
                </a:solidFill>
                <a:uFillTx/>
                <a:latin typeface="Comic Sans MS"/>
                <a:cs typeface="Comic Sans MS"/>
              </a:rPr>
              <a:t>“Divorced women shall also have maintenance as is considered fair; this is a duty for those who are mindful of God.” </a:t>
            </a:r>
            <a:endParaRPr lang="en-GB" sz="1600" b="0" i="1" u="none" strike="noStrike" kern="1200" cap="none" spc="0" baseline="0" dirty="0">
              <a:solidFill>
                <a:srgbClr val="000000"/>
              </a:solidFill>
              <a:uFillTx/>
              <a:latin typeface="Comic Sans MS"/>
              <a:cs typeface="Comic Sans MS"/>
            </a:endParaRPr>
          </a:p>
        </p:txBody>
      </p:sp>
      <p:pic>
        <p:nvPicPr>
          <p:cNvPr id="10" name="Picture 9" descr="A picture containing person, clothing, indoor, woman&#10;&#10;Description automatically generated">
            <a:extLst>
              <a:ext uri="{FF2B5EF4-FFF2-40B4-BE49-F238E27FC236}">
                <a16:creationId xmlns:a16="http://schemas.microsoft.com/office/drawing/2014/main" id="{28B88E6F-116E-4810-8C9B-B49C259EF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916136" y="3092223"/>
            <a:ext cx="3996518" cy="273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594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9FEEA84-C0FF-4468-8222-D159DBA99235}"/>
              </a:ext>
            </a:extLst>
          </p:cNvPr>
          <p:cNvSpPr txBox="1"/>
          <p:nvPr/>
        </p:nvSpPr>
        <p:spPr>
          <a:xfrm>
            <a:off x="0" y="0"/>
            <a:ext cx="12191996" cy="400110"/>
          </a:xfrm>
          <a:prstGeom prst="rect">
            <a:avLst/>
          </a:prstGeom>
          <a:solidFill>
            <a:srgbClr val="EEA7A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i="0" u="sng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The nature of family</a:t>
            </a:r>
          </a:p>
        </p:txBody>
      </p:sp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922CB786-AC4A-4576-8D07-64A218E69F5B}"/>
              </a:ext>
            </a:extLst>
          </p:cNvPr>
          <p:cNvSpPr/>
          <p:nvPr/>
        </p:nvSpPr>
        <p:spPr>
          <a:xfrm>
            <a:off x="198305" y="2677886"/>
            <a:ext cx="3241582" cy="3997154"/>
          </a:xfrm>
          <a:custGeom>
            <a:avLst>
              <a:gd name="f0" fmla="val 259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8103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u="sng" dirty="0">
                <a:solidFill>
                  <a:srgbClr val="000000"/>
                </a:solidFill>
                <a:latin typeface="Comic Sans MS" pitchFamily="66"/>
              </a:rPr>
              <a:t>Christian views on the nature of families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dirty="0">
                <a:solidFill>
                  <a:srgbClr val="000000"/>
                </a:solidFill>
                <a:latin typeface="Comic Sans MS" pitchFamily="66"/>
              </a:rPr>
              <a:t>Christians place a high value on family life because it is in a family that a child learns to love.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dirty="0">
                <a:solidFill>
                  <a:srgbClr val="000000"/>
                </a:solidFill>
                <a:latin typeface="Comic Sans MS" pitchFamily="66"/>
              </a:rPr>
              <a:t>In Biblical times people lived in extended families- so both young and old could be looked after. They also then continued religious traditions and values within the family.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dirty="0">
                <a:solidFill>
                  <a:srgbClr val="000000"/>
                </a:solidFill>
                <a:latin typeface="Comic Sans MS" pitchFamily="66"/>
              </a:rPr>
              <a:t>Some people practised polygamy.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dirty="0">
                <a:solidFill>
                  <a:srgbClr val="000000"/>
                </a:solidFill>
                <a:latin typeface="Comic Sans MS" pitchFamily="66"/>
              </a:rPr>
              <a:t>Christians believe that the ideal marriage is between one man and woman. 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dirty="0">
                <a:solidFill>
                  <a:srgbClr val="000000"/>
                </a:solidFill>
                <a:latin typeface="Comic Sans MS" pitchFamily="66"/>
              </a:rPr>
              <a:t>Bigamy is illegal in the UK.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dirty="0">
                <a:solidFill>
                  <a:srgbClr val="000000"/>
                </a:solidFill>
                <a:latin typeface="Comic Sans MS" pitchFamily="66"/>
              </a:rPr>
              <a:t>Some Christians disapprove of same sex parents because they feel the ideal is for children to grow up with a male and female role model.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dirty="0">
                <a:solidFill>
                  <a:srgbClr val="000000"/>
                </a:solidFill>
                <a:latin typeface="Comic Sans MS" pitchFamily="66"/>
              </a:rPr>
              <a:t>Some say as long as children are loved it does not matter.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2BB308F-9EBB-4D00-92BB-45F09035D3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754941"/>
              </p:ext>
            </p:extLst>
          </p:nvPr>
        </p:nvGraphicFramePr>
        <p:xfrm>
          <a:off x="198304" y="467362"/>
          <a:ext cx="11754210" cy="2001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5219">
                  <a:extLst>
                    <a:ext uri="{9D8B030D-6E8A-4147-A177-3AD203B41FA5}">
                      <a16:colId xmlns:a16="http://schemas.microsoft.com/office/drawing/2014/main" val="3500693459"/>
                    </a:ext>
                  </a:extLst>
                </a:gridCol>
                <a:gridCol w="10078991">
                  <a:extLst>
                    <a:ext uri="{9D8B030D-6E8A-4147-A177-3AD203B41FA5}">
                      <a16:colId xmlns:a16="http://schemas.microsoft.com/office/drawing/2014/main" val="2227680026"/>
                    </a:ext>
                  </a:extLst>
                </a:gridCol>
              </a:tblGrid>
              <a:tr h="252616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Key Terms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Definitions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593456"/>
                  </a:ext>
                </a:extLst>
              </a:tr>
              <a:tr h="252616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Family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 group of people who are related by blood, marriage or adoption.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721795"/>
                  </a:ext>
                </a:extLst>
              </a:tr>
              <a:tr h="252616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Nuclear Family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 couple and their children regarded as a basic social unit.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732870"/>
                  </a:ext>
                </a:extLst>
              </a:tr>
              <a:tr h="325752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Stepfamily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 family that is formed on the remarriage of a divorced or widowed person and that includes a child or children.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542737"/>
                  </a:ext>
                </a:extLst>
              </a:tr>
              <a:tr h="304519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Extended family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 family that extends beyond just parents and their children by including grandparents and other relatives as well.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293205"/>
                  </a:ext>
                </a:extLst>
              </a:tr>
              <a:tr h="252616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Polygamy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Having more than one wife at a 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897848"/>
                  </a:ext>
                </a:extLst>
              </a:tr>
              <a:tr h="252616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Bigamy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offence of marrying someone while already married to another person.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632320"/>
                  </a:ext>
                </a:extLst>
              </a:tr>
            </a:tbl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031DA7E-F5A7-4DEB-BF19-7C8C9D86CE8B}"/>
              </a:ext>
            </a:extLst>
          </p:cNvPr>
          <p:cNvSpPr/>
          <p:nvPr/>
        </p:nvSpPr>
        <p:spPr>
          <a:xfrm>
            <a:off x="9127671" y="2719280"/>
            <a:ext cx="2786744" cy="3920953"/>
          </a:xfrm>
          <a:custGeom>
            <a:avLst>
              <a:gd name="f0" fmla="val 259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44F248"/>
          </a:solidFill>
          <a:ln w="38103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u="sng" dirty="0">
                <a:solidFill>
                  <a:srgbClr val="000000"/>
                </a:solidFill>
                <a:latin typeface="Comic Sans MS" pitchFamily="66"/>
              </a:rPr>
              <a:t>Role of Parents- Christians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Good parents love, care for and raise their children to know right from wrong.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Religious parents are expected to raise their children within their faith.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Christian parents want to raise their children with Christian values.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400" dirty="0">
              <a:solidFill>
                <a:srgbClr val="000000"/>
              </a:solidFill>
              <a:latin typeface="Comic Sans MS" pitchFamily="66"/>
            </a:endParaRP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“Here one learns endurance and the joy of work… love, generous, and even repeated, forgiveness and above all divine worship in prayer and the offering of one’s life.”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08CD3CF-BB96-4898-ADE4-BC6BCD4F2F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108297"/>
              </p:ext>
            </p:extLst>
          </p:nvPr>
        </p:nvGraphicFramePr>
        <p:xfrm>
          <a:off x="3646713" y="2596242"/>
          <a:ext cx="5301344" cy="1520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1344">
                  <a:extLst>
                    <a:ext uri="{9D8B030D-6E8A-4147-A177-3AD203B41FA5}">
                      <a16:colId xmlns:a16="http://schemas.microsoft.com/office/drawing/2014/main" val="3461962139"/>
                    </a:ext>
                  </a:extLst>
                </a:gridCol>
              </a:tblGrid>
              <a:tr h="223727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Muslim beliefs about the nature of family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EC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940551"/>
                  </a:ext>
                </a:extLst>
              </a:tr>
              <a:tr h="124584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Muslims believe that extended families are a part of God’s plan.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Families shape the moral values an character of children.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Muslims should care for the elderly with kindness and respect (because they cared for you when you were young.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Islam allows men to have more than one wife.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Prophet Muhammad had several wives.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340566"/>
                  </a:ext>
                </a:extLst>
              </a:tr>
            </a:tbl>
          </a:graphicData>
        </a:graphic>
      </p:graphicFrame>
      <p:sp>
        <p:nvSpPr>
          <p:cNvPr id="9" name="Rectangle: Rounded Corners 10">
            <a:extLst>
              <a:ext uri="{FF2B5EF4-FFF2-40B4-BE49-F238E27FC236}">
                <a16:creationId xmlns:a16="http://schemas.microsoft.com/office/drawing/2014/main" id="{7849D30F-5F74-4820-9AB4-47EAA535773F}"/>
              </a:ext>
            </a:extLst>
          </p:cNvPr>
          <p:cNvSpPr/>
          <p:nvPr/>
        </p:nvSpPr>
        <p:spPr>
          <a:xfrm>
            <a:off x="3646713" y="4243414"/>
            <a:ext cx="5279574" cy="2467629"/>
          </a:xfrm>
          <a:custGeom>
            <a:avLst>
              <a:gd name="f0" fmla="val 259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4B183"/>
          </a:solidFill>
          <a:ln w="38103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/>
            <a:r>
              <a:rPr lang="en-GB" sz="1200" i="0" u="sng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Role of parents and children- Muslim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0000"/>
                </a:solidFill>
                <a:latin typeface="Comic Sans MS" pitchFamily="66"/>
              </a:rPr>
              <a:t>Men are expected to work, provide and take responsibility for major decisions.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200" i="0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Women look after the home, raise children and make decisions about the home.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0000"/>
                </a:solidFill>
                <a:latin typeface="Comic Sans MS" pitchFamily="66"/>
              </a:rPr>
              <a:t>A mother commands great respect and obedience from her children.</a:t>
            </a:r>
            <a:endParaRPr lang="en-GB" sz="1200" i="0" strike="noStrike" kern="1200" cap="none" spc="0" baseline="0" dirty="0">
              <a:solidFill>
                <a:srgbClr val="000000"/>
              </a:solidFill>
              <a:uFillTx/>
              <a:latin typeface="Comic Sans MS" pitchFamily="66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0000"/>
                </a:solidFill>
                <a:latin typeface="Comic Sans MS" pitchFamily="66"/>
              </a:rPr>
              <a:t>Muslims parents are expected to love and care for their children and bring them up in the faith of Islam.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0000"/>
                </a:solidFill>
                <a:latin typeface="Comic Sans MS" pitchFamily="66"/>
              </a:rPr>
              <a:t>Sometimes they will help them to find suitable marriage partners.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0000"/>
                </a:solidFill>
                <a:latin typeface="Comic Sans MS" pitchFamily="66"/>
              </a:rPr>
              <a:t>Some send children to mosque school.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0000"/>
                </a:solidFill>
                <a:latin typeface="Comic Sans MS" pitchFamily="66"/>
              </a:rPr>
              <a:t>Muslims do not accept same sex parenting because they should have male or female role models.</a:t>
            </a:r>
          </a:p>
        </p:txBody>
      </p:sp>
    </p:spTree>
    <p:extLst>
      <p:ext uri="{BB962C8B-B14F-4D97-AF65-F5344CB8AC3E}">
        <p14:creationId xmlns:p14="http://schemas.microsoft.com/office/powerpoint/2010/main" val="349364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F53F17-43A9-46E3-ABDB-9724623F7FE1}"/>
              </a:ext>
            </a:extLst>
          </p:cNvPr>
          <p:cNvSpPr txBox="1"/>
          <p:nvPr/>
        </p:nvSpPr>
        <p:spPr>
          <a:xfrm>
            <a:off x="0" y="0"/>
            <a:ext cx="12191996" cy="5232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sng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The purpose of family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78C4B8-A1C3-4203-B945-6C2434C26D3E}"/>
              </a:ext>
            </a:extLst>
          </p:cNvPr>
          <p:cNvSpPr/>
          <p:nvPr/>
        </p:nvSpPr>
        <p:spPr>
          <a:xfrm>
            <a:off x="1110529" y="639507"/>
            <a:ext cx="3011304" cy="2693776"/>
          </a:xfrm>
          <a:prstGeom prst="rect">
            <a:avLst/>
          </a:prstGeom>
          <a:solidFill>
            <a:srgbClr val="DAE3F3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sng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Christian views on the purpose of family</a:t>
            </a:r>
          </a:p>
          <a:p>
            <a:pPr marL="171450" marR="0" lvl="0" indent="-1714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dirty="0">
                <a:solidFill>
                  <a:srgbClr val="000000"/>
                </a:solidFill>
                <a:latin typeface="Comic Sans MS" pitchFamily="66"/>
              </a:rPr>
              <a:t>The idea of family is deeply ingrained in Christian beliefs about God.</a:t>
            </a:r>
          </a:p>
          <a:p>
            <a:pPr marL="171450" marR="0" lvl="0" indent="-1714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i="0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God</a:t>
            </a:r>
            <a:r>
              <a:rPr lang="en-GB" sz="1200" dirty="0">
                <a:solidFill>
                  <a:srgbClr val="000000"/>
                </a:solidFill>
                <a:latin typeface="Comic Sans MS" pitchFamily="66"/>
              </a:rPr>
              <a:t> is the Father and Jesus his son and humankind his children.</a:t>
            </a:r>
          </a:p>
          <a:p>
            <a:pPr marL="171450" marR="0" lvl="0" indent="-1714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dirty="0">
                <a:solidFill>
                  <a:srgbClr val="000000"/>
                </a:solidFill>
                <a:latin typeface="Comic Sans MS" pitchFamily="66"/>
              </a:rPr>
              <a:t>Christians should educate their children about the faith.</a:t>
            </a:r>
          </a:p>
          <a:p>
            <a:pPr marL="171450" marR="0" lvl="0" indent="-1714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dirty="0">
                <a:solidFill>
                  <a:srgbClr val="000000"/>
                </a:solidFill>
                <a:latin typeface="Comic Sans MS" pitchFamily="66"/>
              </a:rPr>
              <a:t>Parents should be good role models.</a:t>
            </a:r>
          </a:p>
          <a:p>
            <a:pPr marL="171450" marR="0" lvl="0" indent="-1714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dirty="0">
                <a:solidFill>
                  <a:srgbClr val="000000"/>
                </a:solidFill>
                <a:latin typeface="Comic Sans MS" pitchFamily="66"/>
              </a:rPr>
              <a:t>Some parents will make worship part of their lives, send children to faith schools or take them to church. </a:t>
            </a:r>
          </a:p>
        </p:txBody>
      </p:sp>
      <p:cxnSp>
        <p:nvCxnSpPr>
          <p:cNvPr id="7" name="Straight Connector 7">
            <a:extLst>
              <a:ext uri="{FF2B5EF4-FFF2-40B4-BE49-F238E27FC236}">
                <a16:creationId xmlns:a16="http://schemas.microsoft.com/office/drawing/2014/main" id="{CC7C1B00-A6D4-4996-B18F-4426DB1AA89E}"/>
              </a:ext>
            </a:extLst>
          </p:cNvPr>
          <p:cNvCxnSpPr/>
          <p:nvPr/>
        </p:nvCxnSpPr>
        <p:spPr>
          <a:xfrm>
            <a:off x="851763" y="3656308"/>
            <a:ext cx="0" cy="409184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8" name="Straight Connector 9">
            <a:extLst>
              <a:ext uri="{FF2B5EF4-FFF2-40B4-BE49-F238E27FC236}">
                <a16:creationId xmlns:a16="http://schemas.microsoft.com/office/drawing/2014/main" id="{9F77C391-2FB6-412B-BC2A-F7B385557D32}"/>
              </a:ext>
            </a:extLst>
          </p:cNvPr>
          <p:cNvCxnSpPr>
            <a:cxnSpLocks/>
          </p:cNvCxnSpPr>
          <p:nvPr/>
        </p:nvCxnSpPr>
        <p:spPr>
          <a:xfrm flipH="1">
            <a:off x="851764" y="3655545"/>
            <a:ext cx="3286398" cy="18315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9" name="Straight Connector 14">
            <a:extLst>
              <a:ext uri="{FF2B5EF4-FFF2-40B4-BE49-F238E27FC236}">
                <a16:creationId xmlns:a16="http://schemas.microsoft.com/office/drawing/2014/main" id="{E085A7F8-8482-4E00-94B1-E3739078B0AA}"/>
              </a:ext>
            </a:extLst>
          </p:cNvPr>
          <p:cNvCxnSpPr>
            <a:cxnSpLocks/>
          </p:cNvCxnSpPr>
          <p:nvPr/>
        </p:nvCxnSpPr>
        <p:spPr>
          <a:xfrm>
            <a:off x="2570805" y="3333283"/>
            <a:ext cx="0" cy="322262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10" name="Straight Connector 15">
            <a:extLst>
              <a:ext uri="{FF2B5EF4-FFF2-40B4-BE49-F238E27FC236}">
                <a16:creationId xmlns:a16="http://schemas.microsoft.com/office/drawing/2014/main" id="{45561D0B-60E5-447C-90DD-95AF457AD9C8}"/>
              </a:ext>
            </a:extLst>
          </p:cNvPr>
          <p:cNvCxnSpPr/>
          <p:nvPr/>
        </p:nvCxnSpPr>
        <p:spPr>
          <a:xfrm>
            <a:off x="9826821" y="2288050"/>
            <a:ext cx="0" cy="409185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</p:spPr>
      </p:cxnSp>
      <p:sp>
        <p:nvSpPr>
          <p:cNvPr id="11" name="Rectangle 18">
            <a:extLst>
              <a:ext uri="{FF2B5EF4-FFF2-40B4-BE49-F238E27FC236}">
                <a16:creationId xmlns:a16="http://schemas.microsoft.com/office/drawing/2014/main" id="{7B9E088D-026F-4692-940F-CF1FDE9AD73C}"/>
              </a:ext>
            </a:extLst>
          </p:cNvPr>
          <p:cNvSpPr/>
          <p:nvPr/>
        </p:nvSpPr>
        <p:spPr>
          <a:xfrm>
            <a:off x="7903031" y="847791"/>
            <a:ext cx="3847580" cy="1440259"/>
          </a:xfrm>
          <a:prstGeom prst="rect">
            <a:avLst/>
          </a:prstGeom>
          <a:solidFill>
            <a:srgbClr val="FFE699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sng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Muslim views on the purpose of family</a:t>
            </a:r>
          </a:p>
          <a:p>
            <a:pPr marL="171450" marR="0" lvl="0" indent="-1714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dirty="0">
                <a:solidFill>
                  <a:srgbClr val="000000"/>
                </a:solidFill>
                <a:latin typeface="Comic Sans MS" pitchFamily="66"/>
              </a:rPr>
              <a:t>The Qur’an addresses married people are guarded and protected.</a:t>
            </a:r>
          </a:p>
          <a:p>
            <a:pPr marL="171450" marR="0" lvl="0" indent="-1714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i="0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Family prevents sin, loneliness and outside danger.</a:t>
            </a:r>
          </a:p>
          <a:p>
            <a:pPr marL="171450" marR="0" lvl="0" indent="-1714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i="0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This is extended to all members of the family.</a:t>
            </a:r>
          </a:p>
        </p:txBody>
      </p:sp>
      <p:sp>
        <p:nvSpPr>
          <p:cNvPr id="12" name="Rectangle 19">
            <a:extLst>
              <a:ext uri="{FF2B5EF4-FFF2-40B4-BE49-F238E27FC236}">
                <a16:creationId xmlns:a16="http://schemas.microsoft.com/office/drawing/2014/main" id="{4D478518-96E6-4C29-A460-9AFEA197089F}"/>
              </a:ext>
            </a:extLst>
          </p:cNvPr>
          <p:cNvSpPr/>
          <p:nvPr/>
        </p:nvSpPr>
        <p:spPr>
          <a:xfrm>
            <a:off x="9469807" y="3714869"/>
            <a:ext cx="2558810" cy="2835575"/>
          </a:xfrm>
          <a:prstGeom prst="rect">
            <a:avLst/>
          </a:prstGeom>
          <a:solidFill>
            <a:srgbClr val="EC90DA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sng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Children</a:t>
            </a:r>
          </a:p>
          <a:p>
            <a:pPr marL="285750" marR="0" lvl="0" indent="-2857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Children are a blessing from God and the family should be a stable environment for their upbringing.</a:t>
            </a:r>
          </a:p>
          <a:p>
            <a:pPr marL="285750" marR="0" lvl="0" indent="-2857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Parents have a duty to raise their children to be good Muslims.</a:t>
            </a:r>
          </a:p>
          <a:p>
            <a:pPr marL="285750" marR="0" lvl="0" indent="-2857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dirty="0">
                <a:solidFill>
                  <a:srgbClr val="000000"/>
                </a:solidFill>
                <a:latin typeface="Comic Sans MS" pitchFamily="66"/>
              </a:rPr>
              <a:t>Children also have a duty to be respectful to their parents and elders.</a:t>
            </a:r>
          </a:p>
          <a:p>
            <a:pPr marL="285750" marR="0" lvl="0" indent="-2857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Being unkind or disrespectful to one</a:t>
            </a:r>
            <a:r>
              <a:rPr lang="en-GB" sz="1200" dirty="0">
                <a:solidFill>
                  <a:srgbClr val="000000"/>
                </a:solidFill>
                <a:latin typeface="Comic Sans MS" pitchFamily="66"/>
              </a:rPr>
              <a:t>’s parents is a great sin.</a:t>
            </a:r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Comic Sans MS" pitchFamily="66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E797111-3538-445B-8EAF-A13F6E2566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89379"/>
              </p:ext>
            </p:extLst>
          </p:nvPr>
        </p:nvGraphicFramePr>
        <p:xfrm>
          <a:off x="4673378" y="801350"/>
          <a:ext cx="2744489" cy="275308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744489">
                  <a:extLst>
                    <a:ext uri="{9D8B030D-6E8A-4147-A177-3AD203B41FA5}">
                      <a16:colId xmlns:a16="http://schemas.microsoft.com/office/drawing/2014/main" val="1189859284"/>
                    </a:ext>
                  </a:extLst>
                </a:gridCol>
              </a:tblGrid>
              <a:tr h="376684">
                <a:tc>
                  <a:txBody>
                    <a:bodyPr/>
                    <a:lstStyle/>
                    <a:p>
                      <a:pPr lvl="0" algn="ctr"/>
                      <a:r>
                        <a:rPr lang="en-GB" sz="1600" b="0" u="sng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purpose of family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9B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016105"/>
                  </a:ext>
                </a:extLst>
              </a:tr>
              <a:tr h="2376402">
                <a:tc>
                  <a:txBody>
                    <a:bodyPr/>
                    <a:lstStyle/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latin typeface="Comic Sans MS" pitchFamily="66"/>
                        </a:rPr>
                        <a:t>Family is the main building block of any society.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latin typeface="Comic Sans MS" pitchFamily="66"/>
                        </a:rPr>
                        <a:t>It is where </a:t>
                      </a:r>
                      <a:r>
                        <a:rPr lang="en-GB" sz="1200" b="1" dirty="0">
                          <a:latin typeface="Comic Sans MS" pitchFamily="66"/>
                        </a:rPr>
                        <a:t>procreation</a:t>
                      </a:r>
                      <a:r>
                        <a:rPr lang="en-GB" sz="1200" b="0" dirty="0">
                          <a:latin typeface="Comic Sans MS" pitchFamily="66"/>
                        </a:rPr>
                        <a:t> takes place and the </a:t>
                      </a:r>
                      <a:r>
                        <a:rPr lang="en-GB" sz="1200" b="1" dirty="0">
                          <a:latin typeface="Comic Sans MS" pitchFamily="66"/>
                        </a:rPr>
                        <a:t>needs of children are met.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latin typeface="Comic Sans MS" pitchFamily="66"/>
                        </a:rPr>
                        <a:t>Happy families </a:t>
                      </a:r>
                      <a:r>
                        <a:rPr lang="en-GB" sz="1200" b="1" dirty="0">
                          <a:latin typeface="Comic Sans MS" pitchFamily="66"/>
                        </a:rPr>
                        <a:t>create stability </a:t>
                      </a:r>
                      <a:r>
                        <a:rPr lang="en-GB" sz="1200" b="0" dirty="0">
                          <a:latin typeface="Comic Sans MS" pitchFamily="66"/>
                        </a:rPr>
                        <a:t>for members of the family.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latin typeface="Comic Sans MS" pitchFamily="66"/>
                        </a:rPr>
                        <a:t>Protection of children is important for family life.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dirty="0">
                          <a:latin typeface="Comic Sans MS" pitchFamily="66"/>
                        </a:rPr>
                        <a:t>Parents teach </a:t>
                      </a:r>
                      <a:r>
                        <a:rPr lang="en-GB" sz="1200" b="0" dirty="0">
                          <a:latin typeface="Comic Sans MS" pitchFamily="66"/>
                        </a:rPr>
                        <a:t>their child right from wrong and how to get along with others and fit into society,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726319"/>
                  </a:ext>
                </a:extLst>
              </a:tr>
            </a:tbl>
          </a:graphicData>
        </a:graphic>
      </p:graphicFrame>
      <p:cxnSp>
        <p:nvCxnSpPr>
          <p:cNvPr id="18" name="Straight Connector 7">
            <a:extLst>
              <a:ext uri="{FF2B5EF4-FFF2-40B4-BE49-F238E27FC236}">
                <a16:creationId xmlns:a16="http://schemas.microsoft.com/office/drawing/2014/main" id="{735A0532-292A-4A5A-A33D-9621B5ED9781}"/>
              </a:ext>
            </a:extLst>
          </p:cNvPr>
          <p:cNvCxnSpPr/>
          <p:nvPr/>
        </p:nvCxnSpPr>
        <p:spPr>
          <a:xfrm>
            <a:off x="4138162" y="3655545"/>
            <a:ext cx="0" cy="409184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</p:spPr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1FCA2290-C011-406B-BE73-623E49F99C09}"/>
              </a:ext>
            </a:extLst>
          </p:cNvPr>
          <p:cNvSpPr/>
          <p:nvPr/>
        </p:nvSpPr>
        <p:spPr>
          <a:xfrm>
            <a:off x="123198" y="4064729"/>
            <a:ext cx="2293431" cy="2580570"/>
          </a:xfrm>
          <a:prstGeom prst="rect">
            <a:avLst/>
          </a:prstGeom>
          <a:solidFill>
            <a:srgbClr val="F8CBAD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sng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Children</a:t>
            </a:r>
          </a:p>
          <a:p>
            <a:pPr marL="171450" marR="0" lvl="0" indent="-1714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i="0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The Christian church teaches that children have responsibilities to their parents.</a:t>
            </a:r>
          </a:p>
          <a:p>
            <a:pPr marL="171450" marR="0" lvl="0" indent="-1714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dirty="0">
                <a:solidFill>
                  <a:srgbClr val="000000"/>
                </a:solidFill>
                <a:latin typeface="Comic Sans MS" pitchFamily="66"/>
              </a:rPr>
              <a:t>‘Honour one’s father and mother’- respect the elderly member of the family.</a:t>
            </a:r>
          </a:p>
          <a:p>
            <a:pPr marL="171450" marR="0" lvl="0" indent="-1714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dirty="0">
                <a:solidFill>
                  <a:srgbClr val="000000"/>
                </a:solidFill>
                <a:latin typeface="Comic Sans MS" pitchFamily="66"/>
              </a:rPr>
              <a:t>Children must love and respect their parents for all they have for to help them grow.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CB2AE53-26A8-4070-8193-00709F2BB5C9}"/>
              </a:ext>
            </a:extLst>
          </p:cNvPr>
          <p:cNvSpPr/>
          <p:nvPr/>
        </p:nvSpPr>
        <p:spPr>
          <a:xfrm>
            <a:off x="2991446" y="4064729"/>
            <a:ext cx="2293431" cy="2580570"/>
          </a:xfrm>
          <a:prstGeom prst="rect">
            <a:avLst/>
          </a:prstGeom>
          <a:solidFill>
            <a:srgbClr val="44F248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sng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Parents</a:t>
            </a:r>
          </a:p>
          <a:p>
            <a:pPr marL="171450" marR="0" lvl="0" indent="-1714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i="0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The Christian </a:t>
            </a:r>
            <a:r>
              <a:rPr lang="en-GB" sz="1200" dirty="0">
                <a:solidFill>
                  <a:srgbClr val="000000"/>
                </a:solidFill>
                <a:latin typeface="Comic Sans MS" pitchFamily="66"/>
              </a:rPr>
              <a:t>C</a:t>
            </a:r>
            <a:r>
              <a:rPr lang="en-GB" sz="1200" i="0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hurch teaches that parents have responsibilities to their children.</a:t>
            </a:r>
          </a:p>
          <a:p>
            <a:pPr marL="171450" marR="0" lvl="0" indent="-1714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dirty="0">
                <a:solidFill>
                  <a:srgbClr val="000000"/>
                </a:solidFill>
                <a:latin typeface="Comic Sans MS" pitchFamily="66"/>
              </a:rPr>
              <a:t>Children are gifts from God, they must respect their human dignity.</a:t>
            </a:r>
          </a:p>
        </p:txBody>
      </p:sp>
      <p:cxnSp>
        <p:nvCxnSpPr>
          <p:cNvPr id="22" name="Straight Connector 9">
            <a:extLst>
              <a:ext uri="{FF2B5EF4-FFF2-40B4-BE49-F238E27FC236}">
                <a16:creationId xmlns:a16="http://schemas.microsoft.com/office/drawing/2014/main" id="{103C4510-FBA7-4798-8EB4-7B744577E936}"/>
              </a:ext>
            </a:extLst>
          </p:cNvPr>
          <p:cNvCxnSpPr>
            <a:cxnSpLocks/>
          </p:cNvCxnSpPr>
          <p:nvPr/>
        </p:nvCxnSpPr>
        <p:spPr>
          <a:xfrm flipH="1">
            <a:off x="8183622" y="2697235"/>
            <a:ext cx="3286398" cy="18315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24" name="Straight Connector 15">
            <a:extLst>
              <a:ext uri="{FF2B5EF4-FFF2-40B4-BE49-F238E27FC236}">
                <a16:creationId xmlns:a16="http://schemas.microsoft.com/office/drawing/2014/main" id="{FB4A8460-2C96-4025-8E38-48000F322ABC}"/>
              </a:ext>
            </a:extLst>
          </p:cNvPr>
          <p:cNvCxnSpPr>
            <a:cxnSpLocks/>
          </p:cNvCxnSpPr>
          <p:nvPr/>
        </p:nvCxnSpPr>
        <p:spPr>
          <a:xfrm>
            <a:off x="11456155" y="2715550"/>
            <a:ext cx="0" cy="958310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27" name="Straight Connector 15">
            <a:extLst>
              <a:ext uri="{FF2B5EF4-FFF2-40B4-BE49-F238E27FC236}">
                <a16:creationId xmlns:a16="http://schemas.microsoft.com/office/drawing/2014/main" id="{2F3EBC49-8CC4-40B8-8B3E-9578D0C7D615}"/>
              </a:ext>
            </a:extLst>
          </p:cNvPr>
          <p:cNvCxnSpPr>
            <a:cxnSpLocks/>
          </p:cNvCxnSpPr>
          <p:nvPr/>
        </p:nvCxnSpPr>
        <p:spPr>
          <a:xfrm>
            <a:off x="8215220" y="2706392"/>
            <a:ext cx="0" cy="1358337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</p:spPr>
      </p:cxnSp>
      <p:sp>
        <p:nvSpPr>
          <p:cNvPr id="29" name="Rectangle 19">
            <a:extLst>
              <a:ext uri="{FF2B5EF4-FFF2-40B4-BE49-F238E27FC236}">
                <a16:creationId xmlns:a16="http://schemas.microsoft.com/office/drawing/2014/main" id="{C360081E-CF09-4BE6-8286-765B2A41F33E}"/>
              </a:ext>
            </a:extLst>
          </p:cNvPr>
          <p:cNvSpPr/>
          <p:nvPr/>
        </p:nvSpPr>
        <p:spPr>
          <a:xfrm>
            <a:off x="5703027" y="4018683"/>
            <a:ext cx="3497524" cy="25805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sng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The elderly</a:t>
            </a:r>
          </a:p>
          <a:p>
            <a:pPr marL="285750" marR="0" lvl="0" indent="-2857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Old age is an important time in life when people can focus on their faith.</a:t>
            </a:r>
          </a:p>
          <a:p>
            <a:pPr marL="285750" marR="0" lvl="0" indent="-2857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dirty="0">
                <a:solidFill>
                  <a:srgbClr val="000000"/>
                </a:solidFill>
                <a:latin typeface="Comic Sans MS" pitchFamily="66"/>
              </a:rPr>
              <a:t>Older people have a great deal of wisdom and experience to offer younger people.</a:t>
            </a:r>
          </a:p>
          <a:p>
            <a:pPr marL="285750" marR="0" lvl="0" indent="-2857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Islam honours the elderly.</a:t>
            </a:r>
          </a:p>
          <a:p>
            <a:pPr marL="285750" marR="0" lvl="0" indent="-2857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dirty="0">
                <a:solidFill>
                  <a:srgbClr val="000000"/>
                </a:solidFill>
                <a:latin typeface="Comic Sans MS" pitchFamily="66"/>
              </a:rPr>
              <a:t>Muslims should take care of their parents when they become ill or frail.</a:t>
            </a:r>
          </a:p>
          <a:p>
            <a:pPr marL="285750" marR="0" lvl="0" indent="-2857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Some will not put parents in a care home but take care of them themselves.</a:t>
            </a:r>
          </a:p>
          <a:p>
            <a:pPr marL="285750" marR="0" lvl="0" indent="-2857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dirty="0">
                <a:solidFill>
                  <a:srgbClr val="000000"/>
                </a:solidFill>
                <a:latin typeface="Comic Sans MS" pitchFamily="66"/>
              </a:rPr>
              <a:t>It is an honour to repay them for their childhood.</a:t>
            </a:r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Comic Sans MS" pitchFamily="66"/>
            </a:endParaRPr>
          </a:p>
        </p:txBody>
      </p:sp>
    </p:spTree>
    <p:extLst>
      <p:ext uri="{BB962C8B-B14F-4D97-AF65-F5344CB8AC3E}">
        <p14:creationId xmlns:p14="http://schemas.microsoft.com/office/powerpoint/2010/main" val="1106183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FB2AC9-0612-492D-A14C-C80D529F95D4}"/>
              </a:ext>
            </a:extLst>
          </p:cNvPr>
          <p:cNvSpPr txBox="1"/>
          <p:nvPr/>
        </p:nvSpPr>
        <p:spPr>
          <a:xfrm>
            <a:off x="0" y="0"/>
            <a:ext cx="12191996" cy="523219"/>
          </a:xfrm>
          <a:prstGeom prst="rect">
            <a:avLst/>
          </a:prstGeom>
          <a:solidFill>
            <a:srgbClr val="44F248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sng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Gender Equality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006C606-71EB-4A7C-8DE4-EF2AF89B41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596196"/>
              </p:ext>
            </p:extLst>
          </p:nvPr>
        </p:nvGraphicFramePr>
        <p:xfrm>
          <a:off x="244929" y="715282"/>
          <a:ext cx="11704180" cy="426720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314700">
                  <a:extLst>
                    <a:ext uri="{9D8B030D-6E8A-4147-A177-3AD203B41FA5}">
                      <a16:colId xmlns:a16="http://schemas.microsoft.com/office/drawing/2014/main" val="2338392777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187536701"/>
                    </a:ext>
                  </a:extLst>
                </a:gridCol>
                <a:gridCol w="4274680">
                  <a:extLst>
                    <a:ext uri="{9D8B030D-6E8A-4147-A177-3AD203B41FA5}">
                      <a16:colId xmlns:a16="http://schemas.microsoft.com/office/drawing/2014/main" val="1349819367"/>
                    </a:ext>
                  </a:extLst>
                </a:gridCol>
              </a:tblGrid>
              <a:tr h="303569">
                <a:tc>
                  <a:txBody>
                    <a:bodyPr/>
                    <a:lstStyle/>
                    <a:p>
                      <a:pPr lvl="0" algn="ctr"/>
                      <a:r>
                        <a:rPr lang="en-GB" sz="1600" b="0" u="sng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Gender equality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9BE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600" b="0" u="sng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Christian views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600" b="0" u="sng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Muslim views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1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780776"/>
                  </a:ext>
                </a:extLst>
              </a:tr>
              <a:tr h="3063292">
                <a:tc>
                  <a:txBody>
                    <a:bodyPr/>
                    <a:lstStyle/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dirty="0">
                          <a:latin typeface="Comic Sans MS" pitchFamily="66"/>
                        </a:rPr>
                        <a:t>Most people agree with the idea of gender equality.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dirty="0">
                          <a:latin typeface="Comic Sans MS" pitchFamily="66"/>
                        </a:rPr>
                        <a:t>Gender prejudice is often based on sexual stereotyping.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dirty="0">
                          <a:latin typeface="Comic Sans MS" pitchFamily="66"/>
                        </a:rPr>
                        <a:t>Sexual stereotyping can lead to gender discrimination.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dirty="0">
                          <a:latin typeface="Comic Sans MS" pitchFamily="66"/>
                        </a:rPr>
                        <a:t>In the past, men have had roles of power and had more rights than women.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dirty="0">
                          <a:latin typeface="Comic Sans MS" pitchFamily="66"/>
                        </a:rPr>
                        <a:t>Just because roles are different does not meant they are not equal.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dirty="0">
                          <a:latin typeface="Comic Sans MS" pitchFamily="66"/>
                        </a:rPr>
                        <a:t>All people have been created as equals in the image of God.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dirty="0">
                          <a:latin typeface="Comic Sans MS" pitchFamily="66"/>
                        </a:rPr>
                        <a:t>‘Love thy neighbour’ shows that discrimination is wrong.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dirty="0">
                          <a:latin typeface="Comic Sans MS" pitchFamily="66"/>
                        </a:rPr>
                        <a:t>Jesus treated women with respect,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dirty="0">
                          <a:latin typeface="Comic Sans MS" pitchFamily="66"/>
                        </a:rPr>
                        <a:t>Jesus had female disciples who were more capable of things other than just domestic tasks,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dirty="0">
                          <a:latin typeface="Comic Sans MS" pitchFamily="66"/>
                        </a:rPr>
                        <a:t>Some traditional Christians believe that men are the head of the family and that women should mainly stay at home and care for children.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dirty="0">
                          <a:latin typeface="Comic Sans MS" pitchFamily="66"/>
                        </a:rPr>
                        <a:t>Some see marriage as an equal partnership where the different gifts of each person, male and female, strengthen family life. 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dirty="0">
                          <a:latin typeface="Comic Sans MS" pitchFamily="66"/>
                        </a:rPr>
                        <a:t>Muslims believe that God created everyone equal.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dirty="0">
                          <a:latin typeface="Comic Sans MS" pitchFamily="66"/>
                        </a:rPr>
                        <a:t>The Qur’an teaches that men and women were created from a single soul and have the same spiritual human nature.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dirty="0">
                          <a:latin typeface="Comic Sans MS" pitchFamily="66"/>
                        </a:rPr>
                        <a:t>Men and women have the same religious and moral responsibilities.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dirty="0">
                          <a:latin typeface="Comic Sans MS" pitchFamily="66"/>
                        </a:rPr>
                        <a:t>Muhammad taught that anyone, man or women, who does a good deed for God’s sake will be rewarded.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dirty="0">
                          <a:latin typeface="Comic Sans MS" pitchFamily="66"/>
                        </a:rPr>
                        <a:t>Mother’s are of high value within Islam. They bring up the children.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dirty="0">
                          <a:latin typeface="Comic Sans MS" pitchFamily="66"/>
                        </a:rPr>
                        <a:t>Modern Muslims in the UK share financial and raising the children as both their responsibilities.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dirty="0">
                          <a:latin typeface="Comic Sans MS" pitchFamily="66"/>
                        </a:rPr>
                        <a:t>Some non-Muslims believe that Muslim women suffer prejudice because of wearing the hijab or veil- but this it not always the case. 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809981"/>
                  </a:ext>
                </a:extLst>
              </a:tr>
            </a:tbl>
          </a:graphicData>
        </a:graphic>
      </p:graphicFrame>
      <p:sp>
        <p:nvSpPr>
          <p:cNvPr id="5" name="Speech Bubble: Rectangle with Corners Rounded 11">
            <a:extLst>
              <a:ext uri="{FF2B5EF4-FFF2-40B4-BE49-F238E27FC236}">
                <a16:creationId xmlns:a16="http://schemas.microsoft.com/office/drawing/2014/main" id="{1630E18F-BC27-42AD-A56F-94763C9ED929}"/>
              </a:ext>
            </a:extLst>
          </p:cNvPr>
          <p:cNvSpPr/>
          <p:nvPr/>
        </p:nvSpPr>
        <p:spPr>
          <a:xfrm>
            <a:off x="8077201" y="5334617"/>
            <a:ext cx="3548742" cy="1278454"/>
          </a:xfrm>
          <a:custGeom>
            <a:avLst>
              <a:gd name="f0" fmla="val 4901"/>
              <a:gd name="f1" fmla="val -4782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0"/>
              <a:gd name="f9" fmla="val 21600"/>
              <a:gd name="f10" fmla="+- 0 0 1"/>
              <a:gd name="f11" fmla="val -2147483647"/>
              <a:gd name="f12" fmla="val 2147483647"/>
              <a:gd name="f13" fmla="val 3590"/>
              <a:gd name="f14" fmla="val 8970"/>
              <a:gd name="f15" fmla="val 12630"/>
              <a:gd name="f16" fmla="val 18010"/>
              <a:gd name="f17" fmla="+- 0 0 180"/>
              <a:gd name="f18" fmla="*/ f6 1 21600"/>
              <a:gd name="f19" fmla="*/ f7 1 21600"/>
              <a:gd name="f20" fmla="pin -2147483647 f0 2147483647"/>
              <a:gd name="f21" fmla="pin -2147483647 f1 2147483647"/>
              <a:gd name="f22" fmla="+- 0 0 f13"/>
              <a:gd name="f23" fmla="+- 3590 0 f8"/>
              <a:gd name="f24" fmla="+- 0 0 f3"/>
              <a:gd name="f25" fmla="+- 21600 0 f16"/>
              <a:gd name="f26" fmla="+- 18010 0 f9"/>
              <a:gd name="f27" fmla="*/ f17 f2 1"/>
              <a:gd name="f28" fmla="+- f20 0 10800"/>
              <a:gd name="f29" fmla="+- f21 0 10800"/>
              <a:gd name="f30" fmla="+- f21 0 21600"/>
              <a:gd name="f31" fmla="+- f20 0 21600"/>
              <a:gd name="f32" fmla="val f20"/>
              <a:gd name="f33" fmla="val f21"/>
              <a:gd name="f34" fmla="*/ f20 f18 1"/>
              <a:gd name="f35" fmla="*/ f21 f19 1"/>
              <a:gd name="f36" fmla="*/ 800 f18 1"/>
              <a:gd name="f37" fmla="*/ 20800 f18 1"/>
              <a:gd name="f38" fmla="*/ 20800 f19 1"/>
              <a:gd name="f39" fmla="*/ 800 f19 1"/>
              <a:gd name="f40" fmla="abs f22"/>
              <a:gd name="f41" fmla="abs f23"/>
              <a:gd name="f42" fmla="?: f22 f24 f3"/>
              <a:gd name="f43" fmla="?: f22 f3 f24"/>
              <a:gd name="f44" fmla="?: f22 f4 f3"/>
              <a:gd name="f45" fmla="?: f22 f3 f4"/>
              <a:gd name="f46" fmla="abs f25"/>
              <a:gd name="f47" fmla="?: f23 f24 f3"/>
              <a:gd name="f48" fmla="?: f23 f3 f24"/>
              <a:gd name="f49" fmla="?: f25 0 f2"/>
              <a:gd name="f50" fmla="?: f25 f2 0"/>
              <a:gd name="f51" fmla="abs f26"/>
              <a:gd name="f52" fmla="?: f25 f24 f3"/>
              <a:gd name="f53" fmla="?: f25 f3 f24"/>
              <a:gd name="f54" fmla="?: f25 f4 f3"/>
              <a:gd name="f55" fmla="?: f25 f3 f4"/>
              <a:gd name="f56" fmla="?: f26 f24 f3"/>
              <a:gd name="f57" fmla="?: f26 f3 f24"/>
              <a:gd name="f58" fmla="?: f22 0 f2"/>
              <a:gd name="f59" fmla="?: f22 f2 0"/>
              <a:gd name="f60" fmla="*/ f27 1 f5"/>
              <a:gd name="f61" fmla="abs f28"/>
              <a:gd name="f62" fmla="abs f29"/>
              <a:gd name="f63" fmla="?: f22 f45 f44"/>
              <a:gd name="f64" fmla="?: f22 f44 f45"/>
              <a:gd name="f65" fmla="?: f23 f43 f42"/>
              <a:gd name="f66" fmla="?: f23 f50 f49"/>
              <a:gd name="f67" fmla="?: f23 f49 f50"/>
              <a:gd name="f68" fmla="?: f25 f47 f48"/>
              <a:gd name="f69" fmla="?: f25 f55 f54"/>
              <a:gd name="f70" fmla="?: f25 f54 f55"/>
              <a:gd name="f71" fmla="?: f26 f53 f52"/>
              <a:gd name="f72" fmla="?: f26 f59 f58"/>
              <a:gd name="f73" fmla="?: f26 f58 f59"/>
              <a:gd name="f74" fmla="?: f22 f56 f57"/>
              <a:gd name="f75" fmla="*/ f32 f18 1"/>
              <a:gd name="f76" fmla="*/ f33 f19 1"/>
              <a:gd name="f77" fmla="+- f60 0 f3"/>
              <a:gd name="f78" fmla="+- f61 0 f62"/>
              <a:gd name="f79" fmla="+- f62 0 f61"/>
              <a:gd name="f80" fmla="?: f23 f64 f63"/>
              <a:gd name="f81" fmla="?: f25 f66 f67"/>
              <a:gd name="f82" fmla="?: f26 f70 f69"/>
              <a:gd name="f83" fmla="?: f22 f72 f73"/>
              <a:gd name="f84" fmla="?: f29 f10 f78"/>
              <a:gd name="f85" fmla="?: f29 f78 f10"/>
              <a:gd name="f86" fmla="?: f28 f10 f79"/>
              <a:gd name="f87" fmla="?: f28 f79 f10"/>
              <a:gd name="f88" fmla="?: f20 f10 f84"/>
              <a:gd name="f89" fmla="?: f20 f10 f85"/>
              <a:gd name="f90" fmla="?: f30 f86 f10"/>
              <a:gd name="f91" fmla="?: f30 f87 f10"/>
              <a:gd name="f92" fmla="?: f31 f85 f10"/>
              <a:gd name="f93" fmla="?: f31 f84 f10"/>
              <a:gd name="f94" fmla="?: f21 f10 f87"/>
              <a:gd name="f95" fmla="?: f21 f10 f86"/>
              <a:gd name="f96" fmla="?: f88 f20 0"/>
              <a:gd name="f97" fmla="?: f88 f21 6280"/>
              <a:gd name="f98" fmla="?: f89 f20 0"/>
              <a:gd name="f99" fmla="?: f89 f21 15320"/>
              <a:gd name="f100" fmla="?: f90 f20 6280"/>
              <a:gd name="f101" fmla="?: f90 f21 21600"/>
              <a:gd name="f102" fmla="?: f91 f20 15320"/>
              <a:gd name="f103" fmla="?: f91 f21 21600"/>
              <a:gd name="f104" fmla="?: f92 f20 21600"/>
              <a:gd name="f105" fmla="?: f92 f21 15320"/>
              <a:gd name="f106" fmla="?: f93 f20 21600"/>
              <a:gd name="f107" fmla="?: f93 f21 6280"/>
              <a:gd name="f108" fmla="?: f94 f20 15320"/>
              <a:gd name="f109" fmla="?: f94 f21 0"/>
              <a:gd name="f110" fmla="?: f95 f20 6280"/>
              <a:gd name="f111" fmla="?: f95 f21 0"/>
            </a:gdLst>
            <a:ahLst>
              <a:ahXY gdRefX="f0" minX="f11" maxX="f12" gdRefY="f1" minY="f11" maxY="f12">
                <a:pos x="f34" y="f3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7">
                <a:pos x="f75" y="f76"/>
              </a:cxn>
            </a:cxnLst>
            <a:rect l="f36" t="f39" r="f37" b="f38"/>
            <a:pathLst>
              <a:path w="21600" h="21600">
                <a:moveTo>
                  <a:pt x="f13" y="f8"/>
                </a:moveTo>
                <a:arcTo wR="f40" hR="f41" stAng="f80" swAng="f65"/>
                <a:lnTo>
                  <a:pt x="f96" y="f97"/>
                </a:lnTo>
                <a:lnTo>
                  <a:pt x="f8" y="f14"/>
                </a:lnTo>
                <a:lnTo>
                  <a:pt x="f8" y="f15"/>
                </a:lnTo>
                <a:lnTo>
                  <a:pt x="f98" y="f99"/>
                </a:lnTo>
                <a:lnTo>
                  <a:pt x="f8" y="f16"/>
                </a:lnTo>
                <a:arcTo wR="f41" hR="f46" stAng="f81" swAng="f68"/>
                <a:lnTo>
                  <a:pt x="f100" y="f101"/>
                </a:lnTo>
                <a:lnTo>
                  <a:pt x="f14" y="f9"/>
                </a:lnTo>
                <a:lnTo>
                  <a:pt x="f15" y="f9"/>
                </a:lnTo>
                <a:lnTo>
                  <a:pt x="f102" y="f103"/>
                </a:lnTo>
                <a:lnTo>
                  <a:pt x="f16" y="f9"/>
                </a:lnTo>
                <a:arcTo wR="f46" hR="f51" stAng="f82" swAng="f71"/>
                <a:lnTo>
                  <a:pt x="f104" y="f105"/>
                </a:lnTo>
                <a:lnTo>
                  <a:pt x="f9" y="f15"/>
                </a:lnTo>
                <a:lnTo>
                  <a:pt x="f9" y="f14"/>
                </a:lnTo>
                <a:lnTo>
                  <a:pt x="f106" y="f107"/>
                </a:lnTo>
                <a:lnTo>
                  <a:pt x="f9" y="f13"/>
                </a:lnTo>
                <a:arcTo wR="f51" hR="f40" stAng="f83" swAng="f74"/>
                <a:lnTo>
                  <a:pt x="f108" y="f109"/>
                </a:lnTo>
                <a:lnTo>
                  <a:pt x="f15" y="f8"/>
                </a:lnTo>
                <a:lnTo>
                  <a:pt x="f14" y="f8"/>
                </a:lnTo>
                <a:lnTo>
                  <a:pt x="f110" y="f111"/>
                </a:lnTo>
                <a:close/>
              </a:path>
            </a:pathLst>
          </a:custGeom>
          <a:solidFill>
            <a:srgbClr val="FF97E4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 dirty="0">
                <a:solidFill>
                  <a:srgbClr val="000000"/>
                </a:solidFill>
                <a:uFillTx/>
                <a:latin typeface="Comic Sans MS"/>
                <a:cs typeface="Comic Sans MS"/>
              </a:rPr>
              <a:t>“People, We created you all from a single man and a single woman, and made you into races and tribes that you should recognise one another.”</a:t>
            </a:r>
            <a:endParaRPr lang="en-GB" sz="1200" b="0" i="1" u="none" strike="noStrike" kern="1200" cap="none" spc="0" baseline="0" dirty="0">
              <a:solidFill>
                <a:srgbClr val="000000"/>
              </a:solidFill>
              <a:uFillTx/>
              <a:latin typeface="Comic Sans MS"/>
              <a:cs typeface="Comic Sans MS"/>
            </a:endParaRPr>
          </a:p>
        </p:txBody>
      </p:sp>
      <p:sp>
        <p:nvSpPr>
          <p:cNvPr id="6" name="Speech Bubble: Rectangle with Corners Rounded 11">
            <a:extLst>
              <a:ext uri="{FF2B5EF4-FFF2-40B4-BE49-F238E27FC236}">
                <a16:creationId xmlns:a16="http://schemas.microsoft.com/office/drawing/2014/main" id="{DB0462F1-3E57-493E-8AFA-1E44FACE2039}"/>
              </a:ext>
            </a:extLst>
          </p:cNvPr>
          <p:cNvSpPr/>
          <p:nvPr/>
        </p:nvSpPr>
        <p:spPr>
          <a:xfrm>
            <a:off x="4114800" y="5334617"/>
            <a:ext cx="3548742" cy="1278454"/>
          </a:xfrm>
          <a:custGeom>
            <a:avLst>
              <a:gd name="f0" fmla="val 4901"/>
              <a:gd name="f1" fmla="val -4782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0"/>
              <a:gd name="f9" fmla="val 21600"/>
              <a:gd name="f10" fmla="+- 0 0 1"/>
              <a:gd name="f11" fmla="val -2147483647"/>
              <a:gd name="f12" fmla="val 2147483647"/>
              <a:gd name="f13" fmla="val 3590"/>
              <a:gd name="f14" fmla="val 8970"/>
              <a:gd name="f15" fmla="val 12630"/>
              <a:gd name="f16" fmla="val 18010"/>
              <a:gd name="f17" fmla="+- 0 0 180"/>
              <a:gd name="f18" fmla="*/ f6 1 21600"/>
              <a:gd name="f19" fmla="*/ f7 1 21600"/>
              <a:gd name="f20" fmla="pin -2147483647 f0 2147483647"/>
              <a:gd name="f21" fmla="pin -2147483647 f1 2147483647"/>
              <a:gd name="f22" fmla="+- 0 0 f13"/>
              <a:gd name="f23" fmla="+- 3590 0 f8"/>
              <a:gd name="f24" fmla="+- 0 0 f3"/>
              <a:gd name="f25" fmla="+- 21600 0 f16"/>
              <a:gd name="f26" fmla="+- 18010 0 f9"/>
              <a:gd name="f27" fmla="*/ f17 f2 1"/>
              <a:gd name="f28" fmla="+- f20 0 10800"/>
              <a:gd name="f29" fmla="+- f21 0 10800"/>
              <a:gd name="f30" fmla="+- f21 0 21600"/>
              <a:gd name="f31" fmla="+- f20 0 21600"/>
              <a:gd name="f32" fmla="val f20"/>
              <a:gd name="f33" fmla="val f21"/>
              <a:gd name="f34" fmla="*/ f20 f18 1"/>
              <a:gd name="f35" fmla="*/ f21 f19 1"/>
              <a:gd name="f36" fmla="*/ 800 f18 1"/>
              <a:gd name="f37" fmla="*/ 20800 f18 1"/>
              <a:gd name="f38" fmla="*/ 20800 f19 1"/>
              <a:gd name="f39" fmla="*/ 800 f19 1"/>
              <a:gd name="f40" fmla="abs f22"/>
              <a:gd name="f41" fmla="abs f23"/>
              <a:gd name="f42" fmla="?: f22 f24 f3"/>
              <a:gd name="f43" fmla="?: f22 f3 f24"/>
              <a:gd name="f44" fmla="?: f22 f4 f3"/>
              <a:gd name="f45" fmla="?: f22 f3 f4"/>
              <a:gd name="f46" fmla="abs f25"/>
              <a:gd name="f47" fmla="?: f23 f24 f3"/>
              <a:gd name="f48" fmla="?: f23 f3 f24"/>
              <a:gd name="f49" fmla="?: f25 0 f2"/>
              <a:gd name="f50" fmla="?: f25 f2 0"/>
              <a:gd name="f51" fmla="abs f26"/>
              <a:gd name="f52" fmla="?: f25 f24 f3"/>
              <a:gd name="f53" fmla="?: f25 f3 f24"/>
              <a:gd name="f54" fmla="?: f25 f4 f3"/>
              <a:gd name="f55" fmla="?: f25 f3 f4"/>
              <a:gd name="f56" fmla="?: f26 f24 f3"/>
              <a:gd name="f57" fmla="?: f26 f3 f24"/>
              <a:gd name="f58" fmla="?: f22 0 f2"/>
              <a:gd name="f59" fmla="?: f22 f2 0"/>
              <a:gd name="f60" fmla="*/ f27 1 f5"/>
              <a:gd name="f61" fmla="abs f28"/>
              <a:gd name="f62" fmla="abs f29"/>
              <a:gd name="f63" fmla="?: f22 f45 f44"/>
              <a:gd name="f64" fmla="?: f22 f44 f45"/>
              <a:gd name="f65" fmla="?: f23 f43 f42"/>
              <a:gd name="f66" fmla="?: f23 f50 f49"/>
              <a:gd name="f67" fmla="?: f23 f49 f50"/>
              <a:gd name="f68" fmla="?: f25 f47 f48"/>
              <a:gd name="f69" fmla="?: f25 f55 f54"/>
              <a:gd name="f70" fmla="?: f25 f54 f55"/>
              <a:gd name="f71" fmla="?: f26 f53 f52"/>
              <a:gd name="f72" fmla="?: f26 f59 f58"/>
              <a:gd name="f73" fmla="?: f26 f58 f59"/>
              <a:gd name="f74" fmla="?: f22 f56 f57"/>
              <a:gd name="f75" fmla="*/ f32 f18 1"/>
              <a:gd name="f76" fmla="*/ f33 f19 1"/>
              <a:gd name="f77" fmla="+- f60 0 f3"/>
              <a:gd name="f78" fmla="+- f61 0 f62"/>
              <a:gd name="f79" fmla="+- f62 0 f61"/>
              <a:gd name="f80" fmla="?: f23 f64 f63"/>
              <a:gd name="f81" fmla="?: f25 f66 f67"/>
              <a:gd name="f82" fmla="?: f26 f70 f69"/>
              <a:gd name="f83" fmla="?: f22 f72 f73"/>
              <a:gd name="f84" fmla="?: f29 f10 f78"/>
              <a:gd name="f85" fmla="?: f29 f78 f10"/>
              <a:gd name="f86" fmla="?: f28 f10 f79"/>
              <a:gd name="f87" fmla="?: f28 f79 f10"/>
              <a:gd name="f88" fmla="?: f20 f10 f84"/>
              <a:gd name="f89" fmla="?: f20 f10 f85"/>
              <a:gd name="f90" fmla="?: f30 f86 f10"/>
              <a:gd name="f91" fmla="?: f30 f87 f10"/>
              <a:gd name="f92" fmla="?: f31 f85 f10"/>
              <a:gd name="f93" fmla="?: f31 f84 f10"/>
              <a:gd name="f94" fmla="?: f21 f10 f87"/>
              <a:gd name="f95" fmla="?: f21 f10 f86"/>
              <a:gd name="f96" fmla="?: f88 f20 0"/>
              <a:gd name="f97" fmla="?: f88 f21 6280"/>
              <a:gd name="f98" fmla="?: f89 f20 0"/>
              <a:gd name="f99" fmla="?: f89 f21 15320"/>
              <a:gd name="f100" fmla="?: f90 f20 6280"/>
              <a:gd name="f101" fmla="?: f90 f21 21600"/>
              <a:gd name="f102" fmla="?: f91 f20 15320"/>
              <a:gd name="f103" fmla="?: f91 f21 21600"/>
              <a:gd name="f104" fmla="?: f92 f20 21600"/>
              <a:gd name="f105" fmla="?: f92 f21 15320"/>
              <a:gd name="f106" fmla="?: f93 f20 21600"/>
              <a:gd name="f107" fmla="?: f93 f21 6280"/>
              <a:gd name="f108" fmla="?: f94 f20 15320"/>
              <a:gd name="f109" fmla="?: f94 f21 0"/>
              <a:gd name="f110" fmla="?: f95 f20 6280"/>
              <a:gd name="f111" fmla="?: f95 f21 0"/>
            </a:gdLst>
            <a:ahLst>
              <a:ahXY gdRefX="f0" minX="f11" maxX="f12" gdRefY="f1" minY="f11" maxY="f12">
                <a:pos x="f34" y="f3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7">
                <a:pos x="f75" y="f76"/>
              </a:cxn>
            </a:cxnLst>
            <a:rect l="f36" t="f39" r="f37" b="f38"/>
            <a:pathLst>
              <a:path w="21600" h="21600">
                <a:moveTo>
                  <a:pt x="f13" y="f8"/>
                </a:moveTo>
                <a:arcTo wR="f40" hR="f41" stAng="f80" swAng="f65"/>
                <a:lnTo>
                  <a:pt x="f96" y="f97"/>
                </a:lnTo>
                <a:lnTo>
                  <a:pt x="f8" y="f14"/>
                </a:lnTo>
                <a:lnTo>
                  <a:pt x="f8" y="f15"/>
                </a:lnTo>
                <a:lnTo>
                  <a:pt x="f98" y="f99"/>
                </a:lnTo>
                <a:lnTo>
                  <a:pt x="f8" y="f16"/>
                </a:lnTo>
                <a:arcTo wR="f41" hR="f46" stAng="f81" swAng="f68"/>
                <a:lnTo>
                  <a:pt x="f100" y="f101"/>
                </a:lnTo>
                <a:lnTo>
                  <a:pt x="f14" y="f9"/>
                </a:lnTo>
                <a:lnTo>
                  <a:pt x="f15" y="f9"/>
                </a:lnTo>
                <a:lnTo>
                  <a:pt x="f102" y="f103"/>
                </a:lnTo>
                <a:lnTo>
                  <a:pt x="f16" y="f9"/>
                </a:lnTo>
                <a:arcTo wR="f46" hR="f51" stAng="f82" swAng="f71"/>
                <a:lnTo>
                  <a:pt x="f104" y="f105"/>
                </a:lnTo>
                <a:lnTo>
                  <a:pt x="f9" y="f15"/>
                </a:lnTo>
                <a:lnTo>
                  <a:pt x="f9" y="f14"/>
                </a:lnTo>
                <a:lnTo>
                  <a:pt x="f106" y="f107"/>
                </a:lnTo>
                <a:lnTo>
                  <a:pt x="f9" y="f13"/>
                </a:lnTo>
                <a:arcTo wR="f51" hR="f40" stAng="f83" swAng="f74"/>
                <a:lnTo>
                  <a:pt x="f108" y="f109"/>
                </a:lnTo>
                <a:lnTo>
                  <a:pt x="f15" y="f8"/>
                </a:lnTo>
                <a:lnTo>
                  <a:pt x="f14" y="f8"/>
                </a:lnTo>
                <a:lnTo>
                  <a:pt x="f110" y="f111"/>
                </a:lnTo>
                <a:close/>
              </a:path>
            </a:pathLst>
          </a:custGeom>
          <a:solidFill>
            <a:srgbClr val="44F248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 dirty="0">
                <a:solidFill>
                  <a:srgbClr val="000000"/>
                </a:solidFill>
                <a:uFillTx/>
                <a:latin typeface="Comic Sans MS"/>
                <a:cs typeface="Comic Sans MS"/>
              </a:rPr>
              <a:t>“There is neither Jew nor Gentile, neither slave nor free, nor is there male or female, for you are all one in Christ Jesus.” </a:t>
            </a:r>
            <a:endParaRPr lang="en-GB" sz="1200" b="0" i="1" u="none" strike="noStrike" kern="1200" cap="none" spc="0" baseline="0" dirty="0">
              <a:solidFill>
                <a:srgbClr val="000000"/>
              </a:solidFill>
              <a:uFillTx/>
              <a:latin typeface="Comic Sans MS"/>
              <a:cs typeface="Comic Sans MS"/>
            </a:endParaRPr>
          </a:p>
        </p:txBody>
      </p:sp>
      <p:pic>
        <p:nvPicPr>
          <p:cNvPr id="7" name="Picture 6" descr="A picture containing table, computer&#10;&#10;Description automatically generated">
            <a:extLst>
              <a:ext uri="{FF2B5EF4-FFF2-40B4-BE49-F238E27FC236}">
                <a16:creationId xmlns:a16="http://schemas.microsoft.com/office/drawing/2014/main" id="{6810DFF4-4DAF-412E-83CB-F8E26A8FA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59229" y="4031878"/>
            <a:ext cx="3004457" cy="225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2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81B626AA-4B5E-4623-891B-6ACB4F16B426}"/>
              </a:ext>
            </a:extLst>
          </p:cNvPr>
          <p:cNvSpPr txBox="1"/>
          <p:nvPr/>
        </p:nvSpPr>
        <p:spPr>
          <a:xfrm>
            <a:off x="0" y="0"/>
            <a:ext cx="12191996" cy="523219"/>
          </a:xfrm>
          <a:prstGeom prst="rect">
            <a:avLst/>
          </a:prstGeom>
          <a:solidFill>
            <a:srgbClr val="FFF2CC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sng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Human Sexuality</a:t>
            </a:r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D0A8113F-BAFC-450B-A5DF-4F486547FA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10984"/>
              </p:ext>
            </p:extLst>
          </p:nvPr>
        </p:nvGraphicFramePr>
        <p:xfrm>
          <a:off x="1703293" y="820076"/>
          <a:ext cx="4011705" cy="251240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011705">
                  <a:extLst>
                    <a:ext uri="{9D8B030D-6E8A-4147-A177-3AD203B41FA5}">
                      <a16:colId xmlns:a16="http://schemas.microsoft.com/office/drawing/2014/main" val="1986795083"/>
                    </a:ext>
                  </a:extLst>
                </a:gridCol>
              </a:tblGrid>
              <a:tr h="500720"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Christian views to Human sexuality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475056"/>
                  </a:ext>
                </a:extLst>
              </a:tr>
              <a:tr h="1988856"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Part of 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God’s plan </a:t>
                      </a:r>
                      <a:r>
                        <a:rPr lang="en-GB" sz="1400" b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for humans to have sex.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Man and women 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should ‘increase in number</a:t>
                      </a:r>
                      <a:r>
                        <a:rPr lang="en-GB" sz="1400" b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’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Some Christians believe that they should </a:t>
                      </a:r>
                      <a:r>
                        <a:rPr lang="en-GB" sz="1400" b="0" i="1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do </a:t>
                      </a:r>
                      <a:r>
                        <a:rPr lang="en-GB" sz="1400" b="1" i="1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most loving thing </a:t>
                      </a:r>
                      <a:r>
                        <a:rPr lang="en-GB" sz="1400" b="0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therefore their teachings should adapt into a changing world. (Homosexuality/ sex before marriage)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105087"/>
                  </a:ext>
                </a:extLst>
              </a:tr>
            </a:tbl>
          </a:graphicData>
        </a:graphic>
      </p:graphicFrame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44527B5F-ACE8-46BB-9514-2DE7454D0F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675205"/>
              </p:ext>
            </p:extLst>
          </p:nvPr>
        </p:nvGraphicFramePr>
        <p:xfrm>
          <a:off x="233556" y="3571222"/>
          <a:ext cx="4485401" cy="3042141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485401">
                  <a:extLst>
                    <a:ext uri="{9D8B030D-6E8A-4147-A177-3AD203B41FA5}">
                      <a16:colId xmlns:a16="http://schemas.microsoft.com/office/drawing/2014/main" val="1986795083"/>
                    </a:ext>
                  </a:extLst>
                </a:gridCol>
              </a:tblGrid>
              <a:tr h="300155"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Muslim views to Human sexuality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475056"/>
                  </a:ext>
                </a:extLst>
              </a:tr>
              <a:tr h="2676381"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It is a way for humans 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to express themselves</a:t>
                      </a:r>
                      <a:r>
                        <a:rPr lang="en-GB" sz="1400" b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It is </a:t>
                      </a:r>
                      <a:r>
                        <a:rPr lang="en-GB" sz="1400" b="1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natural.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Forming heterosexual relationships should </a:t>
                      </a:r>
                      <a:r>
                        <a:rPr lang="en-GB" sz="1400" b="1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lead to having children.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It is part of </a:t>
                      </a:r>
                      <a:r>
                        <a:rPr lang="en-GB" sz="1400" b="1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being human.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Sex </a:t>
                      </a:r>
                      <a:r>
                        <a:rPr lang="en-GB" sz="1400" b="1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is for pleasure </a:t>
                      </a:r>
                      <a:r>
                        <a:rPr lang="en-GB" sz="1400" b="0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not just reproduction.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Humans have </a:t>
                      </a:r>
                      <a:r>
                        <a:rPr lang="en-GB" sz="1400" b="1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natural sexual instincts</a:t>
                      </a:r>
                      <a:r>
                        <a:rPr lang="en-GB" sz="1400" b="0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Human body is created by God and all </a:t>
                      </a:r>
                      <a:r>
                        <a:rPr lang="en-GB" sz="1400" b="1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parts have a purpose.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Being </a:t>
                      </a:r>
                      <a:r>
                        <a:rPr lang="en-GB" sz="1400" b="1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celibate is wrong.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Sex between husband and wife is </a:t>
                      </a:r>
                      <a:r>
                        <a:rPr lang="en-GB" sz="1400" b="1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 blessing from God.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105087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56F570D1-233B-4974-80A6-DD9F0B8840B4}"/>
              </a:ext>
            </a:extLst>
          </p:cNvPr>
          <p:cNvSpPr/>
          <p:nvPr/>
        </p:nvSpPr>
        <p:spPr>
          <a:xfrm>
            <a:off x="7595459" y="3429000"/>
            <a:ext cx="4362985" cy="3054813"/>
          </a:xfrm>
          <a:prstGeom prst="rect">
            <a:avLst/>
          </a:prstGeom>
          <a:solidFill>
            <a:srgbClr val="F8CBAD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u="sng" dirty="0">
                <a:solidFill>
                  <a:srgbClr val="000000"/>
                </a:solidFill>
                <a:latin typeface="Comic Sans MS" pitchFamily="66"/>
              </a:rPr>
              <a:t>Contemporary British Attitudes</a:t>
            </a:r>
            <a:r>
              <a:rPr lang="en-GB" sz="1400" b="1" i="0" u="sng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: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Today sex before marriage, multiple sexual partners, children outside of marriage, adultery or homosexual relationships are more </a:t>
            </a:r>
            <a:r>
              <a:rPr lang="en-GB" sz="1400" b="1" dirty="0">
                <a:solidFill>
                  <a:srgbClr val="000000"/>
                </a:solidFill>
                <a:latin typeface="Comic Sans MS" pitchFamily="66"/>
              </a:rPr>
              <a:t>accepted. 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i="0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Today the age of </a:t>
            </a:r>
            <a:r>
              <a:rPr lang="en-GB" sz="1400" b="1" i="0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consent is 16 years old</a:t>
            </a:r>
            <a:r>
              <a:rPr lang="en-GB" sz="1400" i="0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It </a:t>
            </a:r>
            <a:r>
              <a:rPr lang="en-GB" sz="1400" b="1" dirty="0">
                <a:solidFill>
                  <a:srgbClr val="000000"/>
                </a:solidFill>
                <a:latin typeface="Comic Sans MS" pitchFamily="66"/>
              </a:rPr>
              <a:t>protect</a:t>
            </a: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s anyone under the age from </a:t>
            </a:r>
            <a:r>
              <a:rPr lang="en-GB" sz="1400" b="1" dirty="0">
                <a:solidFill>
                  <a:srgbClr val="000000"/>
                </a:solidFill>
                <a:latin typeface="Comic Sans MS" pitchFamily="66"/>
              </a:rPr>
              <a:t>exploitation and abuse.</a:t>
            </a:r>
            <a:endParaRPr lang="en-GB" sz="1400" dirty="0">
              <a:solidFill>
                <a:srgbClr val="000000"/>
              </a:solidFill>
              <a:latin typeface="Comic Sans MS" pitchFamily="66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Islamic teachings </a:t>
            </a:r>
            <a:r>
              <a:rPr lang="en-GB" sz="1400" b="1" dirty="0">
                <a:solidFill>
                  <a:srgbClr val="000000"/>
                </a:solidFill>
                <a:latin typeface="Comic Sans MS" pitchFamily="66"/>
              </a:rPr>
              <a:t>don’t specify an age of consent.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dirty="0">
                <a:solidFill>
                  <a:srgbClr val="000000"/>
                </a:solidFill>
                <a:latin typeface="Comic Sans MS" pitchFamily="66"/>
              </a:rPr>
              <a:t>Sex should only take place within a marriage and dating is not encouraged.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B4CAC35-7AB1-48E1-8C23-5EB6752EFB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98759"/>
              </p:ext>
            </p:extLst>
          </p:nvPr>
        </p:nvGraphicFramePr>
        <p:xfrm>
          <a:off x="5932714" y="768182"/>
          <a:ext cx="5675086" cy="1995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8886">
                  <a:extLst>
                    <a:ext uri="{9D8B030D-6E8A-4147-A177-3AD203B41FA5}">
                      <a16:colId xmlns:a16="http://schemas.microsoft.com/office/drawing/2014/main" val="3500693459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227680026"/>
                    </a:ext>
                  </a:extLst>
                </a:gridCol>
              </a:tblGrid>
              <a:tr h="440569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Key Terms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Definitions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593456"/>
                  </a:ext>
                </a:extLst>
              </a:tr>
              <a:tr h="440569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Human Sexuality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How people express themselves as sexual beings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721795"/>
                  </a:ext>
                </a:extLst>
              </a:tr>
              <a:tr h="440569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Heterosexual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 be sexually attracted to members of the opposite sex.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732870"/>
                  </a:ext>
                </a:extLst>
              </a:tr>
              <a:tr h="440569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Homosexual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 be sexually attracted to members of the same sex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542737"/>
                  </a:ext>
                </a:extLst>
              </a:tr>
            </a:tbl>
          </a:graphicData>
        </a:graphic>
      </p:graphicFrame>
      <p:pic>
        <p:nvPicPr>
          <p:cNvPr id="10" name="Graphic 9">
            <a:extLst>
              <a:ext uri="{FF2B5EF4-FFF2-40B4-BE49-F238E27FC236}">
                <a16:creationId xmlns:a16="http://schemas.microsoft.com/office/drawing/2014/main" id="{0DBC5F48-813E-4123-BF5D-F58AD85CE40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4858392" y="3571222"/>
            <a:ext cx="2614653" cy="2834710"/>
          </a:xfrm>
          <a:prstGeom prst="rect">
            <a:avLst/>
          </a:prstGeom>
        </p:spPr>
      </p:pic>
      <p:pic>
        <p:nvPicPr>
          <p:cNvPr id="13" name="Picture 12" descr="A picture containing sign&#10;&#10;Description automatically generated">
            <a:extLst>
              <a:ext uri="{FF2B5EF4-FFF2-40B4-BE49-F238E27FC236}">
                <a16:creationId xmlns:a16="http://schemas.microsoft.com/office/drawing/2014/main" id="{057F2F0A-DCF7-40DB-9FD9-979688B7B8A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 rot="19286864">
            <a:off x="71663" y="1168543"/>
            <a:ext cx="1719681" cy="171968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520DFE-4B01-4170-B53E-28568480A070}"/>
              </a:ext>
            </a:extLst>
          </p:cNvPr>
          <p:cNvSpPr txBox="1"/>
          <p:nvPr/>
        </p:nvSpPr>
        <p:spPr>
          <a:xfrm>
            <a:off x="0" y="0"/>
            <a:ext cx="12191996" cy="523219"/>
          </a:xfrm>
          <a:prstGeom prst="rect">
            <a:avLst/>
          </a:prstGeom>
          <a:solidFill>
            <a:srgbClr val="14ECD2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sng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Homosexuality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1FFB37-BB53-41A7-8A58-DB2234B3AC9C}"/>
              </a:ext>
            </a:extLst>
          </p:cNvPr>
          <p:cNvSpPr/>
          <p:nvPr/>
        </p:nvSpPr>
        <p:spPr>
          <a:xfrm>
            <a:off x="4568753" y="3820021"/>
            <a:ext cx="3432247" cy="2860666"/>
          </a:xfrm>
          <a:prstGeom prst="rect">
            <a:avLst/>
          </a:prstGeom>
          <a:solidFill>
            <a:srgbClr val="F8CBAD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u="sng" dirty="0">
                <a:solidFill>
                  <a:srgbClr val="000000"/>
                </a:solidFill>
                <a:latin typeface="Comic Sans MS" pitchFamily="66"/>
              </a:rPr>
              <a:t>Contemporary British Attitudes</a:t>
            </a:r>
            <a:r>
              <a:rPr lang="en-GB" sz="1400" b="1" i="0" u="sng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: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Today homosexual relationships are more accepted.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It is now legal to be in a homosexual relationship and couples can now marry or convert civil partnership into marriage if they wish,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Some Muslims believe that homosexuality should not be accepted in Islam.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6E8E44B-C918-402C-9F11-91AF6630FC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383564"/>
              </p:ext>
            </p:extLst>
          </p:nvPr>
        </p:nvGraphicFramePr>
        <p:xfrm>
          <a:off x="239866" y="731459"/>
          <a:ext cx="4070877" cy="6012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1391">
                  <a:extLst>
                    <a:ext uri="{9D8B030D-6E8A-4147-A177-3AD203B41FA5}">
                      <a16:colId xmlns:a16="http://schemas.microsoft.com/office/drawing/2014/main" val="2117348482"/>
                    </a:ext>
                  </a:extLst>
                </a:gridCol>
                <a:gridCol w="2109486">
                  <a:extLst>
                    <a:ext uri="{9D8B030D-6E8A-4147-A177-3AD203B41FA5}">
                      <a16:colId xmlns:a16="http://schemas.microsoft.com/office/drawing/2014/main" val="2936349156"/>
                    </a:ext>
                  </a:extLst>
                </a:gridCol>
              </a:tblGrid>
              <a:tr h="690163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Christian views against homosexuality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Christian views accepting homosexuality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19132"/>
                  </a:ext>
                </a:extLst>
              </a:tr>
              <a:tr h="270313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Against God’s command to increase in number- can’t reproduce.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Sexual relationships between men are forbidden in the Bible.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Not allowed to get married within a Church.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No detail on homosexual relationships between women as there is no penetrative sex.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Homosexual relationship aren’t sinful (as long as sex is not involved)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Church of England allows homosexuality as long as they are faithful and committed to one another.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Some believe Bible teachings need to be updates to this modern society- therefore making it acceptable.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46280"/>
                  </a:ext>
                </a:extLst>
              </a:tr>
              <a:tr h="2415569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“ Do not have sexual relations with a man as one does with a women; that is detestable.”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A7A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1127893"/>
                  </a:ext>
                </a:extLst>
              </a:tr>
            </a:tbl>
          </a:graphicData>
        </a:graphic>
      </p:graphicFrame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B7315A3B-9FB6-47D6-A0BE-D1C29B7BFF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882745"/>
              </p:ext>
            </p:extLst>
          </p:nvPr>
        </p:nvGraphicFramePr>
        <p:xfrm>
          <a:off x="4813965" y="731459"/>
          <a:ext cx="6624443" cy="2860667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6624443">
                  <a:extLst>
                    <a:ext uri="{9D8B030D-6E8A-4147-A177-3AD203B41FA5}">
                      <a16:colId xmlns:a16="http://schemas.microsoft.com/office/drawing/2014/main" val="1986795083"/>
                    </a:ext>
                  </a:extLst>
                </a:gridCol>
              </a:tblGrid>
              <a:tr h="136806"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Muslim views on Homosexuality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475056"/>
                  </a:ext>
                </a:extLst>
              </a:tr>
              <a:tr h="912042"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Homosexuality is forbidden.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In most Muslim countries it is against the law.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Human sexuality is a choice but choosing to be drawn to the same sex is not right.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It is against the natural law of God.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It is against God’s will.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Homosexuals should control their actions and not break God’s laws.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Some believe homosexuals will have to answer to God on judgement day,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105087"/>
                  </a:ext>
                </a:extLst>
              </a:tr>
              <a:tr h="696587">
                <a:tc>
                  <a:txBody>
                    <a:bodyPr/>
                    <a:lstStyle/>
                    <a:p>
                      <a:pPr marL="0" lvl="0" indent="0" algn="ctr">
                        <a:buSzPct val="100000"/>
                        <a:buFont typeface="Arial" pitchFamily="34"/>
                        <a:buNone/>
                      </a:pPr>
                      <a:r>
                        <a:rPr lang="en-GB" sz="1600" b="0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“ Must you, unlike other people, lust after males and abandon the wives that God has created for you? You are exceeding all bounds.”</a:t>
                      </a:r>
                      <a:endParaRPr lang="en-GB" sz="1400" b="0" i="0" dirty="0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EC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904011"/>
                  </a:ext>
                </a:extLst>
              </a:tr>
            </a:tbl>
          </a:graphicData>
        </a:graphic>
      </p:graphicFrame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A820BF8F-E790-426D-9FE2-CD0043E9CA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r="1852" b="20296"/>
          <a:stretch/>
        </p:blipFill>
        <p:spPr>
          <a:xfrm>
            <a:off x="8884920" y="4074160"/>
            <a:ext cx="2433320" cy="197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812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991D8CE-B5D1-4F85-96BE-321093CEB0E0}"/>
              </a:ext>
            </a:extLst>
          </p:cNvPr>
          <p:cNvSpPr txBox="1"/>
          <p:nvPr/>
        </p:nvSpPr>
        <p:spPr>
          <a:xfrm>
            <a:off x="0" y="0"/>
            <a:ext cx="12191996" cy="523219"/>
          </a:xfrm>
          <a:prstGeom prst="rect">
            <a:avLst/>
          </a:prstGeom>
          <a:solidFill>
            <a:srgbClr val="FFC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sng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Sex before marriage</a:t>
            </a:r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82DAC18C-6762-448D-B6D3-1F2CF21E73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61758"/>
              </p:ext>
            </p:extLst>
          </p:nvPr>
        </p:nvGraphicFramePr>
        <p:xfrm>
          <a:off x="387684" y="687748"/>
          <a:ext cx="8593030" cy="274125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296515">
                  <a:extLst>
                    <a:ext uri="{9D8B030D-6E8A-4147-A177-3AD203B41FA5}">
                      <a16:colId xmlns:a16="http://schemas.microsoft.com/office/drawing/2014/main" val="1986795083"/>
                    </a:ext>
                  </a:extLst>
                </a:gridCol>
                <a:gridCol w="4296515">
                  <a:extLst>
                    <a:ext uri="{9D8B030D-6E8A-4147-A177-3AD203B41FA5}">
                      <a16:colId xmlns:a16="http://schemas.microsoft.com/office/drawing/2014/main" val="594491327"/>
                    </a:ext>
                  </a:extLst>
                </a:gridCol>
              </a:tblGrid>
              <a:tr h="337697">
                <a:tc gridSpan="2">
                  <a:txBody>
                    <a:bodyPr/>
                    <a:lstStyle/>
                    <a:p>
                      <a:pPr lvl="0" algn="ctr"/>
                      <a:r>
                        <a:rPr lang="en-GB" sz="1800" b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Christian views on sex before marriage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EC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475056"/>
                  </a:ext>
                </a:extLst>
              </a:tr>
              <a:tr h="1857332">
                <a:tc rowSpan="2">
                  <a:txBody>
                    <a:bodyPr/>
                    <a:lstStyle/>
                    <a:p>
                      <a:pPr marL="0" lvl="0" indent="0" algn="ctr">
                        <a:buSzPct val="100000"/>
                        <a:buFont typeface="Arial" pitchFamily="34"/>
                        <a:buNone/>
                      </a:pPr>
                      <a:r>
                        <a:rPr lang="en-GB" sz="1400" b="0" i="0" u="sng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Acceptable</a:t>
                      </a:r>
                    </a:p>
                    <a:p>
                      <a:pPr marL="285750" lvl="0" indent="-285750" algn="l"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Some accept as it is a valid expression for their love for one another.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SzPct val="100000"/>
                        <a:buFont typeface="Arial" pitchFamily="34"/>
                        <a:buNone/>
                      </a:pPr>
                      <a:r>
                        <a:rPr lang="en-GB" sz="1400" b="0" i="0" u="sng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Unacceptable</a:t>
                      </a:r>
                    </a:p>
                    <a:p>
                      <a:pPr marL="285750" lvl="0" indent="-285750" algn="l"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Sex expresses a deep, loving lifelong union </a:t>
                      </a:r>
                      <a:r>
                        <a:rPr lang="en-GB" sz="1400" b="1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after marriage</a:t>
                      </a:r>
                      <a:r>
                        <a:rPr lang="en-GB" sz="1400" b="0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,</a:t>
                      </a:r>
                    </a:p>
                    <a:p>
                      <a:pPr marL="285750" lvl="0" indent="-285750" algn="l"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Should be </a:t>
                      </a:r>
                      <a:r>
                        <a:rPr lang="en-GB" sz="1400" b="1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sexually pure</a:t>
                      </a:r>
                      <a:r>
                        <a:rPr lang="en-GB" sz="1400" b="0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before marriage.</a:t>
                      </a:r>
                    </a:p>
                    <a:p>
                      <a:pPr marL="285750" lvl="0" indent="-285750" algn="l"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Sex should not be for temporary pleasure.</a:t>
                      </a:r>
                    </a:p>
                    <a:p>
                      <a:pPr marL="285750" lvl="0" indent="-285750" algn="l"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It is wrong to use people for sex, and it is irresponsible to spread STI’s or risk pregnancy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105087"/>
                  </a:ext>
                </a:extLst>
              </a:tr>
              <a:tr h="478404">
                <a:tc vMerge="1">
                  <a:txBody>
                    <a:bodyPr/>
                    <a:lstStyle/>
                    <a:p>
                      <a:pPr marL="0" lvl="0" indent="0" algn="ctr">
                        <a:buSzPct val="100000"/>
                        <a:buFont typeface="Arial" pitchFamily="34"/>
                        <a:buNone/>
                      </a:pPr>
                      <a:endParaRPr lang="en-GB" sz="1400" b="0" i="0" dirty="0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A7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SzPct val="100000"/>
                        <a:buFont typeface="Arial" pitchFamily="34"/>
                        <a:buNone/>
                      </a:pPr>
                      <a:r>
                        <a:rPr lang="en-GB" sz="1400" b="0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“Every sexual act must be within the framework of marriage,”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904011"/>
                  </a:ext>
                </a:extLst>
              </a:tr>
            </a:tbl>
          </a:graphicData>
        </a:graphic>
      </p:graphicFrame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D15EF3FD-BA85-4BA1-9A17-4D260C308A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914586"/>
              </p:ext>
            </p:extLst>
          </p:nvPr>
        </p:nvGraphicFramePr>
        <p:xfrm>
          <a:off x="9127670" y="702127"/>
          <a:ext cx="2873829" cy="6011617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873829">
                  <a:extLst>
                    <a:ext uri="{9D8B030D-6E8A-4147-A177-3AD203B41FA5}">
                      <a16:colId xmlns:a16="http://schemas.microsoft.com/office/drawing/2014/main" val="1986795083"/>
                    </a:ext>
                  </a:extLst>
                </a:gridCol>
              </a:tblGrid>
              <a:tr h="720195"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Muslim views on sex before marriage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F2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475056"/>
                  </a:ext>
                </a:extLst>
              </a:tr>
              <a:tr h="3814918"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Sex is a </a:t>
                      </a:r>
                      <a:r>
                        <a:rPr lang="en-GB" sz="1400" b="1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gift from God</a:t>
                      </a:r>
                      <a:r>
                        <a:rPr lang="en-GB" sz="1400" b="0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and therefore must be used </a:t>
                      </a:r>
                      <a:r>
                        <a:rPr lang="en-GB" sz="1400" b="1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responsibly.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Muslims believe that causal sex is wrong and </a:t>
                      </a:r>
                      <a:r>
                        <a:rPr lang="en-GB" sz="1400" b="1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detracts from the dignity of those involved.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Sex should not </a:t>
                      </a:r>
                      <a:r>
                        <a:rPr lang="en-GB" sz="1400" b="1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cause harm- </a:t>
                      </a:r>
                      <a:r>
                        <a:rPr lang="en-GB" sz="1400" b="0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Children could be born out of wedlock.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Casual sex could </a:t>
                      </a:r>
                      <a:r>
                        <a:rPr lang="en-GB" sz="1400" b="1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lead to promiscuity and other evils such as rape and deception</a:t>
                      </a:r>
                      <a:r>
                        <a:rPr lang="en-GB" sz="1400" b="0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</a:t>
                      </a:r>
                      <a:r>
                        <a:rPr lang="en-GB" sz="1400" b="1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Qur’an forbids</a:t>
                      </a:r>
                      <a:r>
                        <a:rPr lang="en-GB" sz="1400" b="0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sex before marriage.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It is considered the </a:t>
                      </a:r>
                      <a:r>
                        <a:rPr lang="en-GB" sz="1400" b="1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same as adultery and rape and is a serious sin.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105087"/>
                  </a:ext>
                </a:extLst>
              </a:tr>
              <a:tr h="1359502">
                <a:tc>
                  <a:txBody>
                    <a:bodyPr/>
                    <a:lstStyle/>
                    <a:p>
                      <a:pPr marL="0" lvl="0" indent="0" algn="ctr">
                        <a:buSzPct val="100000"/>
                        <a:buFont typeface="Arial" pitchFamily="34"/>
                        <a:buNone/>
                      </a:pPr>
                      <a:r>
                        <a:rPr lang="en-GB" sz="1600" b="0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“ The only way to protect all within society is to maintain a society where only a man and his wife share the act of sex.”</a:t>
                      </a:r>
                      <a:endParaRPr lang="en-GB" sz="1400" b="0" i="0" dirty="0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9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904011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5CCFB061-3F5B-414C-96F1-3E9DD3FB2354}"/>
              </a:ext>
            </a:extLst>
          </p:cNvPr>
          <p:cNvSpPr/>
          <p:nvPr/>
        </p:nvSpPr>
        <p:spPr>
          <a:xfrm>
            <a:off x="190502" y="3707935"/>
            <a:ext cx="4936669" cy="28606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u="sng" dirty="0">
                <a:solidFill>
                  <a:srgbClr val="000000"/>
                </a:solidFill>
                <a:latin typeface="Comic Sans MS" pitchFamily="66"/>
              </a:rPr>
              <a:t>Contemporary British Attitudes</a:t>
            </a:r>
            <a:r>
              <a:rPr lang="en-GB" sz="1400" b="1" i="0" u="sng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: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Sex before marriage is commonly accepted. 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Films, TV programmes, books and magazines reflect the belief that it is usual for couples who are dating to have sex.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Sometimes young people can deal pressure to have sex before marriage.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People want to make sure they are sexually compatible before they marry,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Young British Muslims can sometimes feel caught in-between values of their religion and values from the culture they live in. </a:t>
            </a:r>
          </a:p>
        </p:txBody>
      </p:sp>
      <p:pic>
        <p:nvPicPr>
          <p:cNvPr id="9" name="Picture 8" descr="A group of people walking down a street next to a sign&#10;&#10;Description automatically generated">
            <a:extLst>
              <a:ext uri="{FF2B5EF4-FFF2-40B4-BE49-F238E27FC236}">
                <a16:creationId xmlns:a16="http://schemas.microsoft.com/office/drawing/2014/main" id="{C83C47BE-65A5-4086-890E-AD66E96659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5462747" y="3946071"/>
            <a:ext cx="3204167" cy="237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671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998C87-8090-4AD2-AF7E-79F87FED95EA}"/>
              </a:ext>
            </a:extLst>
          </p:cNvPr>
          <p:cNvSpPr txBox="1"/>
          <p:nvPr/>
        </p:nvSpPr>
        <p:spPr>
          <a:xfrm>
            <a:off x="0" y="0"/>
            <a:ext cx="12191996" cy="52321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sng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Sex outside </a:t>
            </a:r>
            <a:r>
              <a:rPr lang="en-GB" sz="2800" b="1" u="sng" dirty="0">
                <a:solidFill>
                  <a:srgbClr val="000000"/>
                </a:solidFill>
                <a:latin typeface="Comic Sans MS" pitchFamily="66"/>
              </a:rPr>
              <a:t>of marriage</a:t>
            </a:r>
            <a:endParaRPr lang="en-GB" sz="2800" b="1" i="0" u="sng" strike="noStrike" kern="1200" cap="none" spc="0" baseline="0" dirty="0">
              <a:solidFill>
                <a:srgbClr val="000000"/>
              </a:solidFill>
              <a:uFillTx/>
              <a:latin typeface="Comic Sans MS" pitchFamily="66"/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D138B4D-8155-48FA-B628-E97EAFDCA2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194595"/>
              </p:ext>
            </p:extLst>
          </p:nvPr>
        </p:nvGraphicFramePr>
        <p:xfrm>
          <a:off x="6226628" y="719196"/>
          <a:ext cx="5675086" cy="1172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8886">
                  <a:extLst>
                    <a:ext uri="{9D8B030D-6E8A-4147-A177-3AD203B41FA5}">
                      <a16:colId xmlns:a16="http://schemas.microsoft.com/office/drawing/2014/main" val="3500693459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227680026"/>
                    </a:ext>
                  </a:extLst>
                </a:gridCol>
              </a:tblGrid>
              <a:tr h="440569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Key Terms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Definitions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593456"/>
                  </a:ext>
                </a:extLst>
              </a:tr>
              <a:tr h="440569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Sex outside of marriage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Sex between two people where at least one of them is married to someone else; adultery, having an affair.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72179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70091928-B341-4703-9BDD-624ABC0C7C6C}"/>
              </a:ext>
            </a:extLst>
          </p:cNvPr>
          <p:cNvSpPr/>
          <p:nvPr/>
        </p:nvSpPr>
        <p:spPr>
          <a:xfrm>
            <a:off x="361970" y="719196"/>
            <a:ext cx="3432247" cy="2860666"/>
          </a:xfrm>
          <a:prstGeom prst="rect">
            <a:avLst/>
          </a:prstGeom>
          <a:solidFill>
            <a:srgbClr val="F8CBAD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1" u="sng" dirty="0">
                <a:solidFill>
                  <a:srgbClr val="000000"/>
                </a:solidFill>
                <a:latin typeface="Comic Sans MS" pitchFamily="66"/>
              </a:rPr>
              <a:t>Muslim views </a:t>
            </a:r>
          </a:p>
          <a:p>
            <a:pPr marL="285750" marR="0" lvl="0" indent="-2857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Adultery is a </a:t>
            </a:r>
            <a:r>
              <a:rPr lang="en-GB" sz="1400" b="1" dirty="0">
                <a:solidFill>
                  <a:srgbClr val="000000"/>
                </a:solidFill>
                <a:latin typeface="Comic Sans MS" pitchFamily="66"/>
              </a:rPr>
              <a:t>serious sin.</a:t>
            </a:r>
          </a:p>
          <a:p>
            <a:pPr marL="285750" marR="0" lvl="0" indent="-2857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Muslims should </a:t>
            </a:r>
            <a:r>
              <a:rPr lang="en-GB" sz="1400" b="1" dirty="0">
                <a:solidFill>
                  <a:srgbClr val="000000"/>
                </a:solidFill>
                <a:latin typeface="Comic Sans MS" pitchFamily="66"/>
              </a:rPr>
              <a:t>avoid situations that could lead to sexual sins.</a:t>
            </a:r>
          </a:p>
          <a:p>
            <a:pPr marL="285750" marR="0" lvl="0" indent="-2857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Adultery often </a:t>
            </a:r>
            <a:r>
              <a:rPr lang="en-GB" sz="1400" b="1" dirty="0">
                <a:solidFill>
                  <a:srgbClr val="000000"/>
                </a:solidFill>
                <a:latin typeface="Comic Sans MS" pitchFamily="66"/>
              </a:rPr>
              <a:t>destroys marriage because of betrayal of trust.</a:t>
            </a:r>
          </a:p>
          <a:p>
            <a:pPr marL="285750" marR="0" lvl="0" indent="-2857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It goes </a:t>
            </a:r>
            <a:r>
              <a:rPr lang="en-GB" sz="1400" b="1" dirty="0">
                <a:solidFill>
                  <a:srgbClr val="000000"/>
                </a:solidFill>
                <a:latin typeface="Comic Sans MS" pitchFamily="66"/>
              </a:rPr>
              <a:t>against the promises </a:t>
            </a: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made at the </a:t>
            </a:r>
            <a:r>
              <a:rPr lang="en-GB" sz="1400" b="1" dirty="0">
                <a:solidFill>
                  <a:srgbClr val="000000"/>
                </a:solidFill>
                <a:latin typeface="Comic Sans MS" pitchFamily="66"/>
              </a:rPr>
              <a:t>wedding.</a:t>
            </a:r>
          </a:p>
          <a:p>
            <a:pPr marL="285750" marR="0" lvl="0" indent="-2857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In some Muslim countries under </a:t>
            </a:r>
            <a:r>
              <a:rPr lang="en-GB" sz="1400" dirty="0" err="1">
                <a:solidFill>
                  <a:srgbClr val="000000"/>
                </a:solidFill>
                <a:latin typeface="Comic Sans MS" pitchFamily="66"/>
              </a:rPr>
              <a:t>Shari’ah</a:t>
            </a: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 law, the punishment for adultery is </a:t>
            </a:r>
            <a:r>
              <a:rPr lang="en-GB" sz="1400" b="1" dirty="0">
                <a:solidFill>
                  <a:srgbClr val="000000"/>
                </a:solidFill>
                <a:latin typeface="Comic Sans MS" pitchFamily="66"/>
              </a:rPr>
              <a:t>death by stoning.</a:t>
            </a:r>
            <a:endParaRPr lang="en-GB" sz="1400" dirty="0">
              <a:solidFill>
                <a:srgbClr val="000000"/>
              </a:solidFill>
              <a:latin typeface="Comic Sans MS" pitchFamily="66"/>
            </a:endParaRPr>
          </a:p>
        </p:txBody>
      </p:sp>
      <p:sp>
        <p:nvSpPr>
          <p:cNvPr id="7" name="Speech Bubble: Rectangle with Corners Rounded 11">
            <a:extLst>
              <a:ext uri="{FF2B5EF4-FFF2-40B4-BE49-F238E27FC236}">
                <a16:creationId xmlns:a16="http://schemas.microsoft.com/office/drawing/2014/main" id="{7C6710F5-E31C-4A51-B815-45382E76C17D}"/>
              </a:ext>
            </a:extLst>
          </p:cNvPr>
          <p:cNvSpPr/>
          <p:nvPr/>
        </p:nvSpPr>
        <p:spPr>
          <a:xfrm>
            <a:off x="4033704" y="719196"/>
            <a:ext cx="2062296" cy="1172089"/>
          </a:xfrm>
          <a:custGeom>
            <a:avLst>
              <a:gd name="f0" fmla="val -5910"/>
              <a:gd name="f1" fmla="val 16084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0"/>
              <a:gd name="f9" fmla="val 21600"/>
              <a:gd name="f10" fmla="+- 0 0 1"/>
              <a:gd name="f11" fmla="val -2147483647"/>
              <a:gd name="f12" fmla="val 2147483647"/>
              <a:gd name="f13" fmla="val 3590"/>
              <a:gd name="f14" fmla="val 8970"/>
              <a:gd name="f15" fmla="val 12630"/>
              <a:gd name="f16" fmla="val 18010"/>
              <a:gd name="f17" fmla="+- 0 0 180"/>
              <a:gd name="f18" fmla="*/ f6 1 21600"/>
              <a:gd name="f19" fmla="*/ f7 1 21600"/>
              <a:gd name="f20" fmla="pin -2147483647 f0 2147483647"/>
              <a:gd name="f21" fmla="pin -2147483647 f1 2147483647"/>
              <a:gd name="f22" fmla="+- 0 0 f13"/>
              <a:gd name="f23" fmla="+- 3590 0 f8"/>
              <a:gd name="f24" fmla="+- 0 0 f3"/>
              <a:gd name="f25" fmla="+- 21600 0 f16"/>
              <a:gd name="f26" fmla="+- 18010 0 f9"/>
              <a:gd name="f27" fmla="*/ f17 f2 1"/>
              <a:gd name="f28" fmla="+- f20 0 10800"/>
              <a:gd name="f29" fmla="+- f21 0 10800"/>
              <a:gd name="f30" fmla="+- f21 0 21600"/>
              <a:gd name="f31" fmla="+- f20 0 21600"/>
              <a:gd name="f32" fmla="val f20"/>
              <a:gd name="f33" fmla="val f21"/>
              <a:gd name="f34" fmla="*/ f20 f18 1"/>
              <a:gd name="f35" fmla="*/ f21 f19 1"/>
              <a:gd name="f36" fmla="*/ 800 f18 1"/>
              <a:gd name="f37" fmla="*/ 20800 f18 1"/>
              <a:gd name="f38" fmla="*/ 20800 f19 1"/>
              <a:gd name="f39" fmla="*/ 800 f19 1"/>
              <a:gd name="f40" fmla="abs f22"/>
              <a:gd name="f41" fmla="abs f23"/>
              <a:gd name="f42" fmla="?: f22 f24 f3"/>
              <a:gd name="f43" fmla="?: f22 f3 f24"/>
              <a:gd name="f44" fmla="?: f22 f4 f3"/>
              <a:gd name="f45" fmla="?: f22 f3 f4"/>
              <a:gd name="f46" fmla="abs f25"/>
              <a:gd name="f47" fmla="?: f23 f24 f3"/>
              <a:gd name="f48" fmla="?: f23 f3 f24"/>
              <a:gd name="f49" fmla="?: f25 0 f2"/>
              <a:gd name="f50" fmla="?: f25 f2 0"/>
              <a:gd name="f51" fmla="abs f26"/>
              <a:gd name="f52" fmla="?: f25 f24 f3"/>
              <a:gd name="f53" fmla="?: f25 f3 f24"/>
              <a:gd name="f54" fmla="?: f25 f4 f3"/>
              <a:gd name="f55" fmla="?: f25 f3 f4"/>
              <a:gd name="f56" fmla="?: f26 f24 f3"/>
              <a:gd name="f57" fmla="?: f26 f3 f24"/>
              <a:gd name="f58" fmla="?: f22 0 f2"/>
              <a:gd name="f59" fmla="?: f22 f2 0"/>
              <a:gd name="f60" fmla="*/ f27 1 f5"/>
              <a:gd name="f61" fmla="abs f28"/>
              <a:gd name="f62" fmla="abs f29"/>
              <a:gd name="f63" fmla="?: f22 f45 f44"/>
              <a:gd name="f64" fmla="?: f22 f44 f45"/>
              <a:gd name="f65" fmla="?: f23 f43 f42"/>
              <a:gd name="f66" fmla="?: f23 f50 f49"/>
              <a:gd name="f67" fmla="?: f23 f49 f50"/>
              <a:gd name="f68" fmla="?: f25 f47 f48"/>
              <a:gd name="f69" fmla="?: f25 f55 f54"/>
              <a:gd name="f70" fmla="?: f25 f54 f55"/>
              <a:gd name="f71" fmla="?: f26 f53 f52"/>
              <a:gd name="f72" fmla="?: f26 f59 f58"/>
              <a:gd name="f73" fmla="?: f26 f58 f59"/>
              <a:gd name="f74" fmla="?: f22 f56 f57"/>
              <a:gd name="f75" fmla="*/ f32 f18 1"/>
              <a:gd name="f76" fmla="*/ f33 f19 1"/>
              <a:gd name="f77" fmla="+- f60 0 f3"/>
              <a:gd name="f78" fmla="+- f61 0 f62"/>
              <a:gd name="f79" fmla="+- f62 0 f61"/>
              <a:gd name="f80" fmla="?: f23 f64 f63"/>
              <a:gd name="f81" fmla="?: f25 f66 f67"/>
              <a:gd name="f82" fmla="?: f26 f70 f69"/>
              <a:gd name="f83" fmla="?: f22 f72 f73"/>
              <a:gd name="f84" fmla="?: f29 f10 f78"/>
              <a:gd name="f85" fmla="?: f29 f78 f10"/>
              <a:gd name="f86" fmla="?: f28 f10 f79"/>
              <a:gd name="f87" fmla="?: f28 f79 f10"/>
              <a:gd name="f88" fmla="?: f20 f10 f84"/>
              <a:gd name="f89" fmla="?: f20 f10 f85"/>
              <a:gd name="f90" fmla="?: f30 f86 f10"/>
              <a:gd name="f91" fmla="?: f30 f87 f10"/>
              <a:gd name="f92" fmla="?: f31 f85 f10"/>
              <a:gd name="f93" fmla="?: f31 f84 f10"/>
              <a:gd name="f94" fmla="?: f21 f10 f87"/>
              <a:gd name="f95" fmla="?: f21 f10 f86"/>
              <a:gd name="f96" fmla="?: f88 f20 0"/>
              <a:gd name="f97" fmla="?: f88 f21 6280"/>
              <a:gd name="f98" fmla="?: f89 f20 0"/>
              <a:gd name="f99" fmla="?: f89 f21 15320"/>
              <a:gd name="f100" fmla="?: f90 f20 6280"/>
              <a:gd name="f101" fmla="?: f90 f21 21600"/>
              <a:gd name="f102" fmla="?: f91 f20 15320"/>
              <a:gd name="f103" fmla="?: f91 f21 21600"/>
              <a:gd name="f104" fmla="?: f92 f20 21600"/>
              <a:gd name="f105" fmla="?: f92 f21 15320"/>
              <a:gd name="f106" fmla="?: f93 f20 21600"/>
              <a:gd name="f107" fmla="?: f93 f21 6280"/>
              <a:gd name="f108" fmla="?: f94 f20 15320"/>
              <a:gd name="f109" fmla="?: f94 f21 0"/>
              <a:gd name="f110" fmla="?: f95 f20 6280"/>
              <a:gd name="f111" fmla="?: f95 f21 0"/>
            </a:gdLst>
            <a:ahLst>
              <a:ahXY gdRefX="f0" minX="f11" maxX="f12" gdRefY="f1" minY="f11" maxY="f12">
                <a:pos x="f34" y="f3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7">
                <a:pos x="f75" y="f76"/>
              </a:cxn>
            </a:cxnLst>
            <a:rect l="f36" t="f39" r="f37" b="f38"/>
            <a:pathLst>
              <a:path w="21600" h="21600">
                <a:moveTo>
                  <a:pt x="f13" y="f8"/>
                </a:moveTo>
                <a:arcTo wR="f40" hR="f41" stAng="f80" swAng="f65"/>
                <a:lnTo>
                  <a:pt x="f96" y="f97"/>
                </a:lnTo>
                <a:lnTo>
                  <a:pt x="f8" y="f14"/>
                </a:lnTo>
                <a:lnTo>
                  <a:pt x="f8" y="f15"/>
                </a:lnTo>
                <a:lnTo>
                  <a:pt x="f98" y="f99"/>
                </a:lnTo>
                <a:lnTo>
                  <a:pt x="f8" y="f16"/>
                </a:lnTo>
                <a:arcTo wR="f41" hR="f46" stAng="f81" swAng="f68"/>
                <a:lnTo>
                  <a:pt x="f100" y="f101"/>
                </a:lnTo>
                <a:lnTo>
                  <a:pt x="f14" y="f9"/>
                </a:lnTo>
                <a:lnTo>
                  <a:pt x="f15" y="f9"/>
                </a:lnTo>
                <a:lnTo>
                  <a:pt x="f102" y="f103"/>
                </a:lnTo>
                <a:lnTo>
                  <a:pt x="f16" y="f9"/>
                </a:lnTo>
                <a:arcTo wR="f46" hR="f51" stAng="f82" swAng="f71"/>
                <a:lnTo>
                  <a:pt x="f104" y="f105"/>
                </a:lnTo>
                <a:lnTo>
                  <a:pt x="f9" y="f15"/>
                </a:lnTo>
                <a:lnTo>
                  <a:pt x="f9" y="f14"/>
                </a:lnTo>
                <a:lnTo>
                  <a:pt x="f106" y="f107"/>
                </a:lnTo>
                <a:lnTo>
                  <a:pt x="f9" y="f13"/>
                </a:lnTo>
                <a:arcTo wR="f51" hR="f40" stAng="f83" swAng="f74"/>
                <a:lnTo>
                  <a:pt x="f108" y="f109"/>
                </a:lnTo>
                <a:lnTo>
                  <a:pt x="f15" y="f8"/>
                </a:lnTo>
                <a:lnTo>
                  <a:pt x="f14" y="f8"/>
                </a:lnTo>
                <a:lnTo>
                  <a:pt x="f110" y="f111"/>
                </a:lnTo>
                <a:close/>
              </a:path>
            </a:pathLst>
          </a:custGeom>
          <a:solidFill>
            <a:srgbClr val="F4B183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 dirty="0">
                <a:solidFill>
                  <a:srgbClr val="000000"/>
                </a:solidFill>
                <a:uFillTx/>
                <a:latin typeface="Comic Sans MS"/>
                <a:cs typeface="Comic Sans MS"/>
              </a:rPr>
              <a:t>“ A man should not stay with a women in seclusion unless he is a relative.”</a:t>
            </a:r>
            <a:endParaRPr lang="en-GB" sz="1200" b="0" i="1" u="none" strike="noStrike" kern="1200" cap="none" spc="0" baseline="0" dirty="0">
              <a:solidFill>
                <a:srgbClr val="000000"/>
              </a:solidFill>
              <a:uFillTx/>
              <a:latin typeface="Comic Sans MS"/>
              <a:cs typeface="Comic Sans MS"/>
            </a:endParaRPr>
          </a:p>
        </p:txBody>
      </p:sp>
      <p:sp>
        <p:nvSpPr>
          <p:cNvPr id="8" name="Speech Bubble: Rectangle with Corners Rounded 11">
            <a:extLst>
              <a:ext uri="{FF2B5EF4-FFF2-40B4-BE49-F238E27FC236}">
                <a16:creationId xmlns:a16="http://schemas.microsoft.com/office/drawing/2014/main" id="{B0A82378-F4D2-40CE-A25A-2A0E6944DC8E}"/>
              </a:ext>
            </a:extLst>
          </p:cNvPr>
          <p:cNvSpPr/>
          <p:nvPr/>
        </p:nvSpPr>
        <p:spPr>
          <a:xfrm>
            <a:off x="3968390" y="2231172"/>
            <a:ext cx="2192924" cy="1322951"/>
          </a:xfrm>
          <a:custGeom>
            <a:avLst>
              <a:gd name="f0" fmla="val -3159"/>
              <a:gd name="f1" fmla="val -6843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0"/>
              <a:gd name="f9" fmla="val 21600"/>
              <a:gd name="f10" fmla="+- 0 0 1"/>
              <a:gd name="f11" fmla="val -2147483647"/>
              <a:gd name="f12" fmla="val 2147483647"/>
              <a:gd name="f13" fmla="val 3590"/>
              <a:gd name="f14" fmla="val 8970"/>
              <a:gd name="f15" fmla="val 12630"/>
              <a:gd name="f16" fmla="val 18010"/>
              <a:gd name="f17" fmla="+- 0 0 180"/>
              <a:gd name="f18" fmla="*/ f6 1 21600"/>
              <a:gd name="f19" fmla="*/ f7 1 21600"/>
              <a:gd name="f20" fmla="pin -2147483647 f0 2147483647"/>
              <a:gd name="f21" fmla="pin -2147483647 f1 2147483647"/>
              <a:gd name="f22" fmla="+- 0 0 f13"/>
              <a:gd name="f23" fmla="+- 3590 0 f8"/>
              <a:gd name="f24" fmla="+- 0 0 f3"/>
              <a:gd name="f25" fmla="+- 21600 0 f16"/>
              <a:gd name="f26" fmla="+- 18010 0 f9"/>
              <a:gd name="f27" fmla="*/ f17 f2 1"/>
              <a:gd name="f28" fmla="+- f20 0 10800"/>
              <a:gd name="f29" fmla="+- f21 0 10800"/>
              <a:gd name="f30" fmla="+- f21 0 21600"/>
              <a:gd name="f31" fmla="+- f20 0 21600"/>
              <a:gd name="f32" fmla="val f20"/>
              <a:gd name="f33" fmla="val f21"/>
              <a:gd name="f34" fmla="*/ f20 f18 1"/>
              <a:gd name="f35" fmla="*/ f21 f19 1"/>
              <a:gd name="f36" fmla="*/ 800 f18 1"/>
              <a:gd name="f37" fmla="*/ 20800 f18 1"/>
              <a:gd name="f38" fmla="*/ 20800 f19 1"/>
              <a:gd name="f39" fmla="*/ 800 f19 1"/>
              <a:gd name="f40" fmla="abs f22"/>
              <a:gd name="f41" fmla="abs f23"/>
              <a:gd name="f42" fmla="?: f22 f24 f3"/>
              <a:gd name="f43" fmla="?: f22 f3 f24"/>
              <a:gd name="f44" fmla="?: f22 f4 f3"/>
              <a:gd name="f45" fmla="?: f22 f3 f4"/>
              <a:gd name="f46" fmla="abs f25"/>
              <a:gd name="f47" fmla="?: f23 f24 f3"/>
              <a:gd name="f48" fmla="?: f23 f3 f24"/>
              <a:gd name="f49" fmla="?: f25 0 f2"/>
              <a:gd name="f50" fmla="?: f25 f2 0"/>
              <a:gd name="f51" fmla="abs f26"/>
              <a:gd name="f52" fmla="?: f25 f24 f3"/>
              <a:gd name="f53" fmla="?: f25 f3 f24"/>
              <a:gd name="f54" fmla="?: f25 f4 f3"/>
              <a:gd name="f55" fmla="?: f25 f3 f4"/>
              <a:gd name="f56" fmla="?: f26 f24 f3"/>
              <a:gd name="f57" fmla="?: f26 f3 f24"/>
              <a:gd name="f58" fmla="?: f22 0 f2"/>
              <a:gd name="f59" fmla="?: f22 f2 0"/>
              <a:gd name="f60" fmla="*/ f27 1 f5"/>
              <a:gd name="f61" fmla="abs f28"/>
              <a:gd name="f62" fmla="abs f29"/>
              <a:gd name="f63" fmla="?: f22 f45 f44"/>
              <a:gd name="f64" fmla="?: f22 f44 f45"/>
              <a:gd name="f65" fmla="?: f23 f43 f42"/>
              <a:gd name="f66" fmla="?: f23 f50 f49"/>
              <a:gd name="f67" fmla="?: f23 f49 f50"/>
              <a:gd name="f68" fmla="?: f25 f47 f48"/>
              <a:gd name="f69" fmla="?: f25 f55 f54"/>
              <a:gd name="f70" fmla="?: f25 f54 f55"/>
              <a:gd name="f71" fmla="?: f26 f53 f52"/>
              <a:gd name="f72" fmla="?: f26 f59 f58"/>
              <a:gd name="f73" fmla="?: f26 f58 f59"/>
              <a:gd name="f74" fmla="?: f22 f56 f57"/>
              <a:gd name="f75" fmla="*/ f32 f18 1"/>
              <a:gd name="f76" fmla="*/ f33 f19 1"/>
              <a:gd name="f77" fmla="+- f60 0 f3"/>
              <a:gd name="f78" fmla="+- f61 0 f62"/>
              <a:gd name="f79" fmla="+- f62 0 f61"/>
              <a:gd name="f80" fmla="?: f23 f64 f63"/>
              <a:gd name="f81" fmla="?: f25 f66 f67"/>
              <a:gd name="f82" fmla="?: f26 f70 f69"/>
              <a:gd name="f83" fmla="?: f22 f72 f73"/>
              <a:gd name="f84" fmla="?: f29 f10 f78"/>
              <a:gd name="f85" fmla="?: f29 f78 f10"/>
              <a:gd name="f86" fmla="?: f28 f10 f79"/>
              <a:gd name="f87" fmla="?: f28 f79 f10"/>
              <a:gd name="f88" fmla="?: f20 f10 f84"/>
              <a:gd name="f89" fmla="?: f20 f10 f85"/>
              <a:gd name="f90" fmla="?: f30 f86 f10"/>
              <a:gd name="f91" fmla="?: f30 f87 f10"/>
              <a:gd name="f92" fmla="?: f31 f85 f10"/>
              <a:gd name="f93" fmla="?: f31 f84 f10"/>
              <a:gd name="f94" fmla="?: f21 f10 f87"/>
              <a:gd name="f95" fmla="?: f21 f10 f86"/>
              <a:gd name="f96" fmla="?: f88 f20 0"/>
              <a:gd name="f97" fmla="?: f88 f21 6280"/>
              <a:gd name="f98" fmla="?: f89 f20 0"/>
              <a:gd name="f99" fmla="?: f89 f21 15320"/>
              <a:gd name="f100" fmla="?: f90 f20 6280"/>
              <a:gd name="f101" fmla="?: f90 f21 21600"/>
              <a:gd name="f102" fmla="?: f91 f20 15320"/>
              <a:gd name="f103" fmla="?: f91 f21 21600"/>
              <a:gd name="f104" fmla="?: f92 f20 21600"/>
              <a:gd name="f105" fmla="?: f92 f21 15320"/>
              <a:gd name="f106" fmla="?: f93 f20 21600"/>
              <a:gd name="f107" fmla="?: f93 f21 6280"/>
              <a:gd name="f108" fmla="?: f94 f20 15320"/>
              <a:gd name="f109" fmla="?: f94 f21 0"/>
              <a:gd name="f110" fmla="?: f95 f20 6280"/>
              <a:gd name="f111" fmla="?: f95 f21 0"/>
            </a:gdLst>
            <a:ahLst>
              <a:ahXY gdRefX="f0" minX="f11" maxX="f12" gdRefY="f1" minY="f11" maxY="f12">
                <a:pos x="f34" y="f3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7">
                <a:pos x="f75" y="f76"/>
              </a:cxn>
            </a:cxnLst>
            <a:rect l="f36" t="f39" r="f37" b="f38"/>
            <a:pathLst>
              <a:path w="21600" h="21600">
                <a:moveTo>
                  <a:pt x="f13" y="f8"/>
                </a:moveTo>
                <a:arcTo wR="f40" hR="f41" stAng="f80" swAng="f65"/>
                <a:lnTo>
                  <a:pt x="f96" y="f97"/>
                </a:lnTo>
                <a:lnTo>
                  <a:pt x="f8" y="f14"/>
                </a:lnTo>
                <a:lnTo>
                  <a:pt x="f8" y="f15"/>
                </a:lnTo>
                <a:lnTo>
                  <a:pt x="f98" y="f99"/>
                </a:lnTo>
                <a:lnTo>
                  <a:pt x="f8" y="f16"/>
                </a:lnTo>
                <a:arcTo wR="f41" hR="f46" stAng="f81" swAng="f68"/>
                <a:lnTo>
                  <a:pt x="f100" y="f101"/>
                </a:lnTo>
                <a:lnTo>
                  <a:pt x="f14" y="f9"/>
                </a:lnTo>
                <a:lnTo>
                  <a:pt x="f15" y="f9"/>
                </a:lnTo>
                <a:lnTo>
                  <a:pt x="f102" y="f103"/>
                </a:lnTo>
                <a:lnTo>
                  <a:pt x="f16" y="f9"/>
                </a:lnTo>
                <a:arcTo wR="f46" hR="f51" stAng="f82" swAng="f71"/>
                <a:lnTo>
                  <a:pt x="f104" y="f105"/>
                </a:lnTo>
                <a:lnTo>
                  <a:pt x="f9" y="f15"/>
                </a:lnTo>
                <a:lnTo>
                  <a:pt x="f9" y="f14"/>
                </a:lnTo>
                <a:lnTo>
                  <a:pt x="f106" y="f107"/>
                </a:lnTo>
                <a:lnTo>
                  <a:pt x="f9" y="f13"/>
                </a:lnTo>
                <a:arcTo wR="f51" hR="f40" stAng="f83" swAng="f74"/>
                <a:lnTo>
                  <a:pt x="f108" y="f109"/>
                </a:lnTo>
                <a:lnTo>
                  <a:pt x="f15" y="f8"/>
                </a:lnTo>
                <a:lnTo>
                  <a:pt x="f14" y="f8"/>
                </a:lnTo>
                <a:lnTo>
                  <a:pt x="f110" y="f111"/>
                </a:lnTo>
                <a:close/>
              </a:path>
            </a:pathLst>
          </a:custGeom>
          <a:solidFill>
            <a:srgbClr val="44F248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 dirty="0">
                <a:solidFill>
                  <a:srgbClr val="000000"/>
                </a:solidFill>
                <a:uFillTx/>
                <a:latin typeface="Comic Sans MS"/>
                <a:cs typeface="Comic Sans MS"/>
              </a:rPr>
              <a:t>“And do not go anywhere near adultery, it is an outrage and an evil path.”</a:t>
            </a:r>
            <a:endParaRPr lang="en-GB" sz="1400" b="0" i="1" u="none" strike="noStrike" kern="1200" cap="none" spc="0" baseline="0" dirty="0">
              <a:solidFill>
                <a:srgbClr val="000000"/>
              </a:solidFill>
              <a:uFillTx/>
              <a:latin typeface="Comic Sans MS"/>
              <a:cs typeface="Comic Sans M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B02E6A5-98E4-45A9-98CB-4B783BA001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453464"/>
              </p:ext>
            </p:extLst>
          </p:nvPr>
        </p:nvGraphicFramePr>
        <p:xfrm>
          <a:off x="8637814" y="2087262"/>
          <a:ext cx="3192215" cy="459155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192215">
                  <a:extLst>
                    <a:ext uri="{9D8B030D-6E8A-4147-A177-3AD203B41FA5}">
                      <a16:colId xmlns:a16="http://schemas.microsoft.com/office/drawing/2014/main" val="2849370232"/>
                    </a:ext>
                  </a:extLst>
                </a:gridCol>
              </a:tblGrid>
              <a:tr h="446272">
                <a:tc>
                  <a:txBody>
                    <a:bodyPr/>
                    <a:lstStyle/>
                    <a:p>
                      <a:pPr lvl="0" algn="ctr"/>
                      <a:r>
                        <a:rPr lang="en-GB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Christian views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23324"/>
                  </a:ext>
                </a:extLst>
              </a:tr>
              <a:tr h="4079537">
                <a:tc>
                  <a:txBody>
                    <a:bodyPr/>
                    <a:lstStyle/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It is wrong because it 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involves secrecy, lies and a betrayal of trust.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It can 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effect children 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and 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cause pain to all concerned.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Adultery 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breaks the </a:t>
                      </a:r>
                      <a:r>
                        <a:rPr lang="en-GB" sz="1400" b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promises made before God during the wedding.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It 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threatens the relationship between parents 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and  therefore 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children can suffer.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Jesus taught that lust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, could 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lead to adultery 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which is wrong.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Marriage is unbreakable that demands total faithfulness.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Jesus forgave a woman 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who was caught in adultery, but ordered her to ‘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leave her life of sin.’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555804"/>
                  </a:ext>
                </a:extLst>
              </a:tr>
            </a:tbl>
          </a:graphicData>
        </a:graphic>
      </p:graphicFrame>
      <p:sp>
        <p:nvSpPr>
          <p:cNvPr id="9" name="Speech Bubble: Rectangle with Corners Rounded 11">
            <a:extLst>
              <a:ext uri="{FF2B5EF4-FFF2-40B4-BE49-F238E27FC236}">
                <a16:creationId xmlns:a16="http://schemas.microsoft.com/office/drawing/2014/main" id="{D4CE330E-7933-43CE-8523-8483FBF601CB}"/>
              </a:ext>
            </a:extLst>
          </p:cNvPr>
          <p:cNvSpPr/>
          <p:nvPr/>
        </p:nvSpPr>
        <p:spPr>
          <a:xfrm>
            <a:off x="6923313" y="5296639"/>
            <a:ext cx="1404258" cy="1382175"/>
          </a:xfrm>
          <a:custGeom>
            <a:avLst>
              <a:gd name="f0" fmla="val 28209"/>
              <a:gd name="f1" fmla="val 3581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0"/>
              <a:gd name="f9" fmla="val 21600"/>
              <a:gd name="f10" fmla="+- 0 0 1"/>
              <a:gd name="f11" fmla="val -2147483647"/>
              <a:gd name="f12" fmla="val 2147483647"/>
              <a:gd name="f13" fmla="val 3590"/>
              <a:gd name="f14" fmla="val 8970"/>
              <a:gd name="f15" fmla="val 12630"/>
              <a:gd name="f16" fmla="val 18010"/>
              <a:gd name="f17" fmla="+- 0 0 180"/>
              <a:gd name="f18" fmla="*/ f6 1 21600"/>
              <a:gd name="f19" fmla="*/ f7 1 21600"/>
              <a:gd name="f20" fmla="pin -2147483647 f0 2147483647"/>
              <a:gd name="f21" fmla="pin -2147483647 f1 2147483647"/>
              <a:gd name="f22" fmla="+- 0 0 f13"/>
              <a:gd name="f23" fmla="+- 3590 0 f8"/>
              <a:gd name="f24" fmla="+- 0 0 f3"/>
              <a:gd name="f25" fmla="+- 21600 0 f16"/>
              <a:gd name="f26" fmla="+- 18010 0 f9"/>
              <a:gd name="f27" fmla="*/ f17 f2 1"/>
              <a:gd name="f28" fmla="+- f20 0 10800"/>
              <a:gd name="f29" fmla="+- f21 0 10800"/>
              <a:gd name="f30" fmla="+- f21 0 21600"/>
              <a:gd name="f31" fmla="+- f20 0 21600"/>
              <a:gd name="f32" fmla="val f20"/>
              <a:gd name="f33" fmla="val f21"/>
              <a:gd name="f34" fmla="*/ f20 f18 1"/>
              <a:gd name="f35" fmla="*/ f21 f19 1"/>
              <a:gd name="f36" fmla="*/ 800 f18 1"/>
              <a:gd name="f37" fmla="*/ 20800 f18 1"/>
              <a:gd name="f38" fmla="*/ 20800 f19 1"/>
              <a:gd name="f39" fmla="*/ 800 f19 1"/>
              <a:gd name="f40" fmla="abs f22"/>
              <a:gd name="f41" fmla="abs f23"/>
              <a:gd name="f42" fmla="?: f22 f24 f3"/>
              <a:gd name="f43" fmla="?: f22 f3 f24"/>
              <a:gd name="f44" fmla="?: f22 f4 f3"/>
              <a:gd name="f45" fmla="?: f22 f3 f4"/>
              <a:gd name="f46" fmla="abs f25"/>
              <a:gd name="f47" fmla="?: f23 f24 f3"/>
              <a:gd name="f48" fmla="?: f23 f3 f24"/>
              <a:gd name="f49" fmla="?: f25 0 f2"/>
              <a:gd name="f50" fmla="?: f25 f2 0"/>
              <a:gd name="f51" fmla="abs f26"/>
              <a:gd name="f52" fmla="?: f25 f24 f3"/>
              <a:gd name="f53" fmla="?: f25 f3 f24"/>
              <a:gd name="f54" fmla="?: f25 f4 f3"/>
              <a:gd name="f55" fmla="?: f25 f3 f4"/>
              <a:gd name="f56" fmla="?: f26 f24 f3"/>
              <a:gd name="f57" fmla="?: f26 f3 f24"/>
              <a:gd name="f58" fmla="?: f22 0 f2"/>
              <a:gd name="f59" fmla="?: f22 f2 0"/>
              <a:gd name="f60" fmla="*/ f27 1 f5"/>
              <a:gd name="f61" fmla="abs f28"/>
              <a:gd name="f62" fmla="abs f29"/>
              <a:gd name="f63" fmla="?: f22 f45 f44"/>
              <a:gd name="f64" fmla="?: f22 f44 f45"/>
              <a:gd name="f65" fmla="?: f23 f43 f42"/>
              <a:gd name="f66" fmla="?: f23 f50 f49"/>
              <a:gd name="f67" fmla="?: f23 f49 f50"/>
              <a:gd name="f68" fmla="?: f25 f47 f48"/>
              <a:gd name="f69" fmla="?: f25 f55 f54"/>
              <a:gd name="f70" fmla="?: f25 f54 f55"/>
              <a:gd name="f71" fmla="?: f26 f53 f52"/>
              <a:gd name="f72" fmla="?: f26 f59 f58"/>
              <a:gd name="f73" fmla="?: f26 f58 f59"/>
              <a:gd name="f74" fmla="?: f22 f56 f57"/>
              <a:gd name="f75" fmla="*/ f32 f18 1"/>
              <a:gd name="f76" fmla="*/ f33 f19 1"/>
              <a:gd name="f77" fmla="+- f60 0 f3"/>
              <a:gd name="f78" fmla="+- f61 0 f62"/>
              <a:gd name="f79" fmla="+- f62 0 f61"/>
              <a:gd name="f80" fmla="?: f23 f64 f63"/>
              <a:gd name="f81" fmla="?: f25 f66 f67"/>
              <a:gd name="f82" fmla="?: f26 f70 f69"/>
              <a:gd name="f83" fmla="?: f22 f72 f73"/>
              <a:gd name="f84" fmla="?: f29 f10 f78"/>
              <a:gd name="f85" fmla="?: f29 f78 f10"/>
              <a:gd name="f86" fmla="?: f28 f10 f79"/>
              <a:gd name="f87" fmla="?: f28 f79 f10"/>
              <a:gd name="f88" fmla="?: f20 f10 f84"/>
              <a:gd name="f89" fmla="?: f20 f10 f85"/>
              <a:gd name="f90" fmla="?: f30 f86 f10"/>
              <a:gd name="f91" fmla="?: f30 f87 f10"/>
              <a:gd name="f92" fmla="?: f31 f85 f10"/>
              <a:gd name="f93" fmla="?: f31 f84 f10"/>
              <a:gd name="f94" fmla="?: f21 f10 f87"/>
              <a:gd name="f95" fmla="?: f21 f10 f86"/>
              <a:gd name="f96" fmla="?: f88 f20 0"/>
              <a:gd name="f97" fmla="?: f88 f21 6280"/>
              <a:gd name="f98" fmla="?: f89 f20 0"/>
              <a:gd name="f99" fmla="?: f89 f21 15320"/>
              <a:gd name="f100" fmla="?: f90 f20 6280"/>
              <a:gd name="f101" fmla="?: f90 f21 21600"/>
              <a:gd name="f102" fmla="?: f91 f20 15320"/>
              <a:gd name="f103" fmla="?: f91 f21 21600"/>
              <a:gd name="f104" fmla="?: f92 f20 21600"/>
              <a:gd name="f105" fmla="?: f92 f21 15320"/>
              <a:gd name="f106" fmla="?: f93 f20 21600"/>
              <a:gd name="f107" fmla="?: f93 f21 6280"/>
              <a:gd name="f108" fmla="?: f94 f20 15320"/>
              <a:gd name="f109" fmla="?: f94 f21 0"/>
              <a:gd name="f110" fmla="?: f95 f20 6280"/>
              <a:gd name="f111" fmla="?: f95 f21 0"/>
            </a:gdLst>
            <a:ahLst>
              <a:ahXY gdRefX="f0" minX="f11" maxX="f12" gdRefY="f1" minY="f11" maxY="f12">
                <a:pos x="f34" y="f3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7">
                <a:pos x="f75" y="f76"/>
              </a:cxn>
            </a:cxnLst>
            <a:rect l="f36" t="f39" r="f37" b="f38"/>
            <a:pathLst>
              <a:path w="21600" h="21600">
                <a:moveTo>
                  <a:pt x="f13" y="f8"/>
                </a:moveTo>
                <a:arcTo wR="f40" hR="f41" stAng="f80" swAng="f65"/>
                <a:lnTo>
                  <a:pt x="f96" y="f97"/>
                </a:lnTo>
                <a:lnTo>
                  <a:pt x="f8" y="f14"/>
                </a:lnTo>
                <a:lnTo>
                  <a:pt x="f8" y="f15"/>
                </a:lnTo>
                <a:lnTo>
                  <a:pt x="f98" y="f99"/>
                </a:lnTo>
                <a:lnTo>
                  <a:pt x="f8" y="f16"/>
                </a:lnTo>
                <a:arcTo wR="f41" hR="f46" stAng="f81" swAng="f68"/>
                <a:lnTo>
                  <a:pt x="f100" y="f101"/>
                </a:lnTo>
                <a:lnTo>
                  <a:pt x="f14" y="f9"/>
                </a:lnTo>
                <a:lnTo>
                  <a:pt x="f15" y="f9"/>
                </a:lnTo>
                <a:lnTo>
                  <a:pt x="f102" y="f103"/>
                </a:lnTo>
                <a:lnTo>
                  <a:pt x="f16" y="f9"/>
                </a:lnTo>
                <a:arcTo wR="f46" hR="f51" stAng="f82" swAng="f71"/>
                <a:lnTo>
                  <a:pt x="f104" y="f105"/>
                </a:lnTo>
                <a:lnTo>
                  <a:pt x="f9" y="f15"/>
                </a:lnTo>
                <a:lnTo>
                  <a:pt x="f9" y="f14"/>
                </a:lnTo>
                <a:lnTo>
                  <a:pt x="f106" y="f107"/>
                </a:lnTo>
                <a:lnTo>
                  <a:pt x="f9" y="f13"/>
                </a:lnTo>
                <a:arcTo wR="f51" hR="f40" stAng="f83" swAng="f74"/>
                <a:lnTo>
                  <a:pt x="f108" y="f109"/>
                </a:lnTo>
                <a:lnTo>
                  <a:pt x="f15" y="f8"/>
                </a:lnTo>
                <a:lnTo>
                  <a:pt x="f14" y="f8"/>
                </a:lnTo>
                <a:lnTo>
                  <a:pt x="f110" y="f111"/>
                </a:lnTo>
                <a:close/>
              </a:path>
            </a:pathLst>
          </a:custGeom>
          <a:solidFill>
            <a:srgbClr val="FFEBAB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 dirty="0">
                <a:solidFill>
                  <a:srgbClr val="000000"/>
                </a:solidFill>
                <a:uFillTx/>
                <a:latin typeface="Comic Sans MS"/>
                <a:cs typeface="Comic Sans MS"/>
              </a:rPr>
              <a:t>“You shall not commit adultery”</a:t>
            </a:r>
            <a:endParaRPr lang="en-GB" sz="1200" b="0" i="1" u="none" strike="noStrike" kern="1200" cap="none" spc="0" baseline="0" dirty="0">
              <a:solidFill>
                <a:srgbClr val="000000"/>
              </a:solidFill>
              <a:uFillTx/>
              <a:latin typeface="Comic Sans MS"/>
              <a:cs typeface="Comic Sans MS"/>
            </a:endParaRPr>
          </a:p>
        </p:txBody>
      </p:sp>
      <p:sp>
        <p:nvSpPr>
          <p:cNvPr id="10" name="Speech Bubble: Rectangle with Corners Rounded 11">
            <a:extLst>
              <a:ext uri="{FF2B5EF4-FFF2-40B4-BE49-F238E27FC236}">
                <a16:creationId xmlns:a16="http://schemas.microsoft.com/office/drawing/2014/main" id="{83AA90A2-7D0E-4A40-B69E-C074A03AF62F}"/>
              </a:ext>
            </a:extLst>
          </p:cNvPr>
          <p:cNvSpPr/>
          <p:nvPr/>
        </p:nvSpPr>
        <p:spPr>
          <a:xfrm>
            <a:off x="6373585" y="2552918"/>
            <a:ext cx="1975757" cy="2498271"/>
          </a:xfrm>
          <a:custGeom>
            <a:avLst>
              <a:gd name="f0" fmla="val 28209"/>
              <a:gd name="f1" fmla="val 3581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0"/>
              <a:gd name="f9" fmla="val 21600"/>
              <a:gd name="f10" fmla="+- 0 0 1"/>
              <a:gd name="f11" fmla="val -2147483647"/>
              <a:gd name="f12" fmla="val 2147483647"/>
              <a:gd name="f13" fmla="val 3590"/>
              <a:gd name="f14" fmla="val 8970"/>
              <a:gd name="f15" fmla="val 12630"/>
              <a:gd name="f16" fmla="val 18010"/>
              <a:gd name="f17" fmla="+- 0 0 180"/>
              <a:gd name="f18" fmla="*/ f6 1 21600"/>
              <a:gd name="f19" fmla="*/ f7 1 21600"/>
              <a:gd name="f20" fmla="pin -2147483647 f0 2147483647"/>
              <a:gd name="f21" fmla="pin -2147483647 f1 2147483647"/>
              <a:gd name="f22" fmla="+- 0 0 f13"/>
              <a:gd name="f23" fmla="+- 3590 0 f8"/>
              <a:gd name="f24" fmla="+- 0 0 f3"/>
              <a:gd name="f25" fmla="+- 21600 0 f16"/>
              <a:gd name="f26" fmla="+- 18010 0 f9"/>
              <a:gd name="f27" fmla="*/ f17 f2 1"/>
              <a:gd name="f28" fmla="+- f20 0 10800"/>
              <a:gd name="f29" fmla="+- f21 0 10800"/>
              <a:gd name="f30" fmla="+- f21 0 21600"/>
              <a:gd name="f31" fmla="+- f20 0 21600"/>
              <a:gd name="f32" fmla="val f20"/>
              <a:gd name="f33" fmla="val f21"/>
              <a:gd name="f34" fmla="*/ f20 f18 1"/>
              <a:gd name="f35" fmla="*/ f21 f19 1"/>
              <a:gd name="f36" fmla="*/ 800 f18 1"/>
              <a:gd name="f37" fmla="*/ 20800 f18 1"/>
              <a:gd name="f38" fmla="*/ 20800 f19 1"/>
              <a:gd name="f39" fmla="*/ 800 f19 1"/>
              <a:gd name="f40" fmla="abs f22"/>
              <a:gd name="f41" fmla="abs f23"/>
              <a:gd name="f42" fmla="?: f22 f24 f3"/>
              <a:gd name="f43" fmla="?: f22 f3 f24"/>
              <a:gd name="f44" fmla="?: f22 f4 f3"/>
              <a:gd name="f45" fmla="?: f22 f3 f4"/>
              <a:gd name="f46" fmla="abs f25"/>
              <a:gd name="f47" fmla="?: f23 f24 f3"/>
              <a:gd name="f48" fmla="?: f23 f3 f24"/>
              <a:gd name="f49" fmla="?: f25 0 f2"/>
              <a:gd name="f50" fmla="?: f25 f2 0"/>
              <a:gd name="f51" fmla="abs f26"/>
              <a:gd name="f52" fmla="?: f25 f24 f3"/>
              <a:gd name="f53" fmla="?: f25 f3 f24"/>
              <a:gd name="f54" fmla="?: f25 f4 f3"/>
              <a:gd name="f55" fmla="?: f25 f3 f4"/>
              <a:gd name="f56" fmla="?: f26 f24 f3"/>
              <a:gd name="f57" fmla="?: f26 f3 f24"/>
              <a:gd name="f58" fmla="?: f22 0 f2"/>
              <a:gd name="f59" fmla="?: f22 f2 0"/>
              <a:gd name="f60" fmla="*/ f27 1 f5"/>
              <a:gd name="f61" fmla="abs f28"/>
              <a:gd name="f62" fmla="abs f29"/>
              <a:gd name="f63" fmla="?: f22 f45 f44"/>
              <a:gd name="f64" fmla="?: f22 f44 f45"/>
              <a:gd name="f65" fmla="?: f23 f43 f42"/>
              <a:gd name="f66" fmla="?: f23 f50 f49"/>
              <a:gd name="f67" fmla="?: f23 f49 f50"/>
              <a:gd name="f68" fmla="?: f25 f47 f48"/>
              <a:gd name="f69" fmla="?: f25 f55 f54"/>
              <a:gd name="f70" fmla="?: f25 f54 f55"/>
              <a:gd name="f71" fmla="?: f26 f53 f52"/>
              <a:gd name="f72" fmla="?: f26 f59 f58"/>
              <a:gd name="f73" fmla="?: f26 f58 f59"/>
              <a:gd name="f74" fmla="?: f22 f56 f57"/>
              <a:gd name="f75" fmla="*/ f32 f18 1"/>
              <a:gd name="f76" fmla="*/ f33 f19 1"/>
              <a:gd name="f77" fmla="+- f60 0 f3"/>
              <a:gd name="f78" fmla="+- f61 0 f62"/>
              <a:gd name="f79" fmla="+- f62 0 f61"/>
              <a:gd name="f80" fmla="?: f23 f64 f63"/>
              <a:gd name="f81" fmla="?: f25 f66 f67"/>
              <a:gd name="f82" fmla="?: f26 f70 f69"/>
              <a:gd name="f83" fmla="?: f22 f72 f73"/>
              <a:gd name="f84" fmla="?: f29 f10 f78"/>
              <a:gd name="f85" fmla="?: f29 f78 f10"/>
              <a:gd name="f86" fmla="?: f28 f10 f79"/>
              <a:gd name="f87" fmla="?: f28 f79 f10"/>
              <a:gd name="f88" fmla="?: f20 f10 f84"/>
              <a:gd name="f89" fmla="?: f20 f10 f85"/>
              <a:gd name="f90" fmla="?: f30 f86 f10"/>
              <a:gd name="f91" fmla="?: f30 f87 f10"/>
              <a:gd name="f92" fmla="?: f31 f85 f10"/>
              <a:gd name="f93" fmla="?: f31 f84 f10"/>
              <a:gd name="f94" fmla="?: f21 f10 f87"/>
              <a:gd name="f95" fmla="?: f21 f10 f86"/>
              <a:gd name="f96" fmla="?: f88 f20 0"/>
              <a:gd name="f97" fmla="?: f88 f21 6280"/>
              <a:gd name="f98" fmla="?: f89 f20 0"/>
              <a:gd name="f99" fmla="?: f89 f21 15320"/>
              <a:gd name="f100" fmla="?: f90 f20 6280"/>
              <a:gd name="f101" fmla="?: f90 f21 21600"/>
              <a:gd name="f102" fmla="?: f91 f20 15320"/>
              <a:gd name="f103" fmla="?: f91 f21 21600"/>
              <a:gd name="f104" fmla="?: f92 f20 21600"/>
              <a:gd name="f105" fmla="?: f92 f21 15320"/>
              <a:gd name="f106" fmla="?: f93 f20 21600"/>
              <a:gd name="f107" fmla="?: f93 f21 6280"/>
              <a:gd name="f108" fmla="?: f94 f20 15320"/>
              <a:gd name="f109" fmla="?: f94 f21 0"/>
              <a:gd name="f110" fmla="?: f95 f20 6280"/>
              <a:gd name="f111" fmla="?: f95 f21 0"/>
            </a:gdLst>
            <a:ahLst>
              <a:ahXY gdRefX="f0" minX="f11" maxX="f12" gdRefY="f1" minY="f11" maxY="f12">
                <a:pos x="f34" y="f3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7">
                <a:pos x="f75" y="f76"/>
              </a:cxn>
            </a:cxnLst>
            <a:rect l="f36" t="f39" r="f37" b="f38"/>
            <a:pathLst>
              <a:path w="21600" h="21600">
                <a:moveTo>
                  <a:pt x="f13" y="f8"/>
                </a:moveTo>
                <a:arcTo wR="f40" hR="f41" stAng="f80" swAng="f65"/>
                <a:lnTo>
                  <a:pt x="f96" y="f97"/>
                </a:lnTo>
                <a:lnTo>
                  <a:pt x="f8" y="f14"/>
                </a:lnTo>
                <a:lnTo>
                  <a:pt x="f8" y="f15"/>
                </a:lnTo>
                <a:lnTo>
                  <a:pt x="f98" y="f99"/>
                </a:lnTo>
                <a:lnTo>
                  <a:pt x="f8" y="f16"/>
                </a:lnTo>
                <a:arcTo wR="f41" hR="f46" stAng="f81" swAng="f68"/>
                <a:lnTo>
                  <a:pt x="f100" y="f101"/>
                </a:lnTo>
                <a:lnTo>
                  <a:pt x="f14" y="f9"/>
                </a:lnTo>
                <a:lnTo>
                  <a:pt x="f15" y="f9"/>
                </a:lnTo>
                <a:lnTo>
                  <a:pt x="f102" y="f103"/>
                </a:lnTo>
                <a:lnTo>
                  <a:pt x="f16" y="f9"/>
                </a:lnTo>
                <a:arcTo wR="f46" hR="f51" stAng="f82" swAng="f71"/>
                <a:lnTo>
                  <a:pt x="f104" y="f105"/>
                </a:lnTo>
                <a:lnTo>
                  <a:pt x="f9" y="f15"/>
                </a:lnTo>
                <a:lnTo>
                  <a:pt x="f9" y="f14"/>
                </a:lnTo>
                <a:lnTo>
                  <a:pt x="f106" y="f107"/>
                </a:lnTo>
                <a:lnTo>
                  <a:pt x="f9" y="f13"/>
                </a:lnTo>
                <a:arcTo wR="f51" hR="f40" stAng="f83" swAng="f74"/>
                <a:lnTo>
                  <a:pt x="f108" y="f109"/>
                </a:lnTo>
                <a:lnTo>
                  <a:pt x="f15" y="f8"/>
                </a:lnTo>
                <a:lnTo>
                  <a:pt x="f14" y="f8"/>
                </a:lnTo>
                <a:lnTo>
                  <a:pt x="f110" y="f111"/>
                </a:lnTo>
                <a:close/>
              </a:path>
            </a:pathLst>
          </a:custGeom>
          <a:solidFill>
            <a:srgbClr val="FF97E4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 dirty="0">
                <a:solidFill>
                  <a:srgbClr val="000000"/>
                </a:solidFill>
                <a:uFillTx/>
                <a:latin typeface="Comic Sans MS"/>
                <a:cs typeface="Comic Sans MS"/>
              </a:rPr>
              <a:t>“You have heard that it was said ‘you shall not commit adultery’ but I tell you that anyone who looks at a women  lustfully had already committed adultery with her in his heart”</a:t>
            </a:r>
            <a:endParaRPr lang="en-GB" sz="1200" b="0" i="1" u="none" strike="noStrike" kern="1200" cap="none" spc="0" baseline="0" dirty="0">
              <a:solidFill>
                <a:srgbClr val="000000"/>
              </a:solidFill>
              <a:uFillTx/>
              <a:latin typeface="Comic Sans MS"/>
              <a:cs typeface="Comic Sans MS"/>
            </a:endParaRPr>
          </a:p>
        </p:txBody>
      </p:sp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id="{70FC2906-F656-4816-AAF8-D4989BFDDFAC}"/>
              </a:ext>
            </a:extLst>
          </p:cNvPr>
          <p:cNvSpPr/>
          <p:nvPr/>
        </p:nvSpPr>
        <p:spPr>
          <a:xfrm>
            <a:off x="3708948" y="4012941"/>
            <a:ext cx="2460411" cy="2498270"/>
          </a:xfrm>
          <a:custGeom>
            <a:avLst>
              <a:gd name="f0" fmla="val 259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9FDAF5"/>
          </a:solidFill>
          <a:ln w="38103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1" u="sng" dirty="0">
                <a:solidFill>
                  <a:srgbClr val="000000"/>
                </a:solidFill>
                <a:latin typeface="Comic Sans MS" pitchFamily="66"/>
              </a:rPr>
              <a:t>Contemporary British Attitudes: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dirty="0">
                <a:solidFill>
                  <a:srgbClr val="000000"/>
                </a:solidFill>
                <a:latin typeface="Comic Sans MS" pitchFamily="66"/>
              </a:rPr>
              <a:t>Many non-religious people would agree that sex outside of marriage is wrong.</a:t>
            </a:r>
          </a:p>
        </p:txBody>
      </p:sp>
      <p:pic>
        <p:nvPicPr>
          <p:cNvPr id="13" name="Picture 12" descr="A close up of a blackboard&#10;&#10;Description automatically generated">
            <a:extLst>
              <a:ext uri="{FF2B5EF4-FFF2-40B4-BE49-F238E27FC236}">
                <a16:creationId xmlns:a16="http://schemas.microsoft.com/office/drawing/2014/main" id="{C56B4C75-660E-4834-91AC-377BBB1A60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61970" y="4283179"/>
            <a:ext cx="3048000" cy="202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222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960136-BA6F-425A-976B-09591CEC3039}"/>
              </a:ext>
            </a:extLst>
          </p:cNvPr>
          <p:cNvSpPr txBox="1"/>
          <p:nvPr/>
        </p:nvSpPr>
        <p:spPr>
          <a:xfrm>
            <a:off x="0" y="0"/>
            <a:ext cx="12191996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i="0" u="sng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Contraception and Family Planning 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8F48346-18B7-40C8-AFBA-DD8B30640F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873641"/>
              </p:ext>
            </p:extLst>
          </p:nvPr>
        </p:nvGraphicFramePr>
        <p:xfrm>
          <a:off x="2106387" y="523722"/>
          <a:ext cx="9903633" cy="6210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8713">
                  <a:extLst>
                    <a:ext uri="{9D8B030D-6E8A-4147-A177-3AD203B41FA5}">
                      <a16:colId xmlns:a16="http://schemas.microsoft.com/office/drawing/2014/main" val="85478016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70497036"/>
                    </a:ext>
                  </a:extLst>
                </a:gridCol>
                <a:gridCol w="2294520">
                  <a:extLst>
                    <a:ext uri="{9D8B030D-6E8A-4147-A177-3AD203B41FA5}">
                      <a16:colId xmlns:a16="http://schemas.microsoft.com/office/drawing/2014/main" val="1042931803"/>
                    </a:ext>
                  </a:extLst>
                </a:gridCol>
              </a:tblGrid>
              <a:tr h="485611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Christian views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Muslim views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Contemporary British attitudes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389942"/>
                  </a:ext>
                </a:extLst>
              </a:tr>
              <a:tr h="3170755">
                <a:tc>
                  <a:txBody>
                    <a:bodyPr/>
                    <a:lstStyle/>
                    <a:p>
                      <a:pPr algn="ctr"/>
                      <a:r>
                        <a:rPr lang="en-GB" sz="1400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Acceptable to use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Economic, environmental, physical and physiological reasons are acceptable reasons for not bring children into the world.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Catholic church is not against family planning, but they should use the rhythm method to space out their children.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Natural methods are not reliable and medical methods should be used as long as they do not cause an abortion.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Help against STI’’s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Unfair to bring unwanted babies into the world or children that you cannot take care of.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Allowed if it effects the mothers health.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Acceptable to use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Allowed within the context of a marriage.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 couple should be able to decide when to start a family and also how many children to have.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Acceptable for the mother’s health, to help space out pregnancies or to avoid serious financial difficulties.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No teachings in the Qur’an.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Muhammad knew about birth control and accepted it.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14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14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Acceptable to use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It is responsible to address unwanted pregnancies in a society that is having sex, casual sex and sex before and outside of marriage.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Controls population growth.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Stops the spread of STI’s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14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621400"/>
                  </a:ext>
                </a:extLst>
              </a:tr>
              <a:tr h="2400326">
                <a:tc>
                  <a:txBody>
                    <a:bodyPr/>
                    <a:lstStyle/>
                    <a:p>
                      <a:pPr algn="ctr"/>
                      <a:r>
                        <a:rPr lang="en-GB" sz="1400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Unacceptable to use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It should not be used to limit their families.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Contraception goes against natural law.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God’s purpose for marriage is to have a family.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Prevents God’s plan.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Sex is for making new life- therefore the two purposes should not be separated.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It encourages selfishness and infidelity.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Unacceptable to use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If it is to prevent children.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Interferes with God’s plan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God gave people the strength to cope with children.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14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Unacceptable to use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If they can cause abortions they are unacceptable.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14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127622"/>
                  </a:ext>
                </a:extLst>
              </a:tr>
            </a:tbl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4217D86-3F7A-45E1-B727-EEBC04D8A1B5}"/>
              </a:ext>
            </a:extLst>
          </p:cNvPr>
          <p:cNvSpPr/>
          <p:nvPr/>
        </p:nvSpPr>
        <p:spPr>
          <a:xfrm>
            <a:off x="181977" y="523721"/>
            <a:ext cx="1695809" cy="6249291"/>
          </a:xfrm>
          <a:custGeom>
            <a:avLst>
              <a:gd name="f0" fmla="val 259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8103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u="sng" dirty="0">
                <a:solidFill>
                  <a:srgbClr val="000000"/>
                </a:solidFill>
                <a:latin typeface="Comic Sans MS" pitchFamily="66"/>
              </a:rPr>
              <a:t>What is contraception?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A way of preventing pregnancy when a couple have sex.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400" dirty="0">
              <a:solidFill>
                <a:srgbClr val="000000"/>
              </a:solidFill>
              <a:latin typeface="Comic Sans MS" pitchFamily="66"/>
            </a:endParaRP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u="sng" dirty="0">
                <a:solidFill>
                  <a:srgbClr val="000000"/>
                </a:solidFill>
                <a:latin typeface="Comic Sans MS" pitchFamily="66"/>
              </a:rPr>
              <a:t>Methods of contraception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The pill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Injection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Condoms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Spermicidal jellies or creams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The coil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Sterilisation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400" dirty="0">
              <a:solidFill>
                <a:srgbClr val="000000"/>
              </a:solidFill>
              <a:latin typeface="Comic Sans MS" pitchFamily="66"/>
            </a:endParaRP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u="sng" dirty="0">
                <a:solidFill>
                  <a:srgbClr val="000000"/>
                </a:solidFill>
                <a:latin typeface="Comic Sans MS" pitchFamily="66"/>
              </a:rPr>
              <a:t>Natural methods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Having sex at certain times of the month to reduce chances of pregnancy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The rhythm method</a:t>
            </a:r>
          </a:p>
        </p:txBody>
      </p:sp>
    </p:spTree>
    <p:extLst>
      <p:ext uri="{BB962C8B-B14F-4D97-AF65-F5344CB8AC3E}">
        <p14:creationId xmlns:p14="http://schemas.microsoft.com/office/powerpoint/2010/main" val="204879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CB6D2E3-DAFB-43ED-86E9-4F0DE67EA1F0}"/>
              </a:ext>
            </a:extLst>
          </p:cNvPr>
          <p:cNvSpPr txBox="1"/>
          <p:nvPr/>
        </p:nvSpPr>
        <p:spPr>
          <a:xfrm>
            <a:off x="0" y="0"/>
            <a:ext cx="12191996" cy="523219"/>
          </a:xfrm>
          <a:prstGeom prst="rect">
            <a:avLst/>
          </a:prstGeom>
          <a:solidFill>
            <a:srgbClr val="EC90DA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sng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Marriage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83A6E33B-A912-4926-A174-CF66DB4A05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96354"/>
              </p:ext>
            </p:extLst>
          </p:nvPr>
        </p:nvGraphicFramePr>
        <p:xfrm>
          <a:off x="2726872" y="658910"/>
          <a:ext cx="9174936" cy="17373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74936">
                  <a:extLst>
                    <a:ext uri="{9D8B030D-6E8A-4147-A177-3AD203B41FA5}">
                      <a16:colId xmlns:a16="http://schemas.microsoft.com/office/drawing/2014/main" val="1986795083"/>
                    </a:ext>
                  </a:extLst>
                </a:gridCol>
              </a:tblGrid>
              <a:tr h="269017"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Same Sex Marriage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F2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475056"/>
                  </a:ext>
                </a:extLst>
              </a:tr>
              <a:tr h="851887"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In 2004, same sex couples were allowed to register and get a </a:t>
                      </a:r>
                      <a:r>
                        <a:rPr lang="en-GB" sz="1400" b="1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civil partnership</a:t>
                      </a:r>
                      <a:r>
                        <a:rPr lang="en-GB" sz="1400" b="0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that gave them the same legal rights as married couples.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1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Same sex marriage</a:t>
                      </a:r>
                      <a:r>
                        <a:rPr lang="en-GB" sz="1400" b="0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became legal in England in 2014.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Christians were against this because it was changing the nature of marriage.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Churches are not forced (by law) to conduct same sex marriages against their beliefs.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Islam forbids homosexuality 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105087"/>
                  </a:ext>
                </a:extLst>
              </a:tr>
            </a:tbl>
          </a:graphicData>
        </a:graphic>
      </p:graphicFrame>
      <p:sp>
        <p:nvSpPr>
          <p:cNvPr id="7" name="TextBox 21">
            <a:extLst>
              <a:ext uri="{FF2B5EF4-FFF2-40B4-BE49-F238E27FC236}">
                <a16:creationId xmlns:a16="http://schemas.microsoft.com/office/drawing/2014/main" id="{87D0315F-3852-4093-9716-80C793ADE289}"/>
              </a:ext>
            </a:extLst>
          </p:cNvPr>
          <p:cNvSpPr txBox="1"/>
          <p:nvPr/>
        </p:nvSpPr>
        <p:spPr>
          <a:xfrm>
            <a:off x="290193" y="658910"/>
            <a:ext cx="2279382" cy="16927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i="0" u="none" strike="noStrike" kern="1200" cap="none" spc="0" baseline="0" dirty="0">
                <a:solidFill>
                  <a:srgbClr val="5B9BD5"/>
                </a:solidFill>
                <a:uFillTx/>
                <a:latin typeface="Comic Sans MS" pitchFamily="66"/>
              </a:rPr>
              <a:t>Marriage: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latin typeface="Comic Sans MS" pitchFamily="66"/>
              </a:rPr>
              <a:t>A legal union between a man or woman (or in some countries, including the UK, two people of the same sex) as partners in a relationship</a:t>
            </a:r>
            <a:endParaRPr lang="en-GB" sz="1400" i="0" u="none" strike="noStrike" kern="1200" cap="none" spc="0" baseline="0" dirty="0">
              <a:uFillTx/>
              <a:latin typeface="Comic Sans MS" pitchFamily="66"/>
            </a:endParaRPr>
          </a:p>
        </p:txBody>
      </p:sp>
      <p:sp>
        <p:nvSpPr>
          <p:cNvPr id="9" name="Rectangle: Rounded Corners 6">
            <a:extLst>
              <a:ext uri="{FF2B5EF4-FFF2-40B4-BE49-F238E27FC236}">
                <a16:creationId xmlns:a16="http://schemas.microsoft.com/office/drawing/2014/main" id="{633DC13F-1AE4-4117-8BE8-273C6EBA38D8}"/>
              </a:ext>
            </a:extLst>
          </p:cNvPr>
          <p:cNvSpPr/>
          <p:nvPr/>
        </p:nvSpPr>
        <p:spPr>
          <a:xfrm>
            <a:off x="7151913" y="2531960"/>
            <a:ext cx="4814347" cy="4195411"/>
          </a:xfrm>
          <a:custGeom>
            <a:avLst>
              <a:gd name="f0" fmla="val 259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9FDAF5"/>
          </a:solidFill>
          <a:ln w="38103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1" u="sng" dirty="0">
                <a:solidFill>
                  <a:srgbClr val="000000"/>
                </a:solidFill>
                <a:latin typeface="Comic Sans MS" pitchFamily="66"/>
              </a:rPr>
              <a:t>Marriage for Christians: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dirty="0">
                <a:solidFill>
                  <a:srgbClr val="000000"/>
                </a:solidFill>
                <a:latin typeface="Comic Sans MS" pitchFamily="66"/>
              </a:rPr>
              <a:t>God’s gift at creation.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dirty="0">
                <a:solidFill>
                  <a:srgbClr val="000000"/>
                </a:solidFill>
                <a:latin typeface="Comic Sans MS" pitchFamily="66"/>
              </a:rPr>
              <a:t>It is natural for a man and women to leave their parents and bring new life into the world.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dirty="0">
                <a:solidFill>
                  <a:srgbClr val="000000"/>
                </a:solidFill>
                <a:latin typeface="Comic Sans MS" pitchFamily="66"/>
              </a:rPr>
              <a:t>Marriage is a sacrament, a lifelong union blessed by God.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dirty="0">
                <a:solidFill>
                  <a:srgbClr val="000000"/>
                </a:solidFill>
                <a:latin typeface="Comic Sans MS" pitchFamily="66"/>
              </a:rPr>
              <a:t>Reflects the love of Jesus and the agreement with God when a couple makes promises before God.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dirty="0">
                <a:solidFill>
                  <a:srgbClr val="000000"/>
                </a:solidFill>
                <a:latin typeface="Comic Sans MS" pitchFamily="66"/>
              </a:rPr>
              <a:t>A married couple share companionship through good and bad times and try to bring up children the way God would want.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dirty="0">
                <a:solidFill>
                  <a:srgbClr val="000000"/>
                </a:solidFill>
                <a:latin typeface="Comic Sans MS" pitchFamily="66"/>
              </a:rPr>
              <a:t>Marriage is a spiritual bond.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dirty="0">
                <a:solidFill>
                  <a:srgbClr val="000000"/>
                </a:solidFill>
                <a:latin typeface="Comic Sans MS" pitchFamily="66"/>
              </a:rPr>
              <a:t>The purpose of marriage is to provide a stable, secure environment for family life.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dirty="0">
                <a:solidFill>
                  <a:srgbClr val="000000"/>
                </a:solidFill>
                <a:latin typeface="Comic Sans MS" pitchFamily="66"/>
              </a:rPr>
              <a:t>Only place to enjoy sex.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2CC4A42-84AB-4154-9C5E-83BB4561B5D8}"/>
              </a:ext>
            </a:extLst>
          </p:cNvPr>
          <p:cNvSpPr/>
          <p:nvPr/>
        </p:nvSpPr>
        <p:spPr>
          <a:xfrm>
            <a:off x="2939144" y="2531961"/>
            <a:ext cx="4016828" cy="4195410"/>
          </a:xfrm>
          <a:prstGeom prst="rect">
            <a:avLst/>
          </a:prstGeom>
          <a:solidFill>
            <a:srgbClr val="F8CBAD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1" u="sng" dirty="0">
                <a:solidFill>
                  <a:srgbClr val="000000"/>
                </a:solidFill>
                <a:latin typeface="Comic Sans MS" pitchFamily="66"/>
              </a:rPr>
              <a:t>Marriage for Muslims:</a:t>
            </a:r>
          </a:p>
          <a:p>
            <a:pPr marL="285750" marR="0" lvl="0" indent="-2857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dirty="0">
                <a:solidFill>
                  <a:srgbClr val="000000"/>
                </a:solidFill>
                <a:latin typeface="Comic Sans MS" pitchFamily="66"/>
              </a:rPr>
              <a:t>Marriage is the foundation for family life.</a:t>
            </a:r>
          </a:p>
          <a:p>
            <a:pPr marL="285750" marR="0" lvl="0" indent="-2857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dirty="0">
                <a:solidFill>
                  <a:srgbClr val="000000"/>
                </a:solidFill>
                <a:latin typeface="Comic Sans MS" pitchFamily="66"/>
              </a:rPr>
              <a:t>When a man marries half of his religious responsibilities are complete.</a:t>
            </a:r>
          </a:p>
          <a:p>
            <a:pPr marL="285750" marR="0" lvl="0" indent="-2857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dirty="0">
                <a:solidFill>
                  <a:srgbClr val="000000"/>
                </a:solidFill>
                <a:latin typeface="Comic Sans MS" pitchFamily="66"/>
              </a:rPr>
              <a:t>Marriage was intended by God for the sharing of love and companionship.</a:t>
            </a:r>
          </a:p>
          <a:p>
            <a:pPr marL="285750" marR="0" lvl="0" indent="-2857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dirty="0">
                <a:solidFill>
                  <a:srgbClr val="000000"/>
                </a:solidFill>
                <a:latin typeface="Comic Sans MS" pitchFamily="66"/>
              </a:rPr>
              <a:t>Husband and wife are equal in partnership the God.</a:t>
            </a:r>
          </a:p>
          <a:p>
            <a:pPr marL="285750" marR="0" lvl="0" indent="-2857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dirty="0">
                <a:solidFill>
                  <a:srgbClr val="000000"/>
                </a:solidFill>
                <a:latin typeface="Comic Sans MS" pitchFamily="66"/>
              </a:rPr>
              <a:t>Adults are expected to marry as it is a normal part of life.</a:t>
            </a:r>
          </a:p>
          <a:p>
            <a:pPr marL="285750" marR="0" lvl="0" indent="-2857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dirty="0">
                <a:solidFill>
                  <a:srgbClr val="000000"/>
                </a:solidFill>
                <a:latin typeface="Comic Sans MS" pitchFamily="66"/>
              </a:rPr>
              <a:t>Poverty should not stop marriage.</a:t>
            </a:r>
          </a:p>
          <a:p>
            <a:pPr marL="285750" marR="0" lvl="0" indent="-2857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dirty="0">
                <a:solidFill>
                  <a:srgbClr val="000000"/>
                </a:solidFill>
                <a:latin typeface="Comic Sans MS" pitchFamily="66"/>
              </a:rPr>
              <a:t>Marriage prevents sinning.</a:t>
            </a:r>
          </a:p>
          <a:p>
            <a:pPr marL="285750" marR="0" lvl="0" indent="-2857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dirty="0">
                <a:solidFill>
                  <a:srgbClr val="000000"/>
                </a:solidFill>
                <a:latin typeface="Comic Sans MS" pitchFamily="66"/>
              </a:rPr>
              <a:t>Marriage adds value to worship.</a:t>
            </a: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DA0A3BC1-F34F-48E0-B273-CE584B307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225740" y="2613086"/>
            <a:ext cx="2500761" cy="403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028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61FD73-8AA9-4E1D-A56D-A91F974D0DBA}"/>
              </a:ext>
            </a:extLst>
          </p:cNvPr>
          <p:cNvSpPr txBox="1"/>
          <p:nvPr/>
        </p:nvSpPr>
        <p:spPr>
          <a:xfrm>
            <a:off x="0" y="0"/>
            <a:ext cx="12191996" cy="523219"/>
          </a:xfrm>
          <a:prstGeom prst="rect">
            <a:avLst/>
          </a:prstGeom>
          <a:solidFill>
            <a:srgbClr val="FF97E4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sng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Cohabitation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884D66A-D4E9-46D9-965B-41BD4AB251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213365"/>
              </p:ext>
            </p:extLst>
          </p:nvPr>
        </p:nvGraphicFramePr>
        <p:xfrm>
          <a:off x="209007" y="731610"/>
          <a:ext cx="1164553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0876">
                  <a:extLst>
                    <a:ext uri="{9D8B030D-6E8A-4147-A177-3AD203B41FA5}">
                      <a16:colId xmlns:a16="http://schemas.microsoft.com/office/drawing/2014/main" val="3143541948"/>
                    </a:ext>
                  </a:extLst>
                </a:gridCol>
                <a:gridCol w="7974660">
                  <a:extLst>
                    <a:ext uri="{9D8B030D-6E8A-4147-A177-3AD203B41FA5}">
                      <a16:colId xmlns:a16="http://schemas.microsoft.com/office/drawing/2014/main" val="1771897635"/>
                    </a:ext>
                  </a:extLst>
                </a:gridCol>
              </a:tblGrid>
              <a:tr h="31341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Key Terms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Definitions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515175"/>
                  </a:ext>
                </a:extLst>
              </a:tr>
              <a:tr h="440569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Cohabitation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 couple living together and having a sexual relationship without being married to one another.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72479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0DCD944-C5E2-4715-A3CF-AA6FF2E344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017377"/>
              </p:ext>
            </p:extLst>
          </p:nvPr>
        </p:nvGraphicFramePr>
        <p:xfrm>
          <a:off x="7962903" y="1923596"/>
          <a:ext cx="3891640" cy="472213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852681">
                  <a:extLst>
                    <a:ext uri="{9D8B030D-6E8A-4147-A177-3AD203B41FA5}">
                      <a16:colId xmlns:a16="http://schemas.microsoft.com/office/drawing/2014/main" val="2999853332"/>
                    </a:ext>
                  </a:extLst>
                </a:gridCol>
                <a:gridCol w="2038959">
                  <a:extLst>
                    <a:ext uri="{9D8B030D-6E8A-4147-A177-3AD203B41FA5}">
                      <a16:colId xmlns:a16="http://schemas.microsoft.com/office/drawing/2014/main" val="1997122442"/>
                    </a:ext>
                  </a:extLst>
                </a:gridCol>
              </a:tblGrid>
              <a:tr h="837798">
                <a:tc>
                  <a:txBody>
                    <a:bodyPr/>
                    <a:lstStyle/>
                    <a:p>
                      <a:pPr lvl="0" algn="ctr"/>
                      <a:r>
                        <a:rPr lang="en-GB" sz="1600" b="0" u="sng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Christian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9BE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600" b="0" u="sng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Muslim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F2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484597"/>
                  </a:ext>
                </a:extLst>
              </a:tr>
              <a:tr h="3884335"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600" b="0" dirty="0">
                          <a:latin typeface="Comic Sans MS" pitchFamily="66"/>
                        </a:rPr>
                        <a:t>Christians who are </a:t>
                      </a:r>
                      <a:r>
                        <a:rPr lang="en-GB" sz="1600" b="1" dirty="0">
                          <a:latin typeface="Comic Sans MS" pitchFamily="66"/>
                        </a:rPr>
                        <a:t>opposed to sex before marriage</a:t>
                      </a:r>
                      <a:r>
                        <a:rPr lang="en-GB" sz="1600" b="0" dirty="0">
                          <a:latin typeface="Comic Sans MS" pitchFamily="66"/>
                        </a:rPr>
                        <a:t> believe that cohabitation is </a:t>
                      </a:r>
                      <a:r>
                        <a:rPr lang="en-GB" sz="1600" b="1" dirty="0">
                          <a:latin typeface="Comic Sans MS" pitchFamily="66"/>
                        </a:rPr>
                        <a:t>sinful.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600" b="1" dirty="0">
                          <a:latin typeface="Comic Sans MS" pitchFamily="66"/>
                        </a:rPr>
                        <a:t>Anglican </a:t>
                      </a:r>
                      <a:r>
                        <a:rPr lang="en-GB" sz="1600" b="0" dirty="0">
                          <a:latin typeface="Comic Sans MS" pitchFamily="66"/>
                        </a:rPr>
                        <a:t>and </a:t>
                      </a:r>
                      <a:r>
                        <a:rPr lang="en-GB" sz="1600" b="1" dirty="0">
                          <a:latin typeface="Comic Sans MS" pitchFamily="66"/>
                        </a:rPr>
                        <a:t>Protestant</a:t>
                      </a:r>
                      <a:r>
                        <a:rPr lang="en-GB" sz="1600" b="0" dirty="0">
                          <a:latin typeface="Comic Sans MS" pitchFamily="66"/>
                        </a:rPr>
                        <a:t> Churches accept although marriage is the best.</a:t>
                      </a:r>
                      <a:endParaRPr lang="en-GB" sz="1600" b="1" dirty="0"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600" b="0" dirty="0">
                          <a:latin typeface="Comic Sans MS" pitchFamily="66"/>
                        </a:rPr>
                        <a:t>Muslims are against cohabitation because they believe a sexual relationship should only occur within a marriage.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042391"/>
                  </a:ext>
                </a:extLst>
              </a:tr>
            </a:tbl>
          </a:graphicData>
        </a:graphic>
      </p:graphicFrame>
      <p:sp>
        <p:nvSpPr>
          <p:cNvPr id="7" name="Rectangle: Rounded Corners 10">
            <a:extLst>
              <a:ext uri="{FF2B5EF4-FFF2-40B4-BE49-F238E27FC236}">
                <a16:creationId xmlns:a16="http://schemas.microsoft.com/office/drawing/2014/main" id="{C17D844B-0013-48E7-AA55-A9E8B1C3895F}"/>
              </a:ext>
            </a:extLst>
          </p:cNvPr>
          <p:cNvSpPr/>
          <p:nvPr/>
        </p:nvSpPr>
        <p:spPr>
          <a:xfrm>
            <a:off x="209006" y="1854400"/>
            <a:ext cx="4167050" cy="4611713"/>
          </a:xfrm>
          <a:custGeom>
            <a:avLst>
              <a:gd name="f0" fmla="val 259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4B183"/>
          </a:solidFill>
          <a:ln w="38103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itchFamily="66"/>
              </a:rPr>
              <a:t>Some people decide to live together before they get married 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2000" dirty="0">
              <a:latin typeface="Comic Sans MS" pitchFamily="66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itchFamily="66"/>
              </a:rPr>
              <a:t>Some want to see if their relationship will work before deciding to marry and having a family.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2000" dirty="0">
              <a:latin typeface="Comic Sans MS" pitchFamily="66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itchFamily="66"/>
              </a:rPr>
              <a:t>Some will never marry, but live and raise their children together in a loving partnership</a:t>
            </a:r>
            <a:endParaRPr lang="en-GB" b="1" i="0" u="none" strike="noStrike" kern="1200" cap="none" spc="0" baseline="0" dirty="0">
              <a:solidFill>
                <a:srgbClr val="000000"/>
              </a:solidFill>
              <a:uFillTx/>
              <a:latin typeface="Comic Sans MS" pitchFamily="66"/>
            </a:endParaRPr>
          </a:p>
        </p:txBody>
      </p:sp>
      <p:pic>
        <p:nvPicPr>
          <p:cNvPr id="9" name="Picture 8" descr="A picture containing toy, sign&#10;&#10;Description automatically generated">
            <a:extLst>
              <a:ext uri="{FF2B5EF4-FFF2-40B4-BE49-F238E27FC236}">
                <a16:creationId xmlns:a16="http://schemas.microsoft.com/office/drawing/2014/main" id="{F4936614-33FA-4054-9CE4-D1CB19644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547507" y="3068183"/>
            <a:ext cx="3243944" cy="243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346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BAC6AD-CADA-45F6-8267-014FDCCD10C2}"/>
              </a:ext>
            </a:extLst>
          </p:cNvPr>
          <p:cNvSpPr txBox="1"/>
          <p:nvPr/>
        </p:nvSpPr>
        <p:spPr>
          <a:xfrm>
            <a:off x="0" y="0"/>
            <a:ext cx="12191996" cy="5232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sng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Divorce</a:t>
            </a:r>
          </a:p>
        </p:txBody>
      </p:sp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AE00273C-CFDF-4E3B-910D-1D322A34646E}"/>
              </a:ext>
            </a:extLst>
          </p:cNvPr>
          <p:cNvSpPr/>
          <p:nvPr/>
        </p:nvSpPr>
        <p:spPr>
          <a:xfrm>
            <a:off x="165648" y="685800"/>
            <a:ext cx="1875423" cy="6038226"/>
          </a:xfrm>
          <a:custGeom>
            <a:avLst>
              <a:gd name="f0" fmla="val 259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44F248"/>
          </a:solidFill>
          <a:ln w="38103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u="sng" dirty="0">
                <a:solidFill>
                  <a:srgbClr val="000000"/>
                </a:solidFill>
                <a:latin typeface="Comic Sans MS" pitchFamily="66"/>
              </a:rPr>
              <a:t>Divorce in Britain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Divorce is allowed after one year of marriage if the marriage cannot be saved.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400" dirty="0">
              <a:solidFill>
                <a:srgbClr val="000000"/>
              </a:solidFill>
              <a:latin typeface="Comic Sans MS" pitchFamily="66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400" dirty="0">
              <a:solidFill>
                <a:srgbClr val="000000"/>
              </a:solidFill>
              <a:latin typeface="Comic Sans MS" pitchFamily="66"/>
            </a:endParaRP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u="sng" dirty="0">
                <a:solidFill>
                  <a:srgbClr val="000000"/>
                </a:solidFill>
                <a:latin typeface="Comic Sans MS" pitchFamily="66"/>
              </a:rPr>
              <a:t>Why can marriages fail?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Growing apart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Immaturity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Addiction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Domestic violence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Inability to have children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Work and money pressures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Disappointed in sex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Illness 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Disabilities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Adultery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No communication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199F69D7-DFD9-4A3C-8296-B78AF44548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375752"/>
              </p:ext>
            </p:extLst>
          </p:nvPr>
        </p:nvGraphicFramePr>
        <p:xfrm>
          <a:off x="2249140" y="704077"/>
          <a:ext cx="9777211" cy="262128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6209060">
                  <a:extLst>
                    <a:ext uri="{9D8B030D-6E8A-4147-A177-3AD203B41FA5}">
                      <a16:colId xmlns:a16="http://schemas.microsoft.com/office/drawing/2014/main" val="1986795083"/>
                    </a:ext>
                  </a:extLst>
                </a:gridCol>
                <a:gridCol w="3568151">
                  <a:extLst>
                    <a:ext uri="{9D8B030D-6E8A-4147-A177-3AD203B41FA5}">
                      <a16:colId xmlns:a16="http://schemas.microsoft.com/office/drawing/2014/main" val="594491327"/>
                    </a:ext>
                  </a:extLst>
                </a:gridCol>
              </a:tblGrid>
              <a:tr h="312687">
                <a:tc gridSpan="2">
                  <a:txBody>
                    <a:bodyPr/>
                    <a:lstStyle/>
                    <a:p>
                      <a:pPr lvl="0" algn="ctr"/>
                      <a:r>
                        <a:rPr lang="en-GB" sz="1600" b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Christian views on divorce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EC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475056"/>
                  </a:ext>
                </a:extLst>
              </a:tr>
              <a:tr h="748597">
                <a:tc>
                  <a:txBody>
                    <a:bodyPr/>
                    <a:lstStyle/>
                    <a:p>
                      <a:pPr marL="0" lvl="0" indent="0" algn="ctr">
                        <a:buSzPct val="100000"/>
                        <a:buFont typeface="Arial" pitchFamily="34"/>
                        <a:buNone/>
                      </a:pPr>
                      <a:r>
                        <a:rPr lang="en-GB" sz="1200" b="0" i="0" u="sng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Unacceptable</a:t>
                      </a:r>
                    </a:p>
                    <a:p>
                      <a:pPr marL="285750" lvl="0" indent="-285750" algn="l"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u="none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Vows are made before God and should not be broken.</a:t>
                      </a:r>
                    </a:p>
                    <a:p>
                      <a:pPr marL="285750" lvl="0" indent="-285750" algn="l"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u="none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For Catholics, marriage is a sacrament that is permanent and lifelong.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>
                        <a:buSzPct val="100000"/>
                        <a:buFont typeface="Arial" pitchFamily="34"/>
                        <a:buNone/>
                      </a:pPr>
                      <a:r>
                        <a:rPr lang="en-GB" sz="1200" b="0" i="0" u="sng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What does the Church do to help divorces or prevent them?</a:t>
                      </a:r>
                    </a:p>
                    <a:p>
                      <a:pPr marL="285750" lvl="0" indent="-285750" algn="l"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u="none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They are compassionate to anyone going through a divorce.</a:t>
                      </a:r>
                    </a:p>
                    <a:p>
                      <a:pPr marL="285750" lvl="0" indent="-285750" algn="l"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u="none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Christian clergy offer support to couples who are having problems in their marriage, through counselling, prayer and sacraments.</a:t>
                      </a:r>
                    </a:p>
                    <a:p>
                      <a:pPr marL="285750" lvl="0" indent="-285750" algn="l"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u="none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They might refer a couple to an outside agency.</a:t>
                      </a:r>
                    </a:p>
                    <a:p>
                      <a:pPr marL="285750" lvl="0" indent="-285750" algn="l"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u="none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Christians should try to forgive and reconcile to make a marriage work.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105087"/>
                  </a:ext>
                </a:extLst>
              </a:tr>
              <a:tr h="1484025">
                <a:tc>
                  <a:txBody>
                    <a:bodyPr/>
                    <a:lstStyle/>
                    <a:p>
                      <a:pPr marL="0" lvl="0" indent="0" algn="ctr"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GB" sz="1200" b="0" i="0" u="sng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Acceptable </a:t>
                      </a:r>
                    </a:p>
                    <a:p>
                      <a:pPr marL="285750" lvl="0" indent="-285750" algn="l"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u="none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There are times where it might be more compassionate and loving for a divorce.</a:t>
                      </a:r>
                    </a:p>
                    <a:p>
                      <a:pPr marL="285750" lvl="0" indent="-285750" algn="l"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u="none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Catholics accept </a:t>
                      </a:r>
                      <a:r>
                        <a:rPr lang="en-GB" sz="1200" b="1" i="0" u="none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annulments</a:t>
                      </a:r>
                      <a:r>
                        <a:rPr lang="en-GB" sz="1200" b="0" i="0" u="none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under certain circumstances to make it as though it was never a true marriage.</a:t>
                      </a:r>
                    </a:p>
                    <a:p>
                      <a:pPr marL="285750" lvl="0" indent="-285750" algn="l"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u="none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Divorce might be the lesser of two evils.</a:t>
                      </a:r>
                    </a:p>
                    <a:p>
                      <a:pPr marL="285750" lvl="0" indent="-285750" algn="l"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u="none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Methodist and United Reformed Church accept civil divorce.</a:t>
                      </a:r>
                    </a:p>
                    <a:p>
                      <a:pPr marL="285750" lvl="0" indent="-285750" algn="l"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u="none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Eastern Orthodox Church grants divorce but not more than twice.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7257820"/>
                  </a:ext>
                </a:extLst>
              </a:tr>
            </a:tbl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6C674D8-B2DB-4610-8A39-87F0D3740749}"/>
              </a:ext>
            </a:extLst>
          </p:cNvPr>
          <p:cNvSpPr/>
          <p:nvPr/>
        </p:nvSpPr>
        <p:spPr>
          <a:xfrm>
            <a:off x="6096000" y="3429000"/>
            <a:ext cx="5870261" cy="3298371"/>
          </a:xfrm>
          <a:custGeom>
            <a:avLst>
              <a:gd name="f0" fmla="val 259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9FDAF5"/>
          </a:solidFill>
          <a:ln w="38103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u="sng" dirty="0">
                <a:solidFill>
                  <a:srgbClr val="000000"/>
                </a:solidFill>
                <a:latin typeface="Comic Sans MS" pitchFamily="66"/>
              </a:rPr>
              <a:t>Muslim teachings on divorce: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Muslims </a:t>
            </a:r>
            <a:r>
              <a:rPr lang="en-GB" sz="1400" b="1" dirty="0">
                <a:solidFill>
                  <a:srgbClr val="000000"/>
                </a:solidFill>
                <a:latin typeface="Comic Sans MS" pitchFamily="66"/>
              </a:rPr>
              <a:t>allow </a:t>
            </a: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divorce as a </a:t>
            </a:r>
            <a:r>
              <a:rPr lang="en-GB" sz="1400" b="1" dirty="0">
                <a:solidFill>
                  <a:srgbClr val="000000"/>
                </a:solidFill>
                <a:latin typeface="Comic Sans MS" pitchFamily="66"/>
              </a:rPr>
              <a:t>last resort</a:t>
            </a: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Divorce is </a:t>
            </a:r>
            <a:r>
              <a:rPr lang="en-GB" sz="1400" b="1" dirty="0">
                <a:solidFill>
                  <a:srgbClr val="000000"/>
                </a:solidFill>
                <a:latin typeface="Comic Sans MS" pitchFamily="66"/>
              </a:rPr>
              <a:t>hateful to God.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dirty="0">
                <a:solidFill>
                  <a:srgbClr val="000000"/>
                </a:solidFill>
                <a:latin typeface="Comic Sans MS" pitchFamily="66"/>
              </a:rPr>
              <a:t>For a man to divorce: </a:t>
            </a: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he must declare to his wife verbally or in writing. </a:t>
            </a:r>
            <a:r>
              <a:rPr lang="en-GB" sz="1400" b="1" dirty="0">
                <a:solidFill>
                  <a:srgbClr val="000000"/>
                </a:solidFill>
                <a:latin typeface="Comic Sans MS" pitchFamily="66"/>
              </a:rPr>
              <a:t> The couple must wait 3 months </a:t>
            </a: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without having sex but living together.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 If a women is </a:t>
            </a:r>
            <a:r>
              <a:rPr lang="en-GB" sz="1400" b="1" dirty="0">
                <a:solidFill>
                  <a:srgbClr val="000000"/>
                </a:solidFill>
                <a:latin typeface="Comic Sans MS" pitchFamily="66"/>
              </a:rPr>
              <a:t>pregnant they must wait until the baby is born before the divorce can be issued.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A wife can go to court to </a:t>
            </a:r>
            <a:r>
              <a:rPr lang="en-GB" sz="1400" b="1" dirty="0">
                <a:solidFill>
                  <a:srgbClr val="000000"/>
                </a:solidFill>
                <a:latin typeface="Comic Sans MS" pitchFamily="66"/>
              </a:rPr>
              <a:t>force her husband </a:t>
            </a: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to issue the divorce.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The </a:t>
            </a:r>
            <a:r>
              <a:rPr lang="en-GB" sz="1400" b="1" dirty="0">
                <a:solidFill>
                  <a:srgbClr val="000000"/>
                </a:solidFill>
                <a:latin typeface="Comic Sans MS" pitchFamily="66"/>
              </a:rPr>
              <a:t>Husband must continue  his responsibility for his children.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The </a:t>
            </a:r>
            <a:r>
              <a:rPr lang="en-GB" sz="1400" b="1" dirty="0">
                <a:solidFill>
                  <a:srgbClr val="000000"/>
                </a:solidFill>
                <a:latin typeface="Comic Sans MS" pitchFamily="66"/>
              </a:rPr>
              <a:t>Qur'an encourages Muslims to try and reconcile their marriage </a:t>
            </a: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and family members should try to help.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A </a:t>
            </a:r>
            <a:r>
              <a:rPr lang="en-GB" sz="1400" b="1" dirty="0">
                <a:solidFill>
                  <a:srgbClr val="000000"/>
                </a:solidFill>
                <a:latin typeface="Comic Sans MS" pitchFamily="66"/>
              </a:rPr>
              <a:t>man must support his wife until she is remarried</a:t>
            </a: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.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E2F684F-A0B4-4874-A90D-A25F77F0F6B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400920" y="3532644"/>
            <a:ext cx="3335231" cy="323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73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147561AB51DF428788596ACB76AD16" ma:contentTypeVersion="" ma:contentTypeDescription="Create a new document." ma:contentTypeScope="" ma:versionID="fd2bf89815a3d08e1333e865a571437c">
  <xsd:schema xmlns:xsd="http://www.w3.org/2001/XMLSchema" xmlns:xs="http://www.w3.org/2001/XMLSchema" xmlns:p="http://schemas.microsoft.com/office/2006/metadata/properties" xmlns:ns2="82762546-134f-435b-a3d8-01776a5e047b" xmlns:ns3="67fdbd2b-1973-427c-bffa-6d718ee9b636" xmlns:ns4="3c6552ff-e203-492b-9a4a-86c2b1ce869f" targetNamespace="http://schemas.microsoft.com/office/2006/metadata/properties" ma:root="true" ma:fieldsID="00672294dec573198491a2eeb19b4524" ns2:_="" ns3:_="" ns4:_="">
    <xsd:import namespace="82762546-134f-435b-a3d8-01776a5e047b"/>
    <xsd:import namespace="67fdbd2b-1973-427c-bffa-6d718ee9b636"/>
    <xsd:import namespace="3c6552ff-e203-492b-9a4a-86c2b1ce86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762546-134f-435b-a3d8-01776a5e04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c470fb7-5308-496a-a12b-188b66d4a6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fdbd2b-1973-427c-bffa-6d718ee9b63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6552ff-e203-492b-9a4a-86c2b1ce869f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69F64BCF-503F-4F2E-86A0-989497ECA44D}" ma:internalName="TaxCatchAll" ma:showField="CatchAllData" ma:web="{67fdbd2b-1973-427c-bffa-6d718ee9b636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2762546-134f-435b-a3d8-01776a5e047b">
      <Terms xmlns="http://schemas.microsoft.com/office/infopath/2007/PartnerControls"/>
    </lcf76f155ced4ddcb4097134ff3c332f>
    <TaxCatchAll xmlns="3c6552ff-e203-492b-9a4a-86c2b1ce869f" xsi:nil="true"/>
  </documentManagement>
</p:properties>
</file>

<file path=customXml/itemProps1.xml><?xml version="1.0" encoding="utf-8"?>
<ds:datastoreItem xmlns:ds="http://schemas.openxmlformats.org/officeDocument/2006/customXml" ds:itemID="{1645AB4C-76B4-48F9-8B92-8E50569B05C3}"/>
</file>

<file path=customXml/itemProps2.xml><?xml version="1.0" encoding="utf-8"?>
<ds:datastoreItem xmlns:ds="http://schemas.openxmlformats.org/officeDocument/2006/customXml" ds:itemID="{35876A2D-E97E-4DFD-B7EA-6531A8ABA552}"/>
</file>

<file path=customXml/itemProps3.xml><?xml version="1.0" encoding="utf-8"?>
<ds:datastoreItem xmlns:ds="http://schemas.openxmlformats.org/officeDocument/2006/customXml" ds:itemID="{D50CEA3F-CA48-4843-B792-90DD13850240}"/>
</file>

<file path=docProps/app.xml><?xml version="1.0" encoding="utf-8"?>
<Properties xmlns="http://schemas.openxmlformats.org/officeDocument/2006/extended-properties" xmlns:vt="http://schemas.openxmlformats.org/officeDocument/2006/docPropsVTypes">
  <TotalTime>4733</TotalTime>
  <Words>3504</Words>
  <Application>Microsoft Office PowerPoint</Application>
  <PresentationFormat>Widescreen</PresentationFormat>
  <Paragraphs>355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Thomas, Ms R</dc:creator>
  <cp:lastModifiedBy>Leary O</cp:lastModifiedBy>
  <cp:revision>93</cp:revision>
  <dcterms:created xsi:type="dcterms:W3CDTF">2019-11-22T20:25:21Z</dcterms:created>
  <dcterms:modified xsi:type="dcterms:W3CDTF">2020-02-12T13:35:03Z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0x01010002147561AB51DF428788596ACB76AD16</vt:lpwstr>
  </property>
</Properties>
</file>