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25"/>
  </p:notesMasterIdLst>
  <p:handoutMasterIdLst>
    <p:handoutMasterId r:id="rId26"/>
  </p:handoutMasterIdLst>
  <p:sldIdLst>
    <p:sldId id="315" r:id="rId6"/>
    <p:sldId id="259" r:id="rId7"/>
    <p:sldId id="260" r:id="rId8"/>
    <p:sldId id="276" r:id="rId9"/>
    <p:sldId id="258" r:id="rId10"/>
    <p:sldId id="261" r:id="rId11"/>
    <p:sldId id="262" r:id="rId12"/>
    <p:sldId id="316" r:id="rId13"/>
    <p:sldId id="267" r:id="rId14"/>
    <p:sldId id="268" r:id="rId15"/>
    <p:sldId id="270" r:id="rId16"/>
    <p:sldId id="269" r:id="rId17"/>
    <p:sldId id="307" r:id="rId18"/>
    <p:sldId id="289" r:id="rId19"/>
    <p:sldId id="308" r:id="rId20"/>
    <p:sldId id="290" r:id="rId21"/>
    <p:sldId id="291" r:id="rId22"/>
    <p:sldId id="301" r:id="rId23"/>
    <p:sldId id="313" r:id="rId24"/>
  </p:sldIdLst>
  <p:sldSz cx="12192000" cy="6858000"/>
  <p:notesSz cx="9926638" cy="1441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snapToGrid="0">
      <p:cViewPr varScale="1">
        <p:scale>
          <a:sx n="110" d="100"/>
          <a:sy n="110"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3229"/>
          </a:xfrm>
          <a:prstGeom prst="rect">
            <a:avLst/>
          </a:prstGeom>
        </p:spPr>
        <p:txBody>
          <a:bodyPr vert="horz" lIns="133082" tIns="66541" rIns="133082" bIns="66541" rtlCol="0"/>
          <a:lstStyle>
            <a:lvl1pPr algn="l">
              <a:defRPr sz="1700"/>
            </a:lvl1pPr>
          </a:lstStyle>
          <a:p>
            <a:endParaRPr lang="en-GB" dirty="0"/>
          </a:p>
        </p:txBody>
      </p:sp>
      <p:sp>
        <p:nvSpPr>
          <p:cNvPr id="3" name="Date Placeholder 2"/>
          <p:cNvSpPr>
            <a:spLocks noGrp="1"/>
          </p:cNvSpPr>
          <p:nvPr>
            <p:ph type="dt" sz="quarter" idx="1"/>
          </p:nvPr>
        </p:nvSpPr>
        <p:spPr>
          <a:xfrm>
            <a:off x="5622799" y="0"/>
            <a:ext cx="4301543" cy="723229"/>
          </a:xfrm>
          <a:prstGeom prst="rect">
            <a:avLst/>
          </a:prstGeom>
        </p:spPr>
        <p:txBody>
          <a:bodyPr vert="horz" lIns="133082" tIns="66541" rIns="133082" bIns="66541" rtlCol="0"/>
          <a:lstStyle>
            <a:lvl1pPr algn="r">
              <a:defRPr sz="1700"/>
            </a:lvl1pPr>
          </a:lstStyle>
          <a:p>
            <a:fld id="{6577E264-8BAA-4D7E-A9C7-6330E0FB4297}" type="datetimeFigureOut">
              <a:rPr lang="en-GB" smtClean="0"/>
              <a:t>17/04/2023</a:t>
            </a:fld>
            <a:endParaRPr lang="en-GB" dirty="0"/>
          </a:p>
        </p:txBody>
      </p:sp>
      <p:sp>
        <p:nvSpPr>
          <p:cNvPr id="4" name="Footer Placeholder 3"/>
          <p:cNvSpPr>
            <a:spLocks noGrp="1"/>
          </p:cNvSpPr>
          <p:nvPr>
            <p:ph type="ftr" sz="quarter" idx="2"/>
          </p:nvPr>
        </p:nvSpPr>
        <p:spPr>
          <a:xfrm>
            <a:off x="1" y="13691275"/>
            <a:ext cx="4301543" cy="723227"/>
          </a:xfrm>
          <a:prstGeom prst="rect">
            <a:avLst/>
          </a:prstGeom>
        </p:spPr>
        <p:txBody>
          <a:bodyPr vert="horz" lIns="133082" tIns="66541" rIns="133082" bIns="66541" rtlCol="0" anchor="b"/>
          <a:lstStyle>
            <a:lvl1pPr algn="l">
              <a:defRPr sz="1700"/>
            </a:lvl1pPr>
          </a:lstStyle>
          <a:p>
            <a:endParaRPr lang="en-GB" dirty="0"/>
          </a:p>
        </p:txBody>
      </p:sp>
      <p:sp>
        <p:nvSpPr>
          <p:cNvPr id="5" name="Slide Number Placeholder 4"/>
          <p:cNvSpPr>
            <a:spLocks noGrp="1"/>
          </p:cNvSpPr>
          <p:nvPr>
            <p:ph type="sldNum" sz="quarter" idx="3"/>
          </p:nvPr>
        </p:nvSpPr>
        <p:spPr>
          <a:xfrm>
            <a:off x="5622799" y="13691275"/>
            <a:ext cx="4301543" cy="723227"/>
          </a:xfrm>
          <a:prstGeom prst="rect">
            <a:avLst/>
          </a:prstGeom>
        </p:spPr>
        <p:txBody>
          <a:bodyPr vert="horz" lIns="133082" tIns="66541" rIns="133082" bIns="66541" rtlCol="0" anchor="b"/>
          <a:lstStyle>
            <a:lvl1pPr algn="r">
              <a:defRPr sz="1700"/>
            </a:lvl1pPr>
          </a:lstStyle>
          <a:p>
            <a:fld id="{BFAA45A9-3305-4507-911B-6CEA227311E7}" type="slidenum">
              <a:rPr lang="en-GB" smtClean="0"/>
              <a:t>‹#›</a:t>
            </a:fld>
            <a:endParaRPr lang="en-GB" dirty="0"/>
          </a:p>
        </p:txBody>
      </p:sp>
    </p:spTree>
    <p:extLst>
      <p:ext uri="{BB962C8B-B14F-4D97-AF65-F5344CB8AC3E}">
        <p14:creationId xmlns:p14="http://schemas.microsoft.com/office/powerpoint/2010/main" val="3663568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00.63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02.29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03.81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05.11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15.914"/>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17.615"/>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18.65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4T19:59:19.10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21533"/>
          </a:xfrm>
          <a:prstGeom prst="rect">
            <a:avLst/>
          </a:prstGeom>
        </p:spPr>
        <p:txBody>
          <a:bodyPr vert="horz" lIns="133082" tIns="66541" rIns="133082" bIns="66541" rtlCol="0"/>
          <a:lstStyle>
            <a:lvl1pPr algn="l">
              <a:defRPr sz="1700"/>
            </a:lvl1pPr>
          </a:lstStyle>
          <a:p>
            <a:endParaRPr lang="en-GB" dirty="0"/>
          </a:p>
        </p:txBody>
      </p:sp>
      <p:sp>
        <p:nvSpPr>
          <p:cNvPr id="3" name="Date Placeholder 2"/>
          <p:cNvSpPr>
            <a:spLocks noGrp="1"/>
          </p:cNvSpPr>
          <p:nvPr>
            <p:ph type="dt" idx="1"/>
          </p:nvPr>
        </p:nvSpPr>
        <p:spPr>
          <a:xfrm>
            <a:off x="5621696" y="0"/>
            <a:ext cx="4302625" cy="721533"/>
          </a:xfrm>
          <a:prstGeom prst="rect">
            <a:avLst/>
          </a:prstGeom>
        </p:spPr>
        <p:txBody>
          <a:bodyPr vert="horz" lIns="133082" tIns="66541" rIns="133082" bIns="66541" rtlCol="0"/>
          <a:lstStyle>
            <a:lvl1pPr algn="r">
              <a:defRPr sz="1700"/>
            </a:lvl1pPr>
          </a:lstStyle>
          <a:p>
            <a:fld id="{334A1211-F418-4035-A41E-B75F574A1325}" type="datetimeFigureOut">
              <a:rPr lang="en-GB" smtClean="0"/>
              <a:t>17/04/2023</a:t>
            </a:fld>
            <a:endParaRPr lang="en-GB" dirty="0"/>
          </a:p>
        </p:txBody>
      </p:sp>
      <p:sp>
        <p:nvSpPr>
          <p:cNvPr id="4" name="Slide Image Placeholder 3"/>
          <p:cNvSpPr>
            <a:spLocks noGrp="1" noRot="1" noChangeAspect="1"/>
          </p:cNvSpPr>
          <p:nvPr>
            <p:ph type="sldImg" idx="2"/>
          </p:nvPr>
        </p:nvSpPr>
        <p:spPr>
          <a:xfrm>
            <a:off x="641350" y="1803400"/>
            <a:ext cx="8643938" cy="4862513"/>
          </a:xfrm>
          <a:prstGeom prst="rect">
            <a:avLst/>
          </a:prstGeom>
          <a:noFill/>
          <a:ln w="12700">
            <a:solidFill>
              <a:prstClr val="black"/>
            </a:solidFill>
          </a:ln>
        </p:spPr>
        <p:txBody>
          <a:bodyPr vert="horz" lIns="133082" tIns="66541" rIns="133082" bIns="66541" rtlCol="0" anchor="ctr"/>
          <a:lstStyle/>
          <a:p>
            <a:endParaRPr lang="en-GB" dirty="0"/>
          </a:p>
        </p:txBody>
      </p:sp>
      <p:sp>
        <p:nvSpPr>
          <p:cNvPr id="5" name="Notes Placeholder 4"/>
          <p:cNvSpPr>
            <a:spLocks noGrp="1"/>
          </p:cNvSpPr>
          <p:nvPr>
            <p:ph type="body" sz="quarter" idx="3"/>
          </p:nvPr>
        </p:nvSpPr>
        <p:spPr>
          <a:xfrm>
            <a:off x="992201" y="6936389"/>
            <a:ext cx="7942238" cy="5675435"/>
          </a:xfrm>
          <a:prstGeom prst="rect">
            <a:avLst/>
          </a:prstGeom>
        </p:spPr>
        <p:txBody>
          <a:bodyPr vert="horz" lIns="133082" tIns="66541" rIns="133082" bIns="665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92967"/>
            <a:ext cx="4302625" cy="721533"/>
          </a:xfrm>
          <a:prstGeom prst="rect">
            <a:avLst/>
          </a:prstGeom>
        </p:spPr>
        <p:txBody>
          <a:bodyPr vert="horz" lIns="133082" tIns="66541" rIns="133082" bIns="66541" rtlCol="0" anchor="b"/>
          <a:lstStyle>
            <a:lvl1pPr algn="l">
              <a:defRPr sz="1700"/>
            </a:lvl1pPr>
          </a:lstStyle>
          <a:p>
            <a:endParaRPr lang="en-GB" dirty="0"/>
          </a:p>
        </p:txBody>
      </p:sp>
      <p:sp>
        <p:nvSpPr>
          <p:cNvPr id="7" name="Slide Number Placeholder 6"/>
          <p:cNvSpPr>
            <a:spLocks noGrp="1"/>
          </p:cNvSpPr>
          <p:nvPr>
            <p:ph type="sldNum" sz="quarter" idx="5"/>
          </p:nvPr>
        </p:nvSpPr>
        <p:spPr>
          <a:xfrm>
            <a:off x="5621696" y="13692967"/>
            <a:ext cx="4302625" cy="721533"/>
          </a:xfrm>
          <a:prstGeom prst="rect">
            <a:avLst/>
          </a:prstGeom>
        </p:spPr>
        <p:txBody>
          <a:bodyPr vert="horz" lIns="133082" tIns="66541" rIns="133082" bIns="66541" rtlCol="0" anchor="b"/>
          <a:lstStyle>
            <a:lvl1pPr algn="r">
              <a:defRPr sz="1700"/>
            </a:lvl1pPr>
          </a:lstStyle>
          <a:p>
            <a:fld id="{E7AD1354-7EFA-48C5-A060-83F5D51F415E}" type="slidenum">
              <a:rPr lang="en-GB" smtClean="0"/>
              <a:t>‹#›</a:t>
            </a:fld>
            <a:endParaRPr lang="en-GB" dirty="0"/>
          </a:p>
        </p:txBody>
      </p:sp>
    </p:spTree>
    <p:extLst>
      <p:ext uri="{BB962C8B-B14F-4D97-AF65-F5344CB8AC3E}">
        <p14:creationId xmlns:p14="http://schemas.microsoft.com/office/powerpoint/2010/main" val="881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AD1354-7EFA-48C5-A060-83F5D51F415E}" type="slidenum">
              <a:rPr lang="en-GB" smtClean="0"/>
              <a:t>2</a:t>
            </a:fld>
            <a:endParaRPr lang="en-GB" dirty="0"/>
          </a:p>
        </p:txBody>
      </p:sp>
    </p:spTree>
    <p:extLst>
      <p:ext uri="{BB962C8B-B14F-4D97-AF65-F5344CB8AC3E}">
        <p14:creationId xmlns:p14="http://schemas.microsoft.com/office/powerpoint/2010/main" val="62725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apply their knowledge of caesura to their writing.</a:t>
            </a:r>
          </a:p>
          <a:p>
            <a:r>
              <a:rPr lang="en-GB" dirty="0"/>
              <a:t>As a plenary:</a:t>
            </a:r>
            <a:r>
              <a:rPr lang="en-GB" baseline="0" dirty="0"/>
              <a:t> Get students to read out what they have written and to highlight the use of caesura to the class. </a:t>
            </a:r>
            <a:endParaRPr lang="en-GB" dirty="0"/>
          </a:p>
        </p:txBody>
      </p:sp>
      <p:sp>
        <p:nvSpPr>
          <p:cNvPr id="4" name="Slide Number Placeholder 3"/>
          <p:cNvSpPr>
            <a:spLocks noGrp="1"/>
          </p:cNvSpPr>
          <p:nvPr>
            <p:ph type="sldNum" sz="quarter" idx="10"/>
          </p:nvPr>
        </p:nvSpPr>
        <p:spPr/>
        <p:txBody>
          <a:bodyPr/>
          <a:lstStyle/>
          <a:p>
            <a:pPr defTabSz="1330818">
              <a:defRPr/>
            </a:pPr>
            <a:fld id="{3992FAA9-C31C-2344-95DA-33160964485C}" type="slidenum">
              <a:rPr lang="en-US">
                <a:solidFill>
                  <a:prstClr val="black"/>
                </a:solidFill>
                <a:latin typeface="Calibri" panose="020F0502020204030204"/>
              </a:rPr>
              <a:pPr defTabSz="1330818">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7933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‘Cat’ aloud</a:t>
            </a:r>
            <a:r>
              <a:rPr lang="en-GB" baseline="0" dirty="0"/>
              <a:t> and students must pause when the see and hear the pause within the line due to the punctuation. </a:t>
            </a:r>
            <a:endParaRPr lang="en-GB" dirty="0"/>
          </a:p>
        </p:txBody>
      </p:sp>
      <p:sp>
        <p:nvSpPr>
          <p:cNvPr id="4" name="Slide Number Placeholder 3"/>
          <p:cNvSpPr>
            <a:spLocks noGrp="1"/>
          </p:cNvSpPr>
          <p:nvPr>
            <p:ph type="sldNum" sz="quarter" idx="10"/>
          </p:nvPr>
        </p:nvSpPr>
        <p:spPr/>
        <p:txBody>
          <a:bodyPr/>
          <a:lstStyle/>
          <a:p>
            <a:pPr defTabSz="1330818"/>
            <a:fld id="{3992FAA9-C31C-2344-95DA-33160964485C}" type="slidenum">
              <a:rPr lang="en-US">
                <a:solidFill>
                  <a:prstClr val="black"/>
                </a:solidFill>
                <a:latin typeface="Calibri" panose="020F0502020204030204"/>
              </a:rPr>
              <a:pPr defTabSz="1330818"/>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5100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to apply their knowledge of caesura to their writing.</a:t>
            </a:r>
          </a:p>
          <a:p>
            <a:r>
              <a:rPr lang="en-GB" dirty="0"/>
              <a:t>As a plenary:</a:t>
            </a:r>
            <a:r>
              <a:rPr lang="en-GB" baseline="0" dirty="0"/>
              <a:t> Get students to read out what they have written and to highlight the use of caesura to the class.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2FAA9-C31C-2344-95DA-3316096448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5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AD1354-7EFA-48C5-A060-83F5D51F415E}" type="slidenum">
              <a:rPr lang="en-GB" smtClean="0"/>
              <a:t>3</a:t>
            </a:fld>
            <a:endParaRPr lang="en-GB" dirty="0"/>
          </a:p>
        </p:txBody>
      </p:sp>
    </p:spTree>
    <p:extLst>
      <p:ext uri="{BB962C8B-B14F-4D97-AF65-F5344CB8AC3E}">
        <p14:creationId xmlns:p14="http://schemas.microsoft.com/office/powerpoint/2010/main" val="216008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5</a:t>
            </a:fld>
            <a:endParaRPr lang="en-GB"/>
          </a:p>
        </p:txBody>
      </p:sp>
    </p:spTree>
    <p:extLst>
      <p:ext uri="{BB962C8B-B14F-4D97-AF65-F5344CB8AC3E}">
        <p14:creationId xmlns:p14="http://schemas.microsoft.com/office/powerpoint/2010/main" val="80729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6</a:t>
            </a:fld>
            <a:endParaRPr lang="en-GB"/>
          </a:p>
        </p:txBody>
      </p:sp>
    </p:spTree>
    <p:extLst>
      <p:ext uri="{BB962C8B-B14F-4D97-AF65-F5344CB8AC3E}">
        <p14:creationId xmlns:p14="http://schemas.microsoft.com/office/powerpoint/2010/main" val="409829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7</a:t>
            </a:fld>
            <a:endParaRPr lang="en-GB"/>
          </a:p>
        </p:txBody>
      </p:sp>
    </p:spTree>
    <p:extLst>
      <p:ext uri="{BB962C8B-B14F-4D97-AF65-F5344CB8AC3E}">
        <p14:creationId xmlns:p14="http://schemas.microsoft.com/office/powerpoint/2010/main" val="211236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9</a:t>
            </a:fld>
            <a:endParaRPr lang="en-GB"/>
          </a:p>
        </p:txBody>
      </p:sp>
    </p:spTree>
    <p:extLst>
      <p:ext uri="{BB962C8B-B14F-4D97-AF65-F5344CB8AC3E}">
        <p14:creationId xmlns:p14="http://schemas.microsoft.com/office/powerpoint/2010/main" val="344508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10</a:t>
            </a:fld>
            <a:endParaRPr lang="en-GB"/>
          </a:p>
        </p:txBody>
      </p:sp>
    </p:spTree>
    <p:extLst>
      <p:ext uri="{BB962C8B-B14F-4D97-AF65-F5344CB8AC3E}">
        <p14:creationId xmlns:p14="http://schemas.microsoft.com/office/powerpoint/2010/main" val="171654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11</a:t>
            </a:fld>
            <a:endParaRPr lang="en-GB"/>
          </a:p>
        </p:txBody>
      </p:sp>
    </p:spTree>
    <p:extLst>
      <p:ext uri="{BB962C8B-B14F-4D97-AF65-F5344CB8AC3E}">
        <p14:creationId xmlns:p14="http://schemas.microsoft.com/office/powerpoint/2010/main" val="62636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AD1354-7EFA-48C5-A060-83F5D51F415E}" type="slidenum">
              <a:rPr lang="en-GB" smtClean="0"/>
              <a:t>12</a:t>
            </a:fld>
            <a:endParaRPr lang="en-GB"/>
          </a:p>
        </p:txBody>
      </p:sp>
    </p:spTree>
    <p:extLst>
      <p:ext uri="{BB962C8B-B14F-4D97-AF65-F5344CB8AC3E}">
        <p14:creationId xmlns:p14="http://schemas.microsoft.com/office/powerpoint/2010/main" val="164764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78307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245467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256538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391053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369331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333939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2" y="2311402"/>
            <a:ext cx="40132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3602" y="2311402"/>
            <a:ext cx="40132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3722234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589816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77369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311874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406962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3023705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2928525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270477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396875"/>
            <a:ext cx="2057401" cy="8451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396875"/>
            <a:ext cx="5969001" cy="8451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9A1931-1283-40F0-A7E3-F1FFF6EC5C10}"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D8E32F-166F-41E5-B4AD-87EA2AC66101}" type="slidenum">
              <a:rPr lang="en-GB" smtClean="0"/>
              <a:t>‹#›</a:t>
            </a:fld>
            <a:endParaRPr lang="en-GB" dirty="0"/>
          </a:p>
        </p:txBody>
      </p:sp>
    </p:spTree>
    <p:extLst>
      <p:ext uri="{BB962C8B-B14F-4D97-AF65-F5344CB8AC3E}">
        <p14:creationId xmlns:p14="http://schemas.microsoft.com/office/powerpoint/2010/main" val="178205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20342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398840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385359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46547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106260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394623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E4326-66D0-4574-9863-6144DFE9F1DD}" type="datetimeFigureOut">
              <a:rPr lang="en-GB" smtClean="0"/>
              <a:t>17/04/2023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E3053CB-0E76-4C2B-B7B9-0F013B89EBF7}" type="slidenum">
              <a:rPr lang="en-GB" smtClean="0"/>
              <a:t>‹#›</a:t>
            </a:fld>
            <a:endParaRPr lang="en-GB" dirty="0"/>
          </a:p>
        </p:txBody>
      </p:sp>
    </p:spTree>
    <p:extLst>
      <p:ext uri="{BB962C8B-B14F-4D97-AF65-F5344CB8AC3E}">
        <p14:creationId xmlns:p14="http://schemas.microsoft.com/office/powerpoint/2010/main" val="258051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E4326-66D0-4574-9863-6144DFE9F1DD}" type="datetimeFigureOut">
              <a:rPr lang="en-GB" smtClean="0"/>
              <a:t>17/04/2023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053CB-0E76-4C2B-B7B9-0F013B89EBF7}" type="slidenum">
              <a:rPr lang="en-GB" smtClean="0"/>
              <a:t>‹#›</a:t>
            </a:fld>
            <a:endParaRPr lang="en-GB" dirty="0"/>
          </a:p>
        </p:txBody>
      </p:sp>
    </p:spTree>
    <p:extLst>
      <p:ext uri="{BB962C8B-B14F-4D97-AF65-F5344CB8AC3E}">
        <p14:creationId xmlns:p14="http://schemas.microsoft.com/office/powerpoint/2010/main" val="316493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A1931-1283-40F0-A7E3-F1FFF6EC5C10}" type="datetimeFigureOut">
              <a:rPr lang="en-GB" smtClean="0"/>
              <a:t>17/04/2023</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8E32F-166F-41E5-B4AD-87EA2AC66101}" type="slidenum">
              <a:rPr lang="en-GB" smtClean="0"/>
              <a:t>‹#›</a:t>
            </a:fld>
            <a:endParaRPr lang="en-GB" dirty="0"/>
          </a:p>
        </p:txBody>
      </p:sp>
    </p:spTree>
    <p:extLst>
      <p:ext uri="{BB962C8B-B14F-4D97-AF65-F5344CB8AC3E}">
        <p14:creationId xmlns:p14="http://schemas.microsoft.com/office/powerpoint/2010/main" val="2274802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publicdomainpictures.net/view-image.php?image=42217&amp;picture=writing-hand-silhouet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www.publicdomainpictures.net/view-image.php?image=42217&amp;picture=writing-hand-silhouet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openxmlformats.org/officeDocument/2006/relationships/hyperlink" Target="http://www.google.co.uk/url?url=http://www.bbc.co.uk/programmes/profiles/20hWKcNDsMZhnLZWTdx7qkD/eva-smith&amp;rct=j&amp;frm=1&amp;q=&amp;esrc=s&amp;sa=U&amp;ved=0ahUKEwiWyeSztPzSAhVHCsAKHSEHCmIQwW4IGjAC&amp;usg=AFQjCNGm-2UndCH1RQLWIr9HzS5h2SCKy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555584"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7.xml"/><Relationship Id="rId3" Type="http://schemas.openxmlformats.org/officeDocument/2006/relationships/image" Target="../media/image15.jpeg"/><Relationship Id="rId7" Type="http://schemas.openxmlformats.org/officeDocument/2006/relationships/image" Target="../media/image22.png"/><Relationship Id="rId12"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customXml" Target="../ink/ink5.xml"/><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72529" y="717452"/>
            <a:ext cx="8736037" cy="258532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GCSE English Literature/ Language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rPr>
              <a:t>Information for Parents </a:t>
            </a:r>
          </a:p>
        </p:txBody>
      </p:sp>
    </p:spTree>
    <p:extLst>
      <p:ext uri="{BB962C8B-B14F-4D97-AF65-F5344CB8AC3E}">
        <p14:creationId xmlns:p14="http://schemas.microsoft.com/office/powerpoint/2010/main" val="69644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02190" y="239150"/>
            <a:ext cx="8736037" cy="1077218"/>
          </a:xfrm>
          <a:prstGeom prst="rect">
            <a:avLst/>
          </a:prstGeom>
          <a:noFill/>
          <a:ln>
            <a:solidFill>
              <a:schemeClr val="tx1"/>
            </a:solidFill>
          </a:ln>
        </p:spPr>
        <p:txBody>
          <a:bodyPr wrap="square" rtlCol="0">
            <a:spAutoFit/>
          </a:bodyPr>
          <a:lstStyle/>
          <a:p>
            <a:pPr algn="ctr"/>
            <a:r>
              <a:rPr lang="en-GB" sz="3200" dirty="0"/>
              <a:t>GCSE English Literature</a:t>
            </a:r>
          </a:p>
          <a:p>
            <a:pPr algn="ctr"/>
            <a:r>
              <a:rPr lang="en-GB" sz="3200" dirty="0"/>
              <a:t>What your child can do to revise</a:t>
            </a:r>
          </a:p>
        </p:txBody>
      </p:sp>
      <p:sp>
        <p:nvSpPr>
          <p:cNvPr id="5" name="TextBox 4"/>
          <p:cNvSpPr txBox="1"/>
          <p:nvPr/>
        </p:nvSpPr>
        <p:spPr>
          <a:xfrm>
            <a:off x="647115" y="1696196"/>
            <a:ext cx="10466363" cy="4985980"/>
          </a:xfrm>
          <a:prstGeom prst="rect">
            <a:avLst/>
          </a:prstGeom>
          <a:noFill/>
        </p:spPr>
        <p:txBody>
          <a:bodyPr wrap="square" rtlCol="0">
            <a:spAutoFit/>
          </a:bodyPr>
          <a:lstStyle/>
          <a:p>
            <a:pPr marL="285750" indent="-285750">
              <a:buFont typeface="Arial" panose="020B0604020202020204" pitchFamily="34" charset="0"/>
              <a:buChar char="•"/>
            </a:pPr>
            <a:r>
              <a:rPr lang="en-GB" sz="2000" dirty="0"/>
              <a:t> Practise annotation of extracts;</a:t>
            </a:r>
          </a:p>
          <a:p>
            <a:pPr marL="285750" indent="-285750">
              <a:buFont typeface="Arial" panose="020B0604020202020204" pitchFamily="34" charset="0"/>
              <a:buChar char="•"/>
            </a:pPr>
            <a:r>
              <a:rPr lang="en-GB" sz="2000" dirty="0"/>
              <a:t> Trace development of main characters and themes in a text through a visual plan/ poster;</a:t>
            </a:r>
          </a:p>
          <a:p>
            <a:pPr marL="285750" indent="-285750">
              <a:buFont typeface="Arial" panose="020B0604020202020204" pitchFamily="34" charset="0"/>
              <a:buChar char="•"/>
            </a:pPr>
            <a:r>
              <a:rPr lang="en-GB" sz="2000" dirty="0"/>
              <a:t>Research background and context, reading others’ responses to the text;</a:t>
            </a:r>
          </a:p>
          <a:p>
            <a:pPr marL="285750" indent="-285750">
              <a:buFont typeface="Arial" panose="020B0604020202020204" pitchFamily="34" charset="0"/>
              <a:buChar char="•"/>
            </a:pPr>
            <a:r>
              <a:rPr lang="en-GB" sz="2000" dirty="0"/>
              <a:t> Write plans and paragraphs based on essay questions, rather than the full answer;</a:t>
            </a:r>
          </a:p>
          <a:p>
            <a:pPr marL="285750" indent="-285750">
              <a:buFont typeface="Arial" panose="020B0604020202020204" pitchFamily="34" charset="0"/>
              <a:buChar char="•"/>
            </a:pPr>
            <a:r>
              <a:rPr lang="en-GB" sz="2000" dirty="0"/>
              <a:t> Create mind maps and text maps,  revision posters on plot, themes, characters, methods, quotations, historical/ social context;</a:t>
            </a:r>
          </a:p>
          <a:p>
            <a:pPr marL="285750" indent="-285750">
              <a:buFont typeface="Arial" panose="020B0604020202020204" pitchFamily="34" charset="0"/>
              <a:buChar char="•"/>
            </a:pPr>
            <a:r>
              <a:rPr lang="en-GB" sz="2000" dirty="0"/>
              <a:t> Learn quotations with a partner – ‘Quote-offs’ on social media have worked well </a:t>
            </a:r>
          </a:p>
          <a:p>
            <a:pPr marL="285750" indent="-285750">
              <a:buFont typeface="Arial" panose="020B0604020202020204" pitchFamily="34" charset="0"/>
              <a:buChar char="•"/>
            </a:pPr>
            <a:r>
              <a:rPr lang="en-GB" sz="2000" dirty="0"/>
              <a:t>Open the texts at random, with a partner summarise what happens just before and just after this point in the text;</a:t>
            </a:r>
          </a:p>
          <a:p>
            <a:pPr marL="285750" indent="-285750">
              <a:buFont typeface="Arial" panose="020B0604020202020204" pitchFamily="34" charset="0"/>
              <a:buChar char="•"/>
            </a:pPr>
            <a:r>
              <a:rPr lang="en-GB" sz="2000" dirty="0"/>
              <a:t> Timed exam practice questions – using passages provided but also selecting your own passages and writing questions;</a:t>
            </a:r>
          </a:p>
          <a:p>
            <a:pPr marL="285750" indent="-285750">
              <a:buFont typeface="Arial" panose="020B0604020202020204" pitchFamily="34" charset="0"/>
              <a:buChar char="•"/>
            </a:pPr>
            <a:r>
              <a:rPr lang="en-GB" sz="2000" dirty="0"/>
              <a:t>Get a partner to give a key theme from the text and see if you can speak about it for a minute without stopping;</a:t>
            </a:r>
          </a:p>
          <a:p>
            <a:endParaRPr lang="en-GB" sz="20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305324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02190" y="239150"/>
            <a:ext cx="8736037" cy="1077218"/>
          </a:xfrm>
          <a:prstGeom prst="rect">
            <a:avLst/>
          </a:prstGeom>
          <a:noFill/>
          <a:ln w="15875">
            <a:solidFill>
              <a:schemeClr val="tx1"/>
            </a:solidFill>
          </a:ln>
        </p:spPr>
        <p:txBody>
          <a:bodyPr wrap="square" rtlCol="0">
            <a:spAutoFit/>
          </a:bodyPr>
          <a:lstStyle/>
          <a:p>
            <a:pPr algn="ctr"/>
            <a:r>
              <a:rPr lang="en-GB" sz="3200" dirty="0"/>
              <a:t>GCSE English Literature</a:t>
            </a:r>
          </a:p>
          <a:p>
            <a:pPr algn="ctr"/>
            <a:r>
              <a:rPr lang="en-GB" sz="3200" dirty="0"/>
              <a:t>Ideas for how you can support your child</a:t>
            </a:r>
          </a:p>
        </p:txBody>
      </p:sp>
      <p:sp>
        <p:nvSpPr>
          <p:cNvPr id="5" name="TextBox 4"/>
          <p:cNvSpPr txBox="1"/>
          <p:nvPr/>
        </p:nvSpPr>
        <p:spPr>
          <a:xfrm>
            <a:off x="837026" y="1766534"/>
            <a:ext cx="10466363"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Encourage frequent testing of quotations (copied and put somewhere prominent around the house) </a:t>
            </a:r>
          </a:p>
          <a:p>
            <a:pPr marL="285750" indent="-285750">
              <a:buFont typeface="Arial" panose="020B0604020202020204" pitchFamily="34" charset="0"/>
              <a:buChar char="•"/>
            </a:pPr>
            <a:r>
              <a:rPr lang="en-GB" sz="2000" dirty="0"/>
              <a:t>Talk about the texts and ask about themes/ characters/ context.</a:t>
            </a:r>
          </a:p>
          <a:p>
            <a:pPr marL="285750" indent="-285750">
              <a:buFont typeface="Arial" panose="020B0604020202020204" pitchFamily="34" charset="0"/>
              <a:buChar char="•"/>
            </a:pPr>
            <a:r>
              <a:rPr lang="en-GB" sz="2000" dirty="0"/>
              <a:t> Watch film versions together and talk about how the text compares/ what is different? (Be aware merely watching films and understanding the plot of texts gives a basic level of understanding. It is knowledge of the actual language and structural devices in the text itself examiners will be rewarding).</a:t>
            </a:r>
          </a:p>
          <a:p>
            <a:pPr marL="285750" indent="-285750">
              <a:buFont typeface="Arial" panose="020B0604020202020204" pitchFamily="34" charset="0"/>
              <a:buChar char="•"/>
            </a:pPr>
            <a:r>
              <a:rPr lang="en-GB" sz="2000" dirty="0"/>
              <a:t>Ensure their own copies of the text are re-read/ skim read and annotated</a:t>
            </a:r>
          </a:p>
          <a:p>
            <a:pPr marL="285750" indent="-285750">
              <a:buFont typeface="Arial" panose="020B0604020202020204" pitchFamily="34" charset="0"/>
              <a:buChar char="•"/>
            </a:pPr>
            <a:r>
              <a:rPr lang="en-GB" sz="2000" dirty="0"/>
              <a:t>Re-read sections together and discuss</a:t>
            </a:r>
          </a:p>
          <a:p>
            <a:pPr marL="285750" indent="-285750">
              <a:buFont typeface="Arial" panose="020B0604020202020204" pitchFamily="34" charset="0"/>
              <a:buChar char="•"/>
            </a:pPr>
            <a:r>
              <a:rPr lang="en-GB" sz="2000" dirty="0"/>
              <a:t>Test them on their revision cards on characters, themes, methods, context</a:t>
            </a:r>
          </a:p>
          <a:p>
            <a:pPr marL="285750" indent="-285750">
              <a:buFont typeface="Arial" panose="020B0604020202020204" pitchFamily="34" charset="0"/>
              <a:buChar char="•"/>
            </a:pPr>
            <a:r>
              <a:rPr lang="en-GB" sz="2000" dirty="0"/>
              <a:t>Look at some unseen poems and discuss ideas and features they can spot</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77158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02190" y="239150"/>
            <a:ext cx="8736037" cy="1077218"/>
          </a:xfrm>
          <a:prstGeom prst="rect">
            <a:avLst/>
          </a:prstGeom>
          <a:noFill/>
          <a:ln>
            <a:solidFill>
              <a:schemeClr val="tx1"/>
            </a:solidFill>
          </a:ln>
        </p:spPr>
        <p:txBody>
          <a:bodyPr wrap="square" rtlCol="0">
            <a:spAutoFit/>
          </a:bodyPr>
          <a:lstStyle/>
          <a:p>
            <a:pPr algn="ctr"/>
            <a:r>
              <a:rPr lang="en-GB" sz="3200" dirty="0"/>
              <a:t>GCSE English Literature</a:t>
            </a:r>
          </a:p>
          <a:p>
            <a:pPr algn="ctr"/>
            <a:r>
              <a:rPr lang="en-GB" sz="3200" dirty="0"/>
              <a:t>Resources and revision material</a:t>
            </a:r>
          </a:p>
        </p:txBody>
      </p:sp>
      <p:sp>
        <p:nvSpPr>
          <p:cNvPr id="5" name="TextBox 4"/>
          <p:cNvSpPr txBox="1"/>
          <p:nvPr/>
        </p:nvSpPr>
        <p:spPr>
          <a:xfrm>
            <a:off x="647114" y="1794669"/>
            <a:ext cx="10466363"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t>Class notes and PowerPoints</a:t>
            </a:r>
          </a:p>
          <a:p>
            <a:pPr marL="285750" indent="-285750">
              <a:buFont typeface="Arial" panose="020B0604020202020204" pitchFamily="34" charset="0"/>
              <a:buChar char="•"/>
            </a:pPr>
            <a:r>
              <a:rPr lang="en-GB" sz="2400" dirty="0"/>
              <a:t>Copies of the text – annotated</a:t>
            </a:r>
          </a:p>
          <a:p>
            <a:pPr marL="285750" indent="-285750">
              <a:buFont typeface="Arial" panose="020B0604020202020204" pitchFamily="34" charset="0"/>
              <a:buChar char="•"/>
            </a:pPr>
            <a:r>
              <a:rPr lang="en-GB" sz="2400" dirty="0"/>
              <a:t>Audio versions of texts</a:t>
            </a:r>
          </a:p>
          <a:p>
            <a:pPr marL="285750" indent="-285750">
              <a:buFont typeface="Arial" panose="020B0604020202020204" pitchFamily="34" charset="0"/>
              <a:buChar char="•"/>
            </a:pPr>
            <a:r>
              <a:rPr lang="en-GB" sz="2400" dirty="0"/>
              <a:t> Bitesize</a:t>
            </a:r>
          </a:p>
          <a:p>
            <a:pPr marL="285750" indent="-285750">
              <a:buFont typeface="Arial" panose="020B0604020202020204" pitchFamily="34" charset="0"/>
              <a:buChar char="•"/>
            </a:pPr>
            <a:r>
              <a:rPr lang="en-GB" sz="2400" dirty="0"/>
              <a:t>Genius website</a:t>
            </a:r>
          </a:p>
          <a:p>
            <a:pPr marL="285750" indent="-285750">
              <a:buFont typeface="Arial" panose="020B0604020202020204" pitchFamily="34" charset="0"/>
              <a:buChar char="•"/>
            </a:pPr>
            <a:r>
              <a:rPr lang="en-GB" sz="2400" dirty="0"/>
              <a:t> CGP books/ snap revision guides</a:t>
            </a:r>
          </a:p>
          <a:p>
            <a:pPr marL="285750" indent="-285750">
              <a:buFont typeface="Arial" panose="020B0604020202020204" pitchFamily="34" charset="0"/>
              <a:buChar char="•"/>
            </a:pPr>
            <a:r>
              <a:rPr lang="en-GB" sz="2400" dirty="0"/>
              <a:t> Revision booklets with extracts provided by the department</a:t>
            </a:r>
          </a:p>
          <a:p>
            <a:pPr marL="285750" indent="-285750">
              <a:buFont typeface="Arial" panose="020B0604020202020204" pitchFamily="34" charset="0"/>
              <a:buChar char="•"/>
            </a:pPr>
            <a:r>
              <a:rPr lang="en-GB" sz="2400" dirty="0"/>
              <a:t> You Tube – Mr </a:t>
            </a:r>
            <a:r>
              <a:rPr lang="en-GB" sz="2400" dirty="0" err="1"/>
              <a:t>Bruff</a:t>
            </a:r>
            <a:r>
              <a:rPr lang="en-GB" sz="2400" dirty="0"/>
              <a:t>/ Mr Sales in particular </a:t>
            </a:r>
          </a:p>
          <a:p>
            <a:pPr marL="285750" indent="-285750">
              <a:buFont typeface="Arial" panose="020B0604020202020204" pitchFamily="34" charset="0"/>
              <a:buChar char="•"/>
            </a:pPr>
            <a:r>
              <a:rPr lang="en-GB" sz="2400" dirty="0"/>
              <a:t> Spark notes</a:t>
            </a:r>
          </a:p>
          <a:p>
            <a:pPr marL="285750" indent="-285750">
              <a:buFont typeface="Arial" panose="020B0604020202020204" pitchFamily="34" charset="0"/>
              <a:buChar char="•"/>
            </a:pPr>
            <a:r>
              <a:rPr lang="en-GB" sz="2400" dirty="0"/>
              <a:t> </a:t>
            </a:r>
            <a:r>
              <a:rPr lang="en-GB" sz="2400" dirty="0" err="1"/>
              <a:t>Cliffsnotes</a:t>
            </a:r>
            <a:endParaRPr lang="en-GB" sz="2400" dirty="0"/>
          </a:p>
          <a:p>
            <a:pPr marL="285750" indent="-285750">
              <a:buFont typeface="Arial" panose="020B0604020202020204" pitchFamily="34" charset="0"/>
              <a:buChar char="•"/>
            </a:pPr>
            <a:r>
              <a:rPr lang="en-GB" sz="2400" dirty="0"/>
              <a:t>No fear Shakespeare</a:t>
            </a:r>
          </a:p>
          <a:p>
            <a:endParaRPr lang="en-GB" dirty="0"/>
          </a:p>
        </p:txBody>
      </p:sp>
    </p:spTree>
    <p:extLst>
      <p:ext uri="{BB962C8B-B14F-4D97-AF65-F5344CB8AC3E}">
        <p14:creationId xmlns:p14="http://schemas.microsoft.com/office/powerpoint/2010/main" val="428027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AD6AD7-6926-024E-9B57-9EFB37D96D48}"/>
              </a:ext>
            </a:extLst>
          </p:cNvPr>
          <p:cNvSpPr/>
          <p:nvPr/>
        </p:nvSpPr>
        <p:spPr>
          <a:xfrm>
            <a:off x="192947" y="1090569"/>
            <a:ext cx="11585195" cy="2978091"/>
          </a:xfrm>
          <a:prstGeom prst="roundRect">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2 Papers:  </a:t>
            </a:r>
            <a:r>
              <a:rPr lang="en-GB" sz="2400" b="1" dirty="0"/>
              <a:t>160 marks total</a:t>
            </a:r>
          </a:p>
          <a:p>
            <a:r>
              <a:rPr lang="en-GB" sz="2400" b="1" dirty="0"/>
              <a:t>50% reading 50% writing </a:t>
            </a:r>
          </a:p>
          <a:p>
            <a:r>
              <a:rPr lang="en-GB" sz="2400" b="1" dirty="0"/>
              <a:t>( they need to be hitting roughly half marks across the questions 2-5 for a 4, above this the grades are more concentrated ) </a:t>
            </a:r>
          </a:p>
          <a:p>
            <a:pPr marL="457200" indent="-457200">
              <a:buAutoNum type="arabicPlain" startAt="2019"/>
            </a:pPr>
            <a:r>
              <a:rPr lang="en-GB" sz="2400" b="1" dirty="0"/>
              <a:t> Grade boundaries: 127 – 9, 117 – 8, 113 – 7, 98 – 6, 86 – 5, 76 – 4, 56 – 3, 36 – 2, 16 – 1</a:t>
            </a:r>
          </a:p>
          <a:p>
            <a:endParaRPr lang="en-GB" sz="2800" b="1" dirty="0"/>
          </a:p>
        </p:txBody>
      </p:sp>
      <p:sp>
        <p:nvSpPr>
          <p:cNvPr id="3" name="Rectangle 2">
            <a:extLst>
              <a:ext uri="{FF2B5EF4-FFF2-40B4-BE49-F238E27FC236}">
                <a16:creationId xmlns:a16="http://schemas.microsoft.com/office/drawing/2014/main" id="{F562882C-249F-C944-8131-42B2B4E96188}"/>
              </a:ext>
            </a:extLst>
          </p:cNvPr>
          <p:cNvSpPr/>
          <p:nvPr/>
        </p:nvSpPr>
        <p:spPr>
          <a:xfrm>
            <a:off x="311888" y="189167"/>
            <a:ext cx="11168911" cy="7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a:rPr>
              <a:t>AQA English Language </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descr="Writing Hand Silhouette Free Stock Photo - Public Domain ...">
            <a:extLst>
              <a:ext uri="{FF2B5EF4-FFF2-40B4-BE49-F238E27FC236}">
                <a16:creationId xmlns:a16="http://schemas.microsoft.com/office/drawing/2014/main" id="{7A87F8FB-8082-D44D-973D-43FC7EB84F3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61831" y="4822352"/>
            <a:ext cx="1816311" cy="1500962"/>
          </a:xfrm>
          <a:prstGeom prst="rect">
            <a:avLst/>
          </a:prstGeom>
        </p:spPr>
      </p:pic>
      <p:sp>
        <p:nvSpPr>
          <p:cNvPr id="8" name="Rectangle 7">
            <a:extLst>
              <a:ext uri="{FF2B5EF4-FFF2-40B4-BE49-F238E27FC236}">
                <a16:creationId xmlns:a16="http://schemas.microsoft.com/office/drawing/2014/main" id="{E3D18F53-24FE-6C47-9BF9-46158629BF2D}"/>
              </a:ext>
            </a:extLst>
          </p:cNvPr>
          <p:cNvSpPr/>
          <p:nvPr/>
        </p:nvSpPr>
        <p:spPr>
          <a:xfrm>
            <a:off x="615142" y="4260646"/>
            <a:ext cx="9065571" cy="243941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latin typeface="Candy Square BTN Striped" panose="020B0704010102040306" pitchFamily="34" charset="0"/>
              </a:rPr>
              <a:t>Key Messages</a:t>
            </a:r>
          </a:p>
          <a:p>
            <a:r>
              <a:rPr lang="en-GB" sz="2400" dirty="0">
                <a:latin typeface="Candy Square BTN Striped" panose="020B0704010102040306" pitchFamily="34" charset="0"/>
              </a:rPr>
              <a:t>Read the sources - annotate </a:t>
            </a:r>
          </a:p>
          <a:p>
            <a:r>
              <a:rPr lang="en-GB" sz="2400" dirty="0">
                <a:latin typeface="Candy Square BTN Striped" panose="020B0704010102040306" pitchFamily="34" charset="0"/>
              </a:rPr>
              <a:t>Follow the formula for the reading questions and know the skills rewarded on the mark scheme</a:t>
            </a:r>
          </a:p>
          <a:p>
            <a:r>
              <a:rPr lang="en-GB" sz="2400" dirty="0">
                <a:latin typeface="Candy Square BTN Striped" panose="020B0704010102040306" pitchFamily="34" charset="0"/>
              </a:rPr>
              <a:t>Plan and develop writing sufficiently</a:t>
            </a:r>
          </a:p>
          <a:p>
            <a:r>
              <a:rPr lang="en-GB" sz="2400" dirty="0">
                <a:latin typeface="Candy Square BTN Striped" panose="020B0704010102040306" pitchFamily="34" charset="0"/>
              </a:rPr>
              <a:t>Practise writing under pressure </a:t>
            </a:r>
          </a:p>
        </p:txBody>
      </p:sp>
    </p:spTree>
    <p:extLst>
      <p:ext uri="{BB962C8B-B14F-4D97-AF65-F5344CB8AC3E}">
        <p14:creationId xmlns:p14="http://schemas.microsoft.com/office/powerpoint/2010/main" val="168717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ndy Square BTN Striped" panose="020B0704010102040306" pitchFamily="34" charset="0"/>
              </a:rPr>
              <a:t>Key Messages</a:t>
            </a:r>
          </a:p>
        </p:txBody>
      </p:sp>
      <p:sp>
        <p:nvSpPr>
          <p:cNvPr id="3" name="Content Placeholder 2"/>
          <p:cNvSpPr>
            <a:spLocks noGrp="1"/>
          </p:cNvSpPr>
          <p:nvPr>
            <p:ph idx="1"/>
          </p:nvPr>
        </p:nvSpPr>
        <p:spPr/>
        <p:txBody>
          <a:bodyPr/>
          <a:lstStyle/>
          <a:p>
            <a:endParaRPr lang="en-GB" dirty="0"/>
          </a:p>
        </p:txBody>
      </p:sp>
      <p:sp>
        <p:nvSpPr>
          <p:cNvPr id="4" name="Rounded Rectangular Callout 3"/>
          <p:cNvSpPr/>
          <p:nvPr/>
        </p:nvSpPr>
        <p:spPr>
          <a:xfrm>
            <a:off x="266008" y="1600202"/>
            <a:ext cx="3472274" cy="248770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Work smart – under timed conditions (as in the exam) when it gets closer </a:t>
            </a:r>
          </a:p>
        </p:txBody>
      </p:sp>
      <p:sp>
        <p:nvSpPr>
          <p:cNvPr id="5" name="Rounded Rectangular Callout 4"/>
          <p:cNvSpPr/>
          <p:nvPr/>
        </p:nvSpPr>
        <p:spPr>
          <a:xfrm>
            <a:off x="4276166" y="1600202"/>
            <a:ext cx="2904563" cy="24857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Know the approach  - prepare and practise – complete full responses </a:t>
            </a:r>
            <a:r>
              <a:rPr lang="en-GB" dirty="0">
                <a:solidFill>
                  <a:prstClr val="white"/>
                </a:solidFill>
                <a:latin typeface="Calibri"/>
              </a:rPr>
              <a:t>to get </a:t>
            </a:r>
            <a:r>
              <a:rPr kumimoji="0" lang="en-GB" sz="1800" b="0" i="0" u="none" strike="noStrike" kern="1200" cap="none" spc="0" normalizeH="0" baseline="0" noProof="0" dirty="0">
                <a:ln>
                  <a:noFill/>
                </a:ln>
                <a:solidFill>
                  <a:prstClr val="white"/>
                </a:solidFill>
                <a:effectLst/>
                <a:uLnTx/>
                <a:uFillTx/>
                <a:latin typeface="Calibri"/>
                <a:ea typeface="+mn-ea"/>
                <a:cs typeface="+mn-cs"/>
              </a:rPr>
              <a:t>out of the habit of giving up half way through  </a:t>
            </a:r>
          </a:p>
        </p:txBody>
      </p:sp>
      <p:sp>
        <p:nvSpPr>
          <p:cNvPr id="6" name="Rounded Rectangular Callout 5"/>
          <p:cNvSpPr/>
          <p:nvPr/>
        </p:nvSpPr>
        <p:spPr>
          <a:xfrm>
            <a:off x="7980217" y="1600202"/>
            <a:ext cx="3602182" cy="24857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Vocabulary – experience it and use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Use the writing booklet, build up vocabulary banks, lists of words linked to expressing viewpoint</a:t>
            </a:r>
          </a:p>
        </p:txBody>
      </p:sp>
      <p:sp>
        <p:nvSpPr>
          <p:cNvPr id="7" name="Rounded Rectangular Callout 6"/>
          <p:cNvSpPr/>
          <p:nvPr/>
        </p:nvSpPr>
        <p:spPr>
          <a:xfrm>
            <a:off x="133004" y="4531659"/>
            <a:ext cx="3605277" cy="19522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Be a critical reader – think about the writer’s intentions and the viewpoint – the bigger picture</a:t>
            </a:r>
          </a:p>
        </p:txBody>
      </p:sp>
      <p:sp>
        <p:nvSpPr>
          <p:cNvPr id="8" name="Rounded Rectangular Callout 7"/>
          <p:cNvSpPr/>
          <p:nvPr/>
        </p:nvSpPr>
        <p:spPr>
          <a:xfrm>
            <a:off x="4034118" y="4356847"/>
            <a:ext cx="2850776" cy="224345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Methods – key term we use referring to language and structural devices – they need to identify these and use in their own writing</a:t>
            </a:r>
          </a:p>
        </p:txBody>
      </p:sp>
      <p:sp>
        <p:nvSpPr>
          <p:cNvPr id="9" name="Rounded Rectangular Callout 8"/>
          <p:cNvSpPr/>
          <p:nvPr/>
        </p:nvSpPr>
        <p:spPr>
          <a:xfrm>
            <a:off x="7355540" y="4437529"/>
            <a:ext cx="4226859" cy="21627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Confidence – with literacy skills and developing extended writing</a:t>
            </a:r>
          </a:p>
        </p:txBody>
      </p:sp>
    </p:spTree>
    <p:extLst>
      <p:ext uri="{BB962C8B-B14F-4D97-AF65-F5344CB8AC3E}">
        <p14:creationId xmlns:p14="http://schemas.microsoft.com/office/powerpoint/2010/main" val="137549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014788" y="3790604"/>
            <a:ext cx="4529484" cy="1978374"/>
          </a:xfrm>
        </p:spPr>
        <p:txBody>
          <a:bodyPr>
            <a:normAutofit/>
          </a:bodyPr>
          <a:lstStyle/>
          <a:p>
            <a:r>
              <a:rPr lang="en-GB" sz="3600" dirty="0"/>
              <a:t>The ASSESSMENT </a:t>
            </a:r>
            <a:br>
              <a:rPr lang="en-GB" sz="3600" dirty="0"/>
            </a:br>
            <a:r>
              <a:rPr lang="en-GB" sz="3600" dirty="0"/>
              <a:t>OBJECTIVES </a:t>
            </a:r>
            <a:br>
              <a:rPr lang="en-GB" sz="3600" dirty="0"/>
            </a:br>
            <a:endParaRPr lang="en-GB" sz="3600" dirty="0"/>
          </a:p>
        </p:txBody>
      </p:sp>
      <p:sp>
        <p:nvSpPr>
          <p:cNvPr id="5" name="Text Placeholder 4"/>
          <p:cNvSpPr>
            <a:spLocks noGrp="1"/>
          </p:cNvSpPr>
          <p:nvPr>
            <p:ph type="body" idx="1"/>
          </p:nvPr>
        </p:nvSpPr>
        <p:spPr>
          <a:xfrm>
            <a:off x="2207568" y="4365106"/>
            <a:ext cx="7772400" cy="792087"/>
          </a:xfrm>
        </p:spPr>
        <p:txBody>
          <a:bodyPr>
            <a:normAutofit/>
          </a:bodyPr>
          <a:lstStyle/>
          <a:p>
            <a:endParaRPr lang="en-GB" dirty="0"/>
          </a:p>
          <a:p>
            <a:endParaRPr lang="en-GB" dirty="0"/>
          </a:p>
        </p:txBody>
      </p:sp>
      <p:sp>
        <p:nvSpPr>
          <p:cNvPr id="6" name="Flowchart: Connector 5"/>
          <p:cNvSpPr/>
          <p:nvPr/>
        </p:nvSpPr>
        <p:spPr>
          <a:xfrm>
            <a:off x="700088" y="585787"/>
            <a:ext cx="3314700" cy="2379423"/>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Reading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AO1: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Identify and interpret explicit and implicit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Select and synthesise evidence from different texts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961" y="319076"/>
            <a:ext cx="3085408" cy="236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177251" y="2965210"/>
            <a:ext cx="2950066" cy="267081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Evaluate texts critically and support this with appropriate textual references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Reading AO4</a:t>
            </a:r>
          </a:p>
        </p:txBody>
      </p:sp>
      <p:sp>
        <p:nvSpPr>
          <p:cNvPr id="7" name="Oval 6"/>
          <p:cNvSpPr/>
          <p:nvPr/>
        </p:nvSpPr>
        <p:spPr>
          <a:xfrm>
            <a:off x="700088" y="4759160"/>
            <a:ext cx="3314700" cy="201566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Writing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AO5: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Communicate clearly and imaginatively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Organise ideas</a:t>
            </a:r>
          </a:p>
        </p:txBody>
      </p:sp>
      <p:sp>
        <p:nvSpPr>
          <p:cNvPr id="8" name="Oval 7"/>
          <p:cNvSpPr/>
          <p:nvPr/>
        </p:nvSpPr>
        <p:spPr>
          <a:xfrm>
            <a:off x="5822007" y="4582836"/>
            <a:ext cx="3554749" cy="21919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Writing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AO6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use a range of vocabulary and sentence structures, with accurate spelling and punctuation</a:t>
            </a:r>
          </a:p>
        </p:txBody>
      </p:sp>
      <p:sp>
        <p:nvSpPr>
          <p:cNvPr id="10" name="Oval 9"/>
          <p:cNvSpPr/>
          <p:nvPr/>
        </p:nvSpPr>
        <p:spPr>
          <a:xfrm>
            <a:off x="7597833" y="319076"/>
            <a:ext cx="3491345" cy="242840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Reading AO3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Segoe UI" pitchFamily="34" charset="0"/>
                <a:ea typeface="+mn-ea"/>
                <a:cs typeface="Segoe UI" pitchFamily="34" charset="0"/>
              </a:rPr>
              <a:t>Compare writers’ texts and ideas (also links to context for Literature)</a:t>
            </a:r>
          </a:p>
        </p:txBody>
      </p:sp>
    </p:spTree>
    <p:extLst>
      <p:ext uri="{BB962C8B-B14F-4D97-AF65-F5344CB8AC3E}">
        <p14:creationId xmlns:p14="http://schemas.microsoft.com/office/powerpoint/2010/main" val="266634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r62.cooltext.com/rendered/cooltext1263965750576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468" y="19561"/>
            <a:ext cx="9465052" cy="566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77.cooltext.com/rendered/cooltext1263986971315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477" y="586218"/>
            <a:ext cx="9413046" cy="301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1468" y="897623"/>
            <a:ext cx="9413046"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Questions will be phrased in a similar line to the this:</a:t>
            </a:r>
          </a:p>
        </p:txBody>
      </p:sp>
      <p:graphicFrame>
        <p:nvGraphicFramePr>
          <p:cNvPr id="5" name="Table 4"/>
          <p:cNvGraphicFramePr>
            <a:graphicFrameLocks noGrp="1"/>
          </p:cNvGraphicFramePr>
          <p:nvPr/>
        </p:nvGraphicFramePr>
        <p:xfrm>
          <a:off x="966355" y="1152874"/>
          <a:ext cx="10026190" cy="5694488"/>
        </p:xfrm>
        <a:graphic>
          <a:graphicData uri="http://schemas.openxmlformats.org/drawingml/2006/table">
            <a:tbl>
              <a:tblPr firstRow="1" bandRow="1">
                <a:tableStyleId>{5940675A-B579-460E-94D1-54222C63F5DA}</a:tableStyleId>
              </a:tblPr>
              <a:tblGrid>
                <a:gridCol w="805603">
                  <a:extLst>
                    <a:ext uri="{9D8B030D-6E8A-4147-A177-3AD203B41FA5}">
                      <a16:colId xmlns:a16="http://schemas.microsoft.com/office/drawing/2014/main" val="20000"/>
                    </a:ext>
                  </a:extLst>
                </a:gridCol>
                <a:gridCol w="921161">
                  <a:extLst>
                    <a:ext uri="{9D8B030D-6E8A-4147-A177-3AD203B41FA5}">
                      <a16:colId xmlns:a16="http://schemas.microsoft.com/office/drawing/2014/main" val="20001"/>
                    </a:ext>
                  </a:extLst>
                </a:gridCol>
                <a:gridCol w="2459859">
                  <a:extLst>
                    <a:ext uri="{9D8B030D-6E8A-4147-A177-3AD203B41FA5}">
                      <a16:colId xmlns:a16="http://schemas.microsoft.com/office/drawing/2014/main" val="20002"/>
                    </a:ext>
                  </a:extLst>
                </a:gridCol>
                <a:gridCol w="4933916">
                  <a:extLst>
                    <a:ext uri="{9D8B030D-6E8A-4147-A177-3AD203B41FA5}">
                      <a16:colId xmlns:a16="http://schemas.microsoft.com/office/drawing/2014/main" val="20003"/>
                    </a:ext>
                  </a:extLst>
                </a:gridCol>
                <a:gridCol w="905651">
                  <a:extLst>
                    <a:ext uri="{9D8B030D-6E8A-4147-A177-3AD203B41FA5}">
                      <a16:colId xmlns:a16="http://schemas.microsoft.com/office/drawing/2014/main" val="20004"/>
                    </a:ext>
                  </a:extLst>
                </a:gridCol>
              </a:tblGrid>
              <a:tr h="810697">
                <a:tc>
                  <a:txBody>
                    <a:bodyPr/>
                    <a:lstStyle/>
                    <a:p>
                      <a:r>
                        <a:rPr lang="en-GB" sz="1200" b="1" dirty="0">
                          <a:solidFill>
                            <a:srgbClr val="00B0F0"/>
                          </a:solidFill>
                        </a:rPr>
                        <a:t>The</a:t>
                      </a:r>
                      <a:r>
                        <a:rPr lang="en-GB" sz="1200" b="1" baseline="0" dirty="0">
                          <a:solidFill>
                            <a:srgbClr val="00B0F0"/>
                          </a:solidFill>
                        </a:rPr>
                        <a:t> ‘WHAT?’</a:t>
                      </a:r>
                      <a:endParaRPr lang="en-GB" sz="1200" b="1" dirty="0">
                        <a:solidFill>
                          <a:srgbClr val="00B0F0"/>
                        </a:solidFill>
                      </a:endParaRPr>
                    </a:p>
                  </a:txBody>
                  <a:tcPr marL="132080" marR="132080" marT="31652" marB="31652"/>
                </a:tc>
                <a:tc>
                  <a:txBody>
                    <a:bodyPr/>
                    <a:lstStyle/>
                    <a:p>
                      <a:r>
                        <a:rPr lang="en-GB" sz="1200" b="1" dirty="0">
                          <a:solidFill>
                            <a:srgbClr val="FF00FF"/>
                          </a:solidFill>
                        </a:rPr>
                        <a:t>Q1</a:t>
                      </a:r>
                    </a:p>
                    <a:p>
                      <a:r>
                        <a:rPr lang="en-GB" sz="1200" b="1" dirty="0">
                          <a:solidFill>
                            <a:srgbClr val="FF00FF"/>
                          </a:solidFill>
                        </a:rPr>
                        <a:t>AO1</a:t>
                      </a:r>
                    </a:p>
                  </a:txBody>
                  <a:tcPr marL="132080" marR="132080" marT="31652" marB="31652"/>
                </a:tc>
                <a:tc>
                  <a:txBody>
                    <a:bodyPr/>
                    <a:lstStyle/>
                    <a:p>
                      <a:r>
                        <a:rPr lang="en-GB" sz="1200" b="1" dirty="0">
                          <a:solidFill>
                            <a:srgbClr val="0070C0"/>
                          </a:solidFill>
                        </a:rPr>
                        <a:t>Read specified</a:t>
                      </a:r>
                      <a:r>
                        <a:rPr lang="en-GB" sz="1200" b="1" baseline="0" dirty="0">
                          <a:solidFill>
                            <a:srgbClr val="0070C0"/>
                          </a:solidFill>
                        </a:rPr>
                        <a:t> lines in the Source.</a:t>
                      </a:r>
                    </a:p>
                    <a:p>
                      <a:r>
                        <a:rPr lang="en-GB" sz="1200" b="1" baseline="0" dirty="0">
                          <a:solidFill>
                            <a:srgbClr val="0070C0"/>
                          </a:solidFill>
                        </a:rPr>
                        <a:t>List four things from this part of the source …</a:t>
                      </a:r>
                      <a:endParaRPr lang="en-GB" sz="1200" b="1" dirty="0">
                        <a:solidFill>
                          <a:srgbClr val="0070C0"/>
                        </a:solidFill>
                      </a:endParaRPr>
                    </a:p>
                  </a:txBody>
                  <a:tcPr marL="132080" marR="132080" marT="31652" marB="31652"/>
                </a:tc>
                <a:tc>
                  <a:txBody>
                    <a:bodyPr/>
                    <a:lstStyle/>
                    <a:p>
                      <a:r>
                        <a:rPr lang="en-GB" sz="1200" b="1" dirty="0">
                          <a:solidFill>
                            <a:srgbClr val="7030A0"/>
                          </a:solidFill>
                        </a:rPr>
                        <a:t>Skills: a retrieval task:  find specific</a:t>
                      </a:r>
                      <a:r>
                        <a:rPr lang="en-GB" sz="1200" b="1" baseline="0" dirty="0">
                          <a:solidFill>
                            <a:srgbClr val="7030A0"/>
                          </a:solidFill>
                        </a:rPr>
                        <a:t> information relating directly to the questions and the lines specified. Do not process information.  Students may quote directly, use own words or paraphrase.  Needs to include subject and be a clear statement.</a:t>
                      </a:r>
                      <a:endParaRPr lang="en-GB" sz="1200" b="1" dirty="0">
                        <a:solidFill>
                          <a:srgbClr val="7030A0"/>
                        </a:solidFill>
                      </a:endParaRPr>
                    </a:p>
                  </a:txBody>
                  <a:tcPr marL="132080" marR="132080" marT="31652" marB="31652"/>
                </a:tc>
                <a:tc>
                  <a:txBody>
                    <a:bodyPr/>
                    <a:lstStyle/>
                    <a:p>
                      <a:r>
                        <a:rPr lang="en-GB" sz="1200" b="1" dirty="0">
                          <a:solidFill>
                            <a:srgbClr val="009999"/>
                          </a:solidFill>
                        </a:rPr>
                        <a:t>2.5%</a:t>
                      </a:r>
                    </a:p>
                    <a:p>
                      <a:r>
                        <a:rPr lang="en-GB" sz="1200" b="1" dirty="0">
                          <a:solidFill>
                            <a:srgbClr val="009999"/>
                          </a:solidFill>
                        </a:rPr>
                        <a:t>5</a:t>
                      </a:r>
                      <a:r>
                        <a:rPr lang="en-GB" sz="1200" b="1" baseline="0" dirty="0">
                          <a:solidFill>
                            <a:srgbClr val="009999"/>
                          </a:solidFill>
                        </a:rPr>
                        <a:t> </a:t>
                      </a:r>
                      <a:r>
                        <a:rPr lang="en-GB" sz="1200" b="1" baseline="0" dirty="0" err="1">
                          <a:solidFill>
                            <a:srgbClr val="009999"/>
                          </a:solidFill>
                        </a:rPr>
                        <a:t>mins</a:t>
                      </a:r>
                      <a:endParaRPr lang="en-GB" sz="1200" b="1" baseline="0" dirty="0">
                        <a:solidFill>
                          <a:srgbClr val="009999"/>
                        </a:solidFill>
                      </a:endParaRPr>
                    </a:p>
                    <a:p>
                      <a:r>
                        <a:rPr lang="en-GB" sz="1200" b="1" baseline="0" dirty="0">
                          <a:solidFill>
                            <a:srgbClr val="009999"/>
                          </a:solidFill>
                        </a:rPr>
                        <a:t>4 marks</a:t>
                      </a:r>
                      <a:endParaRPr lang="en-GB" sz="1200" b="1" dirty="0">
                        <a:solidFill>
                          <a:srgbClr val="009999"/>
                        </a:solidFill>
                      </a:endParaRPr>
                    </a:p>
                  </a:txBody>
                  <a:tcPr marL="132080" marR="132080" marT="31652" marB="31652"/>
                </a:tc>
                <a:extLst>
                  <a:ext uri="{0D108BD9-81ED-4DB2-BD59-A6C34878D82A}">
                    <a16:rowId xmlns:a16="http://schemas.microsoft.com/office/drawing/2014/main" val="10000"/>
                  </a:ext>
                </a:extLst>
              </a:tr>
              <a:tr h="810697">
                <a:tc>
                  <a:txBody>
                    <a:bodyPr/>
                    <a:lstStyle/>
                    <a:p>
                      <a:r>
                        <a:rPr lang="en-GB" sz="1200" b="1" dirty="0">
                          <a:solidFill>
                            <a:srgbClr val="00B0F0"/>
                          </a:solidFill>
                        </a:rPr>
                        <a:t>The ‘HOW?’</a:t>
                      </a:r>
                    </a:p>
                  </a:txBody>
                  <a:tcPr marL="132080" marR="132080" marT="31652" marB="31652"/>
                </a:tc>
                <a:tc>
                  <a:txBody>
                    <a:bodyPr/>
                    <a:lstStyle/>
                    <a:p>
                      <a:r>
                        <a:rPr lang="en-GB" sz="1200" b="1" dirty="0">
                          <a:solidFill>
                            <a:srgbClr val="FF00FF"/>
                          </a:solidFill>
                        </a:rPr>
                        <a:t>Q2 AO2</a:t>
                      </a:r>
                    </a:p>
                    <a:p>
                      <a:r>
                        <a:rPr lang="en-GB" sz="1200" b="1" dirty="0">
                          <a:solidFill>
                            <a:srgbClr val="FF00FF"/>
                          </a:solidFill>
                        </a:rPr>
                        <a:t>Lang</a:t>
                      </a:r>
                    </a:p>
                  </a:txBody>
                  <a:tcPr marL="132080" marR="132080" marT="31652" marB="31652"/>
                </a:tc>
                <a:tc>
                  <a:txBody>
                    <a:bodyPr/>
                    <a:lstStyle/>
                    <a:p>
                      <a:r>
                        <a:rPr lang="en-GB" sz="1200" b="1" dirty="0">
                          <a:solidFill>
                            <a:srgbClr val="0070C0"/>
                          </a:solidFill>
                        </a:rPr>
                        <a:t>Read the specified</a:t>
                      </a:r>
                      <a:r>
                        <a:rPr lang="en-GB" sz="1200" b="1" baseline="0" dirty="0">
                          <a:solidFill>
                            <a:srgbClr val="0070C0"/>
                          </a:solidFill>
                        </a:rPr>
                        <a:t> lines in the Source.</a:t>
                      </a:r>
                    </a:p>
                    <a:p>
                      <a:r>
                        <a:rPr lang="en-GB" sz="1200" b="1" baseline="0" dirty="0">
                          <a:solidFill>
                            <a:srgbClr val="0070C0"/>
                          </a:solidFill>
                        </a:rPr>
                        <a:t>How does the writer’s use  of language … </a:t>
                      </a:r>
                      <a:endParaRPr lang="en-GB" sz="1200" b="1" dirty="0">
                        <a:solidFill>
                          <a:srgbClr val="0070C0"/>
                        </a:solidFill>
                      </a:endParaRPr>
                    </a:p>
                  </a:txBody>
                  <a:tcPr marL="132080" marR="132080" marT="31652" marB="31652"/>
                </a:tc>
                <a:tc>
                  <a:txBody>
                    <a:bodyPr/>
                    <a:lstStyle/>
                    <a:p>
                      <a:r>
                        <a:rPr lang="en-GB" sz="1200" b="1" dirty="0">
                          <a:solidFill>
                            <a:srgbClr val="7030A0"/>
                          </a:solidFill>
                        </a:rPr>
                        <a:t>Selecting</a:t>
                      </a:r>
                      <a:r>
                        <a:rPr lang="en-GB" sz="1200" b="1" baseline="0" dirty="0">
                          <a:solidFill>
                            <a:srgbClr val="7030A0"/>
                          </a:solidFill>
                        </a:rPr>
                        <a:t> best use of language (words/ phrases, LFs, sentence forms); state the LF; quote; analyse the effect on the reader.   Comment on how the use of language shapes your response.  It is the quality of the analysis of language which moves students up the mark scheme. </a:t>
                      </a:r>
                      <a:endParaRPr lang="en-GB" sz="1200" b="1" dirty="0">
                        <a:solidFill>
                          <a:srgbClr val="7030A0"/>
                        </a:solidFill>
                      </a:endParaRPr>
                    </a:p>
                  </a:txBody>
                  <a:tcPr marL="132080" marR="132080" marT="31652" marB="31652"/>
                </a:tc>
                <a:tc>
                  <a:txBody>
                    <a:bodyPr/>
                    <a:lstStyle/>
                    <a:p>
                      <a:r>
                        <a:rPr lang="en-GB" sz="1200" b="1" dirty="0">
                          <a:solidFill>
                            <a:srgbClr val="009999"/>
                          </a:solidFill>
                        </a:rPr>
                        <a:t>5%</a:t>
                      </a:r>
                    </a:p>
                    <a:p>
                      <a:r>
                        <a:rPr lang="en-GB" sz="1200" b="1" dirty="0">
                          <a:solidFill>
                            <a:srgbClr val="009999"/>
                          </a:solidFill>
                        </a:rPr>
                        <a:t>15 </a:t>
                      </a:r>
                      <a:r>
                        <a:rPr lang="en-GB" sz="1200" b="1" dirty="0" err="1">
                          <a:solidFill>
                            <a:srgbClr val="009999"/>
                          </a:solidFill>
                        </a:rPr>
                        <a:t>mins</a:t>
                      </a:r>
                      <a:endParaRPr lang="en-GB" sz="1200" b="1" dirty="0">
                        <a:solidFill>
                          <a:srgbClr val="009999"/>
                        </a:solidFill>
                      </a:endParaRPr>
                    </a:p>
                    <a:p>
                      <a:r>
                        <a:rPr lang="en-GB" sz="1200" b="1" dirty="0">
                          <a:solidFill>
                            <a:srgbClr val="009999"/>
                          </a:solidFill>
                        </a:rPr>
                        <a:t>8 marks</a:t>
                      </a:r>
                    </a:p>
                  </a:txBody>
                  <a:tcPr marL="132080" marR="132080" marT="31652" marB="31652"/>
                </a:tc>
                <a:extLst>
                  <a:ext uri="{0D108BD9-81ED-4DB2-BD59-A6C34878D82A}">
                    <a16:rowId xmlns:a16="http://schemas.microsoft.com/office/drawing/2014/main" val="10001"/>
                  </a:ext>
                </a:extLst>
              </a:tr>
              <a:tr h="810697">
                <a:tc>
                  <a:txBody>
                    <a:bodyPr/>
                    <a:lstStyle/>
                    <a:p>
                      <a:r>
                        <a:rPr lang="en-GB" sz="1200" b="1" dirty="0">
                          <a:solidFill>
                            <a:srgbClr val="00B0F0"/>
                          </a:solidFill>
                        </a:rPr>
                        <a:t>The ‘HOW?’</a:t>
                      </a:r>
                    </a:p>
                  </a:txBody>
                  <a:tcPr marL="132080" marR="132080" marT="31652" marB="31652"/>
                </a:tc>
                <a:tc>
                  <a:txBody>
                    <a:bodyPr/>
                    <a:lstStyle/>
                    <a:p>
                      <a:r>
                        <a:rPr lang="en-GB" sz="1200" b="1" dirty="0">
                          <a:solidFill>
                            <a:srgbClr val="FF00FF"/>
                          </a:solidFill>
                        </a:rPr>
                        <a:t>Q3</a:t>
                      </a:r>
                    </a:p>
                    <a:p>
                      <a:r>
                        <a:rPr lang="en-GB" sz="1200" b="1" dirty="0">
                          <a:solidFill>
                            <a:srgbClr val="FF00FF"/>
                          </a:solidFill>
                        </a:rPr>
                        <a:t>AO2</a:t>
                      </a:r>
                      <a:endParaRPr lang="en-GB" sz="1200" b="1" baseline="0" dirty="0">
                        <a:solidFill>
                          <a:srgbClr val="FF00FF"/>
                        </a:solidFill>
                      </a:endParaRPr>
                    </a:p>
                    <a:p>
                      <a:r>
                        <a:rPr lang="en-GB" sz="1200" b="1" baseline="0" dirty="0">
                          <a:solidFill>
                            <a:srgbClr val="FF00FF"/>
                          </a:solidFill>
                        </a:rPr>
                        <a:t>Structure</a:t>
                      </a:r>
                      <a:endParaRPr lang="en-GB" sz="1200" b="1" dirty="0">
                        <a:solidFill>
                          <a:srgbClr val="FF00FF"/>
                        </a:solidFill>
                      </a:endParaRPr>
                    </a:p>
                  </a:txBody>
                  <a:tcPr marL="132080" marR="132080" marT="31652" marB="31652"/>
                </a:tc>
                <a:tc>
                  <a:txBody>
                    <a:bodyPr/>
                    <a:lstStyle/>
                    <a:p>
                      <a:r>
                        <a:rPr lang="en-GB" sz="1200" b="1" dirty="0">
                          <a:solidFill>
                            <a:srgbClr val="0070C0"/>
                          </a:solidFill>
                        </a:rPr>
                        <a:t>Whole of the Source.</a:t>
                      </a:r>
                      <a:r>
                        <a:rPr lang="en-GB" sz="1200" b="1" baseline="0" dirty="0">
                          <a:solidFill>
                            <a:srgbClr val="0070C0"/>
                          </a:solidFill>
                        </a:rPr>
                        <a:t> </a:t>
                      </a:r>
                    </a:p>
                    <a:p>
                      <a:r>
                        <a:rPr lang="en-GB" sz="1200" b="1" baseline="0" dirty="0">
                          <a:solidFill>
                            <a:srgbClr val="0070C0"/>
                          </a:solidFill>
                        </a:rPr>
                        <a:t>How has the writer structured the text to interest you as a reader?</a:t>
                      </a:r>
                      <a:endParaRPr lang="en-GB" sz="1200" b="1" dirty="0">
                        <a:solidFill>
                          <a:srgbClr val="0070C0"/>
                        </a:solidFill>
                      </a:endParaRPr>
                    </a:p>
                  </a:txBody>
                  <a:tcPr marL="132080" marR="132080" marT="31652" marB="31652"/>
                </a:tc>
                <a:tc>
                  <a:txBody>
                    <a:bodyPr/>
                    <a:lstStyle/>
                    <a:p>
                      <a:r>
                        <a:rPr lang="en-GB" sz="1200" b="1" dirty="0">
                          <a:solidFill>
                            <a:srgbClr val="7030A0"/>
                          </a:solidFill>
                        </a:rPr>
                        <a:t>Skills:</a:t>
                      </a:r>
                      <a:r>
                        <a:rPr lang="en-GB" sz="1200" b="1" baseline="0" dirty="0">
                          <a:solidFill>
                            <a:srgbClr val="7030A0"/>
                          </a:solidFill>
                        </a:rPr>
                        <a:t> beginning and ending; shifts in focus; widening or narrowing of focus; repeated motif; short para/sentence for specific dramatic; changing perspectives; changing focuses.</a:t>
                      </a:r>
                      <a:endParaRPr lang="en-GB" sz="1200" b="1" dirty="0">
                        <a:solidFill>
                          <a:srgbClr val="7030A0"/>
                        </a:solidFill>
                      </a:endParaRPr>
                    </a:p>
                  </a:txBody>
                  <a:tcPr marL="132080" marR="132080" marT="31652" marB="31652"/>
                </a:tc>
                <a:tc>
                  <a:txBody>
                    <a:bodyPr/>
                    <a:lstStyle/>
                    <a:p>
                      <a:r>
                        <a:rPr lang="en-GB" sz="1200" b="1" dirty="0">
                          <a:solidFill>
                            <a:srgbClr val="009999"/>
                          </a:solidFill>
                        </a:rPr>
                        <a:t>5%</a:t>
                      </a:r>
                    </a:p>
                    <a:p>
                      <a:r>
                        <a:rPr lang="en-GB" sz="1200" b="1" dirty="0">
                          <a:solidFill>
                            <a:srgbClr val="009999"/>
                          </a:solidFill>
                        </a:rPr>
                        <a:t>15 </a:t>
                      </a:r>
                      <a:r>
                        <a:rPr lang="en-GB" sz="1200" b="1" dirty="0" err="1">
                          <a:solidFill>
                            <a:srgbClr val="009999"/>
                          </a:solidFill>
                        </a:rPr>
                        <a:t>mins</a:t>
                      </a:r>
                      <a:endParaRPr lang="en-GB" sz="1200" b="1" dirty="0">
                        <a:solidFill>
                          <a:srgbClr val="009999"/>
                        </a:solidFill>
                      </a:endParaRPr>
                    </a:p>
                    <a:p>
                      <a:r>
                        <a:rPr lang="en-GB" sz="1200" b="1" dirty="0">
                          <a:solidFill>
                            <a:srgbClr val="009999"/>
                          </a:solidFill>
                        </a:rPr>
                        <a:t>8 marks</a:t>
                      </a:r>
                    </a:p>
                    <a:p>
                      <a:endParaRPr lang="en-GB" sz="1200" b="1" dirty="0">
                        <a:solidFill>
                          <a:srgbClr val="009999"/>
                        </a:solidFill>
                      </a:endParaRPr>
                    </a:p>
                  </a:txBody>
                  <a:tcPr marL="132080" marR="132080" marT="31652" marB="31652"/>
                </a:tc>
                <a:extLst>
                  <a:ext uri="{0D108BD9-81ED-4DB2-BD59-A6C34878D82A}">
                    <a16:rowId xmlns:a16="http://schemas.microsoft.com/office/drawing/2014/main" val="10002"/>
                  </a:ext>
                </a:extLst>
              </a:tr>
              <a:tr h="1892104">
                <a:tc>
                  <a:txBody>
                    <a:bodyPr/>
                    <a:lstStyle/>
                    <a:p>
                      <a:r>
                        <a:rPr lang="en-GB" sz="1200" b="1" dirty="0">
                          <a:solidFill>
                            <a:srgbClr val="00B0F0"/>
                          </a:solidFill>
                        </a:rPr>
                        <a:t>The ‘WHY?’</a:t>
                      </a:r>
                    </a:p>
                  </a:txBody>
                  <a:tcPr marL="132080" marR="132080" marT="31652" marB="31652"/>
                </a:tc>
                <a:tc>
                  <a:txBody>
                    <a:bodyPr/>
                    <a:lstStyle/>
                    <a:p>
                      <a:r>
                        <a:rPr lang="en-GB" sz="1200" b="1" dirty="0">
                          <a:solidFill>
                            <a:srgbClr val="FF00FF"/>
                          </a:solidFill>
                        </a:rPr>
                        <a:t>Q4 AO4</a:t>
                      </a:r>
                    </a:p>
                    <a:p>
                      <a:r>
                        <a:rPr lang="en-GB" sz="1200" b="1" dirty="0">
                          <a:solidFill>
                            <a:srgbClr val="FF00FF"/>
                          </a:solidFill>
                        </a:rPr>
                        <a:t>Evaluate</a:t>
                      </a:r>
                    </a:p>
                  </a:txBody>
                  <a:tcPr marL="132080" marR="132080" marT="31652" marB="31652"/>
                </a:tc>
                <a:tc>
                  <a:txBody>
                    <a:bodyPr/>
                    <a:lstStyle/>
                    <a:p>
                      <a:r>
                        <a:rPr lang="en-GB" sz="1200" b="1" dirty="0">
                          <a:solidFill>
                            <a:srgbClr val="0070C0"/>
                          </a:solidFill>
                        </a:rPr>
                        <a:t>A statement</a:t>
                      </a:r>
                      <a:r>
                        <a:rPr lang="en-GB" sz="1200" b="1" baseline="0" dirty="0">
                          <a:solidFill>
                            <a:srgbClr val="0070C0"/>
                          </a:solidFill>
                        </a:rPr>
                        <a:t> will be made.  The question will start: ‘To what extent do you agree …?’</a:t>
                      </a:r>
                      <a:endParaRPr lang="en-GB" sz="1200" b="1" dirty="0">
                        <a:solidFill>
                          <a:srgbClr val="0070C0"/>
                        </a:solidFill>
                      </a:endParaRPr>
                    </a:p>
                  </a:txBody>
                  <a:tcPr marL="132080" marR="132080" marT="31652" marB="316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7030A0"/>
                          </a:solidFill>
                        </a:rPr>
                        <a:t>Consider the how (methods) and the why (writer’s intentions). Needs a sense of critical</a:t>
                      </a:r>
                      <a:r>
                        <a:rPr lang="en-GB" sz="1200" b="1" baseline="0" dirty="0">
                          <a:solidFill>
                            <a:srgbClr val="7030A0"/>
                          </a:solidFill>
                        </a:rPr>
                        <a:t> detachment.  Expressing an opinion evidenced through references to the text.  Analyses the effects of  the writer’s methods ( </a:t>
                      </a:r>
                      <a:r>
                        <a:rPr lang="en-GB" sz="1200" b="1" baseline="0" dirty="0" err="1">
                          <a:solidFill>
                            <a:srgbClr val="7030A0"/>
                          </a:solidFill>
                        </a:rPr>
                        <a:t>lang</a:t>
                      </a:r>
                      <a:r>
                        <a:rPr lang="en-GB" sz="1200" b="1" baseline="0" dirty="0">
                          <a:solidFill>
                            <a:srgbClr val="7030A0"/>
                          </a:solidFill>
                        </a:rPr>
                        <a:t> or structural devices). Include a range of relevant quotations and justify  opinions.  Interrogate the text and ask questions leading from the what to the how to the why.  Students can agree/ challenge the statement or do a bit of both. Use of topic sentences and connectives to build a structured argument across paragraphs beneficial e.g. Furthermore, Conversely, On reflection.</a:t>
                      </a:r>
                      <a:endParaRPr lang="en-GB" sz="1200" b="1" dirty="0">
                        <a:solidFill>
                          <a:srgbClr val="7030A0"/>
                        </a:solidFill>
                      </a:endParaRPr>
                    </a:p>
                    <a:p>
                      <a:endParaRPr lang="en-GB" sz="1200" b="1" dirty="0">
                        <a:solidFill>
                          <a:srgbClr val="7030A0"/>
                        </a:solidFill>
                      </a:endParaRPr>
                    </a:p>
                  </a:txBody>
                  <a:tcPr marL="132080" marR="132080" marT="31652" marB="31652"/>
                </a:tc>
                <a:tc>
                  <a:txBody>
                    <a:bodyPr/>
                    <a:lstStyle/>
                    <a:p>
                      <a:r>
                        <a:rPr lang="en-GB" sz="1200" b="1" dirty="0">
                          <a:solidFill>
                            <a:srgbClr val="009999"/>
                          </a:solidFill>
                        </a:rPr>
                        <a:t>12.5%</a:t>
                      </a:r>
                    </a:p>
                    <a:p>
                      <a:r>
                        <a:rPr lang="en-GB" sz="1200" b="1" dirty="0">
                          <a:solidFill>
                            <a:srgbClr val="009999"/>
                          </a:solidFill>
                        </a:rPr>
                        <a:t>25 </a:t>
                      </a:r>
                      <a:r>
                        <a:rPr lang="en-GB" sz="1200" b="1" dirty="0" err="1">
                          <a:solidFill>
                            <a:srgbClr val="009999"/>
                          </a:solidFill>
                        </a:rPr>
                        <a:t>mins</a:t>
                      </a:r>
                      <a:endParaRPr lang="en-GB" sz="1200" b="1" dirty="0">
                        <a:solidFill>
                          <a:srgbClr val="009999"/>
                        </a:solidFill>
                      </a:endParaRPr>
                    </a:p>
                    <a:p>
                      <a:r>
                        <a:rPr lang="en-GB" sz="1200" b="1" dirty="0">
                          <a:solidFill>
                            <a:srgbClr val="009999"/>
                          </a:solidFill>
                        </a:rPr>
                        <a:t>20 marks</a:t>
                      </a:r>
                    </a:p>
                  </a:txBody>
                  <a:tcPr marL="132080" marR="132080" marT="31652" marB="31652"/>
                </a:tc>
                <a:extLst>
                  <a:ext uri="{0D108BD9-81ED-4DB2-BD59-A6C34878D82A}">
                    <a16:rowId xmlns:a16="http://schemas.microsoft.com/office/drawing/2014/main" val="10003"/>
                  </a:ext>
                </a:extLst>
              </a:tr>
              <a:tr h="1370293">
                <a:tc>
                  <a:txBody>
                    <a:bodyPr/>
                    <a:lstStyle/>
                    <a:p>
                      <a:endParaRPr lang="en-GB" sz="1200" dirty="0"/>
                    </a:p>
                  </a:txBody>
                  <a:tcPr marL="132080" marR="132080" marT="31652" marB="31652"/>
                </a:tc>
                <a:tc>
                  <a:txBody>
                    <a:bodyPr/>
                    <a:lstStyle/>
                    <a:p>
                      <a:r>
                        <a:rPr lang="en-GB" sz="1200" b="1" dirty="0">
                          <a:solidFill>
                            <a:srgbClr val="FF00FF"/>
                          </a:solidFill>
                        </a:rPr>
                        <a:t>Q5 AO5 &amp; 6 Writing</a:t>
                      </a:r>
                    </a:p>
                  </a:txBody>
                  <a:tcPr marL="132080" marR="132080" marT="31652" marB="31652"/>
                </a:tc>
                <a:tc>
                  <a:txBody>
                    <a:bodyPr/>
                    <a:lstStyle/>
                    <a:p>
                      <a:r>
                        <a:rPr lang="en-GB" sz="1200" b="1" baseline="0" dirty="0">
                          <a:solidFill>
                            <a:srgbClr val="0070C0"/>
                          </a:solidFill>
                        </a:rPr>
                        <a:t>  Either: Write a description/narrative suggested by this picture.  Or: Describe/narrate  … </a:t>
                      </a:r>
                      <a:endParaRPr lang="en-GB" sz="1200" b="1" dirty="0">
                        <a:solidFill>
                          <a:srgbClr val="0070C0"/>
                        </a:solidFill>
                      </a:endParaRPr>
                    </a:p>
                  </a:txBody>
                  <a:tcPr marL="132080" marR="132080" marT="31652" marB="31652"/>
                </a:tc>
                <a:tc>
                  <a:txBody>
                    <a:bodyPr/>
                    <a:lstStyle/>
                    <a:p>
                      <a:r>
                        <a:rPr lang="en-GB" sz="1200" b="1" dirty="0">
                          <a:solidFill>
                            <a:srgbClr val="7030A0"/>
                          </a:solidFill>
                        </a:rPr>
                        <a:t>PLAN</a:t>
                      </a:r>
                      <a:r>
                        <a:rPr lang="en-GB" sz="1200" b="1" baseline="0" dirty="0">
                          <a:solidFill>
                            <a:srgbClr val="7030A0"/>
                          </a:solidFill>
                        </a:rPr>
                        <a:t> for structure and effect. </a:t>
                      </a:r>
                      <a:r>
                        <a:rPr lang="en-GB" sz="1200" b="1" dirty="0">
                          <a:solidFill>
                            <a:srgbClr val="7030A0"/>
                          </a:solidFill>
                        </a:rPr>
                        <a:t>Communicate clearly; organise information; LFs</a:t>
                      </a:r>
                      <a:r>
                        <a:rPr lang="en-GB" sz="1200" b="1" baseline="0" dirty="0">
                          <a:solidFill>
                            <a:srgbClr val="7030A0"/>
                          </a:solidFill>
                        </a:rPr>
                        <a:t> to suit  purpose; range of vocabulary; range of sentence forms; accurate spelling and punctuation.  There will always be a colour image linking to the reading source.  Use the reading source for ideas if need be e.g. structural effects, complex vocabulary.</a:t>
                      </a:r>
                    </a:p>
                    <a:p>
                      <a:r>
                        <a:rPr lang="en-GB" sz="1200" b="1" baseline="0" dirty="0">
                          <a:solidFill>
                            <a:srgbClr val="7030A0"/>
                          </a:solidFill>
                        </a:rPr>
                        <a:t>Proof read for your 5 easy ways and make changes. Quality not quantity.</a:t>
                      </a:r>
                      <a:endParaRPr lang="en-GB" sz="1200" b="1" dirty="0">
                        <a:solidFill>
                          <a:srgbClr val="7030A0"/>
                        </a:solidFill>
                      </a:endParaRPr>
                    </a:p>
                  </a:txBody>
                  <a:tcPr marL="132080" marR="132080" marT="31652" marB="31652"/>
                </a:tc>
                <a:tc>
                  <a:txBody>
                    <a:bodyPr/>
                    <a:lstStyle/>
                    <a:p>
                      <a:r>
                        <a:rPr lang="en-GB" sz="1200" b="1" dirty="0">
                          <a:solidFill>
                            <a:srgbClr val="009999"/>
                          </a:solidFill>
                        </a:rPr>
                        <a:t>25%</a:t>
                      </a:r>
                    </a:p>
                    <a:p>
                      <a:r>
                        <a:rPr lang="en-GB" sz="1200" b="1" dirty="0">
                          <a:solidFill>
                            <a:srgbClr val="009999"/>
                          </a:solidFill>
                        </a:rPr>
                        <a:t>45</a:t>
                      </a:r>
                      <a:r>
                        <a:rPr lang="en-GB" sz="1200" b="1" baseline="0" dirty="0">
                          <a:solidFill>
                            <a:srgbClr val="009999"/>
                          </a:solidFill>
                        </a:rPr>
                        <a:t> minutes</a:t>
                      </a:r>
                    </a:p>
                    <a:p>
                      <a:r>
                        <a:rPr lang="en-GB" sz="1200" b="1" baseline="0" dirty="0">
                          <a:solidFill>
                            <a:srgbClr val="009999"/>
                          </a:solidFill>
                        </a:rPr>
                        <a:t>40 marks</a:t>
                      </a:r>
                      <a:endParaRPr lang="en-GB" sz="1200" b="1" dirty="0">
                        <a:solidFill>
                          <a:srgbClr val="009999"/>
                        </a:solidFill>
                      </a:endParaRPr>
                    </a:p>
                  </a:txBody>
                  <a:tcPr marL="132080" marR="132080" marT="31652" marB="31652"/>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5234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r62.cooltext.com/rendered/cooltext1263965750576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468" y="19561"/>
            <a:ext cx="9465052" cy="566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1468" y="953571"/>
            <a:ext cx="9413046"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Questions will be phrased in a similar line to the this:</a:t>
            </a:r>
          </a:p>
        </p:txBody>
      </p:sp>
      <p:graphicFrame>
        <p:nvGraphicFramePr>
          <p:cNvPr id="7" name="Table 6"/>
          <p:cNvGraphicFramePr>
            <a:graphicFrameLocks noGrp="1"/>
          </p:cNvGraphicFramePr>
          <p:nvPr>
            <p:extLst>
              <p:ext uri="{D42A27DB-BD31-4B8C-83A1-F6EECF244321}">
                <p14:modId xmlns:p14="http://schemas.microsoft.com/office/powerpoint/2010/main" val="1023763107"/>
              </p:ext>
            </p:extLst>
          </p:nvPr>
        </p:nvGraphicFramePr>
        <p:xfrm>
          <a:off x="1291466" y="1268760"/>
          <a:ext cx="9609069" cy="5254280"/>
        </p:xfrm>
        <a:graphic>
          <a:graphicData uri="http://schemas.openxmlformats.org/drawingml/2006/table">
            <a:tbl>
              <a:tblPr firstRow="1" bandRow="1">
                <a:tableStyleId>{5940675A-B579-460E-94D1-54222C63F5DA}</a:tableStyleId>
              </a:tblPr>
              <a:tblGrid>
                <a:gridCol w="608068">
                  <a:extLst>
                    <a:ext uri="{9D8B030D-6E8A-4147-A177-3AD203B41FA5}">
                      <a16:colId xmlns:a16="http://schemas.microsoft.com/office/drawing/2014/main" val="20000"/>
                    </a:ext>
                  </a:extLst>
                </a:gridCol>
                <a:gridCol w="88409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152586">
                  <a:extLst>
                    <a:ext uri="{9D8B030D-6E8A-4147-A177-3AD203B41FA5}">
                      <a16:colId xmlns:a16="http://schemas.microsoft.com/office/drawing/2014/main" val="20003"/>
                    </a:ext>
                  </a:extLst>
                </a:gridCol>
                <a:gridCol w="867972">
                  <a:extLst>
                    <a:ext uri="{9D8B030D-6E8A-4147-A177-3AD203B41FA5}">
                      <a16:colId xmlns:a16="http://schemas.microsoft.com/office/drawing/2014/main" val="20004"/>
                    </a:ext>
                  </a:extLst>
                </a:gridCol>
              </a:tblGrid>
              <a:tr h="434814">
                <a:tc>
                  <a:txBody>
                    <a:bodyPr/>
                    <a:lstStyle/>
                    <a:p>
                      <a:r>
                        <a:rPr lang="en-GB" sz="900" dirty="0"/>
                        <a:t>The</a:t>
                      </a:r>
                      <a:r>
                        <a:rPr lang="en-GB" sz="900" baseline="0" dirty="0"/>
                        <a:t> ‘WHAT?’</a:t>
                      </a:r>
                      <a:endParaRPr lang="en-GB" sz="900" dirty="0"/>
                    </a:p>
                  </a:txBody>
                  <a:tcPr marL="132080" marR="132080" marT="31652" marB="31652"/>
                </a:tc>
                <a:tc>
                  <a:txBody>
                    <a:bodyPr/>
                    <a:lstStyle/>
                    <a:p>
                      <a:r>
                        <a:rPr lang="en-GB" sz="1200" dirty="0"/>
                        <a:t>Q1</a:t>
                      </a:r>
                    </a:p>
                    <a:p>
                      <a:r>
                        <a:rPr lang="en-GB" sz="1200" dirty="0"/>
                        <a:t>AO1</a:t>
                      </a:r>
                    </a:p>
                  </a:txBody>
                  <a:tcPr marL="132080" marR="132080" marT="31652" marB="31652"/>
                </a:tc>
                <a:tc>
                  <a:txBody>
                    <a:bodyPr/>
                    <a:lstStyle/>
                    <a:p>
                      <a:r>
                        <a:rPr lang="en-GB" sz="1200" dirty="0"/>
                        <a:t>True and False statements.</a:t>
                      </a:r>
                      <a:r>
                        <a:rPr lang="en-GB" sz="1200" baseline="0" dirty="0"/>
                        <a:t>  </a:t>
                      </a:r>
                      <a:r>
                        <a:rPr lang="en-GB" sz="1200" b="1" baseline="0" dirty="0"/>
                        <a:t>Choose four statements which are true.</a:t>
                      </a:r>
                      <a:endParaRPr lang="en-GB" sz="1200" b="1" dirty="0"/>
                    </a:p>
                  </a:txBody>
                  <a:tcPr marL="132080" marR="132080" marT="31652" marB="31652"/>
                </a:tc>
                <a:tc>
                  <a:txBody>
                    <a:bodyPr/>
                    <a:lstStyle/>
                    <a:p>
                      <a:r>
                        <a:rPr lang="en-GB" sz="1200" dirty="0"/>
                        <a:t>Skills: a retrieval task:  find specific</a:t>
                      </a:r>
                      <a:r>
                        <a:rPr lang="en-GB" sz="1200" baseline="0" dirty="0"/>
                        <a:t> information relating directly to the questions and the lines specified. Some inference for understanding may be required.</a:t>
                      </a:r>
                      <a:endParaRPr lang="en-GB" sz="1200" dirty="0"/>
                    </a:p>
                  </a:txBody>
                  <a:tcPr marL="132080" marR="132080" marT="31652" marB="31652"/>
                </a:tc>
                <a:tc>
                  <a:txBody>
                    <a:bodyPr/>
                    <a:lstStyle/>
                    <a:p>
                      <a:r>
                        <a:rPr lang="en-GB" sz="1200" dirty="0"/>
                        <a:t>2.5%</a:t>
                      </a:r>
                    </a:p>
                    <a:p>
                      <a:r>
                        <a:rPr lang="en-GB" sz="1200" dirty="0"/>
                        <a:t>Up to 5</a:t>
                      </a:r>
                      <a:r>
                        <a:rPr lang="en-GB" sz="1200" baseline="0" dirty="0"/>
                        <a:t> </a:t>
                      </a:r>
                      <a:r>
                        <a:rPr lang="en-GB" sz="1200" baseline="0" dirty="0" err="1"/>
                        <a:t>mins</a:t>
                      </a:r>
                      <a:endParaRPr lang="en-GB" sz="1200" baseline="0" dirty="0"/>
                    </a:p>
                    <a:p>
                      <a:r>
                        <a:rPr lang="en-GB" sz="1200" baseline="0" dirty="0"/>
                        <a:t>4 marks</a:t>
                      </a:r>
                      <a:endParaRPr lang="en-GB" sz="1200" dirty="0"/>
                    </a:p>
                  </a:txBody>
                  <a:tcPr marL="132080" marR="132080" marT="31652" marB="31652"/>
                </a:tc>
                <a:extLst>
                  <a:ext uri="{0D108BD9-81ED-4DB2-BD59-A6C34878D82A}">
                    <a16:rowId xmlns:a16="http://schemas.microsoft.com/office/drawing/2014/main" val="10000"/>
                  </a:ext>
                </a:extLst>
              </a:tr>
              <a:tr h="460362">
                <a:tc>
                  <a:txBody>
                    <a:bodyPr/>
                    <a:lstStyle/>
                    <a:p>
                      <a:r>
                        <a:rPr lang="en-GB" sz="900" dirty="0"/>
                        <a:t>The ‘WHAT?’</a:t>
                      </a:r>
                    </a:p>
                  </a:txBody>
                  <a:tcPr marL="132080" marR="132080" marT="31652" marB="31652"/>
                </a:tc>
                <a:tc>
                  <a:txBody>
                    <a:bodyPr/>
                    <a:lstStyle/>
                    <a:p>
                      <a:r>
                        <a:rPr lang="en-GB" sz="1200" dirty="0"/>
                        <a:t>Q2 AO1</a:t>
                      </a:r>
                      <a:r>
                        <a:rPr lang="en-GB" sz="1200" baseline="0" dirty="0"/>
                        <a:t> </a:t>
                      </a:r>
                      <a:endParaRPr lang="en-GB" sz="1200" dirty="0"/>
                    </a:p>
                  </a:txBody>
                  <a:tcPr marL="132080" marR="132080" marT="31652" marB="31652"/>
                </a:tc>
                <a:tc>
                  <a:txBody>
                    <a:bodyPr/>
                    <a:lstStyle/>
                    <a:p>
                      <a:r>
                        <a:rPr lang="en-GB" sz="1200" b="1" dirty="0"/>
                        <a:t>Use details from both</a:t>
                      </a:r>
                      <a:r>
                        <a:rPr lang="en-GB" sz="1200" b="1" baseline="0" dirty="0"/>
                        <a:t> sources to write a summary of the differences or similarities.</a:t>
                      </a:r>
                      <a:endParaRPr lang="en-GB" sz="1200" b="1" dirty="0"/>
                    </a:p>
                  </a:txBody>
                  <a:tcPr marL="132080" marR="132080" marT="31652" marB="31652"/>
                </a:tc>
                <a:tc>
                  <a:txBody>
                    <a:bodyPr/>
                    <a:lstStyle/>
                    <a:p>
                      <a:r>
                        <a:rPr lang="en-GB" sz="1200" dirty="0"/>
                        <a:t>Select, synthesise</a:t>
                      </a:r>
                      <a:r>
                        <a:rPr lang="en-GB" sz="1200" baseline="0" dirty="0"/>
                        <a:t> and make inferences.  Will be based on a specific focus in the texts.  Marks are for the quality of summary and inference not for the number of points selected.    PEI and Link x 2 needed. Higher level responses will move more fluently between the two texts to synthesise and will give perceptive inferences. </a:t>
                      </a:r>
                      <a:endParaRPr lang="en-GB" sz="1200" dirty="0"/>
                    </a:p>
                  </a:txBody>
                  <a:tcPr marL="132080" marR="132080" marT="31652" marB="31652"/>
                </a:tc>
                <a:tc>
                  <a:txBody>
                    <a:bodyPr/>
                    <a:lstStyle/>
                    <a:p>
                      <a:r>
                        <a:rPr lang="en-GB" sz="1200" dirty="0"/>
                        <a:t>5%</a:t>
                      </a:r>
                    </a:p>
                    <a:p>
                      <a:r>
                        <a:rPr lang="en-GB" sz="1200" dirty="0"/>
                        <a:t>Up</a:t>
                      </a:r>
                      <a:r>
                        <a:rPr lang="en-GB" sz="1200" baseline="0" dirty="0"/>
                        <a:t> to 15 </a:t>
                      </a:r>
                      <a:r>
                        <a:rPr lang="en-GB" sz="1200" dirty="0" err="1"/>
                        <a:t>mins</a:t>
                      </a:r>
                      <a:endParaRPr lang="en-GB" sz="1200" dirty="0"/>
                    </a:p>
                    <a:p>
                      <a:r>
                        <a:rPr lang="en-GB" sz="1200" dirty="0"/>
                        <a:t>8</a:t>
                      </a:r>
                      <a:r>
                        <a:rPr lang="en-GB" sz="1200" baseline="0" dirty="0"/>
                        <a:t> marks</a:t>
                      </a:r>
                      <a:endParaRPr lang="en-GB" sz="1200" dirty="0"/>
                    </a:p>
                  </a:txBody>
                  <a:tcPr marL="132080" marR="132080" marT="31652" marB="31652"/>
                </a:tc>
                <a:extLst>
                  <a:ext uri="{0D108BD9-81ED-4DB2-BD59-A6C34878D82A}">
                    <a16:rowId xmlns:a16="http://schemas.microsoft.com/office/drawing/2014/main" val="10001"/>
                  </a:ext>
                </a:extLst>
              </a:tr>
              <a:tr h="558368">
                <a:tc>
                  <a:txBody>
                    <a:bodyPr/>
                    <a:lstStyle/>
                    <a:p>
                      <a:r>
                        <a:rPr lang="en-GB" sz="900" dirty="0"/>
                        <a:t>The ‘HOW?’</a:t>
                      </a:r>
                    </a:p>
                  </a:txBody>
                  <a:tcPr marL="132080" marR="132080" marT="31652" marB="31652"/>
                </a:tc>
                <a:tc>
                  <a:txBody>
                    <a:bodyPr/>
                    <a:lstStyle/>
                    <a:p>
                      <a:r>
                        <a:rPr lang="en-GB" sz="1200" dirty="0"/>
                        <a:t>Q3</a:t>
                      </a:r>
                    </a:p>
                    <a:p>
                      <a:r>
                        <a:rPr lang="en-GB" sz="1200" dirty="0"/>
                        <a:t>AO2</a:t>
                      </a:r>
                      <a:endParaRPr lang="en-GB" sz="1200" baseline="0" dirty="0"/>
                    </a:p>
                    <a:p>
                      <a:r>
                        <a:rPr lang="en-GB" sz="1200" baseline="0" dirty="0"/>
                        <a:t>Structure</a:t>
                      </a:r>
                      <a:endParaRPr lang="en-GB" sz="1200" dirty="0"/>
                    </a:p>
                  </a:txBody>
                  <a:tcPr marL="132080" marR="132080" marT="31652" marB="31652"/>
                </a:tc>
                <a:tc>
                  <a:txBody>
                    <a:bodyPr/>
                    <a:lstStyle/>
                    <a:p>
                      <a:r>
                        <a:rPr lang="en-GB" sz="1200" b="0" dirty="0"/>
                        <a:t>Refer</a:t>
                      </a:r>
                      <a:r>
                        <a:rPr lang="en-GB" sz="1200" b="0" baseline="0" dirty="0"/>
                        <a:t> to Source B – read specified lines.</a:t>
                      </a:r>
                    </a:p>
                    <a:p>
                      <a:r>
                        <a:rPr lang="en-GB" sz="1200" b="1" baseline="0" dirty="0"/>
                        <a:t>How does the writer’s use of language…?</a:t>
                      </a:r>
                      <a:endParaRPr lang="en-GB" sz="1200" b="1" dirty="0"/>
                    </a:p>
                  </a:txBody>
                  <a:tcPr marL="132080" marR="132080" marT="31652" marB="31652"/>
                </a:tc>
                <a:tc>
                  <a:txBody>
                    <a:bodyPr/>
                    <a:lstStyle/>
                    <a:p>
                      <a:r>
                        <a:rPr lang="en-GB" sz="1200" dirty="0"/>
                        <a:t>Skills:  analysis</a:t>
                      </a:r>
                      <a:r>
                        <a:rPr lang="en-GB" sz="1200" baseline="0" dirty="0"/>
                        <a:t> of language; selection of a well-judged range of quotations; use subject terminology appropriately.  PEA (analysis rather than explain for higher students, exploring effects and how these link to the writer’s intentions).</a:t>
                      </a:r>
                      <a:endParaRPr lang="en-GB" sz="1200" dirty="0"/>
                    </a:p>
                  </a:txBody>
                  <a:tcPr marL="132080" marR="132080" marT="31652" marB="31652"/>
                </a:tc>
                <a:tc>
                  <a:txBody>
                    <a:bodyPr/>
                    <a:lstStyle/>
                    <a:p>
                      <a:r>
                        <a:rPr lang="en-GB" sz="1200" dirty="0"/>
                        <a:t>7.5%</a:t>
                      </a:r>
                    </a:p>
                    <a:p>
                      <a:r>
                        <a:rPr lang="en-GB" sz="1200" dirty="0"/>
                        <a:t>15-20 </a:t>
                      </a:r>
                      <a:r>
                        <a:rPr lang="en-GB" sz="1200" dirty="0" err="1"/>
                        <a:t>mins</a:t>
                      </a:r>
                      <a:endParaRPr lang="en-GB" sz="1200" dirty="0"/>
                    </a:p>
                    <a:p>
                      <a:r>
                        <a:rPr lang="en-GB" sz="1200" dirty="0"/>
                        <a:t> 12 marks</a:t>
                      </a:r>
                    </a:p>
                    <a:p>
                      <a:endParaRPr lang="en-GB" sz="1200" dirty="0"/>
                    </a:p>
                  </a:txBody>
                  <a:tcPr marL="132080" marR="132080" marT="31652" marB="31652"/>
                </a:tc>
                <a:extLst>
                  <a:ext uri="{0D108BD9-81ED-4DB2-BD59-A6C34878D82A}">
                    <a16:rowId xmlns:a16="http://schemas.microsoft.com/office/drawing/2014/main" val="10002"/>
                  </a:ext>
                </a:extLst>
              </a:tr>
              <a:tr h="460362">
                <a:tc>
                  <a:txBody>
                    <a:bodyPr/>
                    <a:lstStyle/>
                    <a:p>
                      <a:r>
                        <a:rPr lang="en-GB" sz="900" dirty="0"/>
                        <a:t>The ‘WHY?’</a:t>
                      </a:r>
                    </a:p>
                  </a:txBody>
                  <a:tcPr marL="132080" marR="132080" marT="31652" marB="31652"/>
                </a:tc>
                <a:tc>
                  <a:txBody>
                    <a:bodyPr/>
                    <a:lstStyle/>
                    <a:p>
                      <a:r>
                        <a:rPr lang="en-GB" sz="1200" dirty="0"/>
                        <a:t>Q4 AO4</a:t>
                      </a:r>
                    </a:p>
                    <a:p>
                      <a:r>
                        <a:rPr lang="en-GB" sz="1200" dirty="0"/>
                        <a:t>Evaluate</a:t>
                      </a:r>
                    </a:p>
                  </a:txBody>
                  <a:tcPr marL="132080" marR="132080" marT="31652" marB="31652"/>
                </a:tc>
                <a:tc>
                  <a:txBody>
                    <a:bodyPr/>
                    <a:lstStyle/>
                    <a:p>
                      <a:r>
                        <a:rPr lang="en-GB" sz="1200" b="0" dirty="0"/>
                        <a:t>Refer to the whole of both Sources. </a:t>
                      </a:r>
                      <a:r>
                        <a:rPr lang="en-GB" sz="1200" b="1" dirty="0"/>
                        <a:t>Compare</a:t>
                      </a:r>
                      <a:r>
                        <a:rPr lang="en-GB" sz="1200" b="1" baseline="0" dirty="0"/>
                        <a:t> how the writers have conveyed …</a:t>
                      </a:r>
                      <a:endParaRPr lang="en-GB" sz="1200" b="1" dirty="0"/>
                    </a:p>
                  </a:txBody>
                  <a:tcPr marL="132080" marR="132080" marT="31652" marB="31652"/>
                </a:tc>
                <a:tc>
                  <a:txBody>
                    <a:bodyPr/>
                    <a:lstStyle/>
                    <a:p>
                      <a:r>
                        <a:rPr lang="en-GB" sz="1200" dirty="0"/>
                        <a:t>Focus here is on </a:t>
                      </a:r>
                      <a:r>
                        <a:rPr lang="en-GB" sz="1200" b="1" dirty="0"/>
                        <a:t>comparing the writer’s views/ perspectives </a:t>
                      </a:r>
                      <a:r>
                        <a:rPr lang="en-GB" sz="1200" dirty="0"/>
                        <a:t>and how these are conveyed through </a:t>
                      </a:r>
                      <a:r>
                        <a:rPr lang="en-GB" sz="1200" b="1" dirty="0"/>
                        <a:t>methods</a:t>
                      </a:r>
                      <a:r>
                        <a:rPr lang="en-GB" sz="1200" dirty="0"/>
                        <a:t>. Methods</a:t>
                      </a:r>
                      <a:r>
                        <a:rPr lang="en-GB" sz="1200" baseline="0" dirty="0"/>
                        <a:t> could include:  structural features, sentence types and language features. Could be a focus on similarities or differences.</a:t>
                      </a:r>
                      <a:endParaRPr lang="en-GB" sz="1200" dirty="0"/>
                    </a:p>
                  </a:txBody>
                  <a:tcPr marL="132080" marR="132080" marT="31652" marB="31652"/>
                </a:tc>
                <a:tc>
                  <a:txBody>
                    <a:bodyPr/>
                    <a:lstStyle/>
                    <a:p>
                      <a:r>
                        <a:rPr lang="en-GB" sz="1200" dirty="0"/>
                        <a:t>10%</a:t>
                      </a:r>
                    </a:p>
                    <a:p>
                      <a:r>
                        <a:rPr lang="en-GB" sz="1200" dirty="0"/>
                        <a:t>20 -25 </a:t>
                      </a:r>
                      <a:r>
                        <a:rPr lang="en-GB" sz="1200" dirty="0" err="1"/>
                        <a:t>mins</a:t>
                      </a:r>
                      <a:endParaRPr lang="en-GB" sz="1200" dirty="0"/>
                    </a:p>
                    <a:p>
                      <a:r>
                        <a:rPr lang="en-GB" sz="1200" dirty="0"/>
                        <a:t>16 marks</a:t>
                      </a:r>
                    </a:p>
                  </a:txBody>
                  <a:tcPr marL="132080" marR="132080" marT="31652" marB="31652"/>
                </a:tc>
                <a:extLst>
                  <a:ext uri="{0D108BD9-81ED-4DB2-BD59-A6C34878D82A}">
                    <a16:rowId xmlns:a16="http://schemas.microsoft.com/office/drawing/2014/main" val="10003"/>
                  </a:ext>
                </a:extLst>
              </a:tr>
              <a:tr h="460362">
                <a:tc>
                  <a:txBody>
                    <a:bodyPr/>
                    <a:lstStyle/>
                    <a:p>
                      <a:endParaRPr lang="en-GB" sz="900" dirty="0"/>
                    </a:p>
                  </a:txBody>
                  <a:tcPr marL="132080" marR="132080" marT="31652" marB="31652"/>
                </a:tc>
                <a:tc>
                  <a:txBody>
                    <a:bodyPr/>
                    <a:lstStyle/>
                    <a:p>
                      <a:r>
                        <a:rPr lang="en-GB" sz="1200" dirty="0"/>
                        <a:t>Q5 AO5 &amp; 6 Writing</a:t>
                      </a:r>
                    </a:p>
                  </a:txBody>
                  <a:tcPr marL="132080" marR="132080" marT="31652" marB="31652"/>
                </a:tc>
                <a:tc>
                  <a:txBody>
                    <a:bodyPr/>
                    <a:lstStyle/>
                    <a:p>
                      <a:r>
                        <a:rPr lang="en-GB" sz="1200" dirty="0"/>
                        <a:t>Question</a:t>
                      </a:r>
                      <a:r>
                        <a:rPr lang="en-GB" sz="1200" baseline="0" dirty="0"/>
                        <a:t> will specify the format e.g. letter, speech, article.  No choice.  A statement will be given then the student writes in the form for the  purpose and audience to express their point of view.  EG:  Write an article to your local newspaper in which you argue for or against this statement.</a:t>
                      </a:r>
                      <a:endParaRPr lang="en-GB" sz="1200" dirty="0"/>
                    </a:p>
                  </a:txBody>
                  <a:tcPr marL="132080" marR="132080" marT="31652" marB="31652"/>
                </a:tc>
                <a:tc>
                  <a:txBody>
                    <a:bodyPr/>
                    <a:lstStyle/>
                    <a:p>
                      <a:r>
                        <a:rPr lang="en-GB" sz="1200" dirty="0"/>
                        <a:t>Communicate clearly; organise information; LFs</a:t>
                      </a:r>
                      <a:r>
                        <a:rPr lang="en-GB" sz="1200" baseline="0" dirty="0"/>
                        <a:t> to suit  purpose; range of vocabulary; range of sentence forms; accurate spelling and punctuation.  Use the magic list to generate ideas e.g. global, historical, personal, cultural perspectives. Use connectives (furthermore, in addition) to signpost progression of argument. Proof read for 5 easy ways and check evidence of form, audience and purpose.</a:t>
                      </a:r>
                      <a:endParaRPr lang="en-GB" sz="1200" dirty="0"/>
                    </a:p>
                  </a:txBody>
                  <a:tcPr marL="132080" marR="132080" marT="31652" marB="31652"/>
                </a:tc>
                <a:tc>
                  <a:txBody>
                    <a:bodyPr/>
                    <a:lstStyle/>
                    <a:p>
                      <a:r>
                        <a:rPr lang="en-GB" sz="1200" dirty="0"/>
                        <a:t>25%</a:t>
                      </a:r>
                    </a:p>
                    <a:p>
                      <a:r>
                        <a:rPr lang="en-GB" sz="1200" dirty="0"/>
                        <a:t>40 -45</a:t>
                      </a:r>
                      <a:r>
                        <a:rPr lang="en-GB" sz="1200" baseline="0" dirty="0"/>
                        <a:t> minutes</a:t>
                      </a:r>
                    </a:p>
                    <a:p>
                      <a:r>
                        <a:rPr lang="en-GB" sz="1200" baseline="0" dirty="0"/>
                        <a:t>40 marks</a:t>
                      </a:r>
                      <a:endParaRPr lang="en-GB" sz="1200" dirty="0"/>
                    </a:p>
                  </a:txBody>
                  <a:tcPr marL="132080" marR="132080" marT="31652" marB="31652"/>
                </a:tc>
                <a:extLst>
                  <a:ext uri="{0D108BD9-81ED-4DB2-BD59-A6C34878D82A}">
                    <a16:rowId xmlns:a16="http://schemas.microsoft.com/office/drawing/2014/main" val="10004"/>
                  </a:ext>
                </a:extLst>
              </a:tr>
            </a:tbl>
          </a:graphicData>
        </a:graphic>
      </p:graphicFrame>
      <p:pic>
        <p:nvPicPr>
          <p:cNvPr id="2050" name="Picture 2" descr="http://r55.cooltext.com/rendered/cooltext1264101539786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468" y="657911"/>
            <a:ext cx="9465052" cy="29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4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AD6AD7-6926-024E-9B57-9EFB37D96D48}"/>
              </a:ext>
            </a:extLst>
          </p:cNvPr>
          <p:cNvSpPr/>
          <p:nvPr/>
        </p:nvSpPr>
        <p:spPr>
          <a:xfrm>
            <a:off x="280050" y="1471600"/>
            <a:ext cx="6520800" cy="5386400"/>
          </a:xfrm>
          <a:prstGeom prst="roundRect">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562882C-249F-C944-8131-42B2B4E96188}"/>
              </a:ext>
            </a:extLst>
          </p:cNvPr>
          <p:cNvSpPr/>
          <p:nvPr/>
        </p:nvSpPr>
        <p:spPr>
          <a:xfrm>
            <a:off x="299531" y="545399"/>
            <a:ext cx="5874765" cy="7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a:ea typeface="+mn-ea"/>
                <a:cs typeface="+mn-cs"/>
              </a:rPr>
              <a:t>Paragraph sequence </a:t>
            </a:r>
            <a:r>
              <a:rPr kumimoji="0" lang="en-US" sz="3200" b="0" i="0" u="none" strike="noStrike" kern="1200" cap="none" spc="0" normalizeH="0" baseline="0" noProof="0" dirty="0">
                <a:ln>
                  <a:noFill/>
                </a:ln>
                <a:solidFill>
                  <a:prstClr val="white"/>
                </a:solidFill>
                <a:effectLst/>
                <a:uLnTx/>
                <a:uFillTx/>
                <a:latin typeface="Calibri"/>
                <a:ea typeface="+mn-ea"/>
                <a:cs typeface="+mn-cs"/>
              </a:rPr>
              <a:t>for  language </a:t>
            </a:r>
          </a:p>
        </p:txBody>
      </p:sp>
      <p:pic>
        <p:nvPicPr>
          <p:cNvPr id="4" name="Picture 3"/>
          <p:cNvPicPr>
            <a:picLocks noChangeAspect="1"/>
          </p:cNvPicPr>
          <p:nvPr/>
        </p:nvPicPr>
        <p:blipFill>
          <a:blip r:embed="rId3"/>
          <a:stretch>
            <a:fillRect/>
          </a:stretch>
        </p:blipFill>
        <p:spPr>
          <a:xfrm>
            <a:off x="728663" y="1628520"/>
            <a:ext cx="5386387" cy="4687186"/>
          </a:xfrm>
          <a:prstGeom prst="rect">
            <a:avLst/>
          </a:prstGeom>
        </p:spPr>
      </p:pic>
      <p:sp>
        <p:nvSpPr>
          <p:cNvPr id="5" name="Rectangle 4"/>
          <p:cNvSpPr/>
          <p:nvPr/>
        </p:nvSpPr>
        <p:spPr>
          <a:xfrm>
            <a:off x="6929306" y="360728"/>
            <a:ext cx="4672144" cy="472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e.g. The writer employs an extended metaphor of power and strength to describe the Tyrannosaurus Rex. He says it ‘towered’ over the trees, the verb ‘towered’ suggesting that the huge creature is imposing itself on its jungle surroundings from a great height, and intimidating everything beneath it. It is personified as a ‘great evil god’, implying the Tyrannosaurus Rex is an all-powerful being without mercy, and also a ‘terrible warrior’, an image that conveys to the reader the idea of an invincible fighting machine destroying everything in its wake.  	</a:t>
            </a:r>
          </a:p>
        </p:txBody>
      </p:sp>
    </p:spTree>
    <p:extLst>
      <p:ext uri="{BB962C8B-B14F-4D97-AF65-F5344CB8AC3E}">
        <p14:creationId xmlns:p14="http://schemas.microsoft.com/office/powerpoint/2010/main" val="2811105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AD6AD7-6926-024E-9B57-9EFB37D96D48}"/>
              </a:ext>
            </a:extLst>
          </p:cNvPr>
          <p:cNvSpPr/>
          <p:nvPr/>
        </p:nvSpPr>
        <p:spPr>
          <a:xfrm>
            <a:off x="218114" y="679508"/>
            <a:ext cx="11694253" cy="4144162"/>
          </a:xfrm>
          <a:prstGeom prst="roundRect">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endParaRPr lang="en-GB" b="1" dirty="0"/>
          </a:p>
          <a:p>
            <a:pPr marL="457200" indent="-457200">
              <a:buFont typeface="Arial" panose="020B0604020202020204" pitchFamily="34" charset="0"/>
              <a:buChar char="•"/>
            </a:pPr>
            <a:r>
              <a:rPr lang="en-GB" b="1" dirty="0"/>
              <a:t> Complete writing little and often. </a:t>
            </a:r>
          </a:p>
          <a:p>
            <a:pPr marL="457200" indent="-457200">
              <a:buFont typeface="Wingdings" panose="05000000000000000000" pitchFamily="2" charset="2"/>
              <a:buChar char="§"/>
            </a:pPr>
            <a:r>
              <a:rPr lang="en-GB" b="1" dirty="0"/>
              <a:t>Use sample papers and spend time crafting higher level responses at this stage, using more time if needed. </a:t>
            </a:r>
          </a:p>
          <a:p>
            <a:pPr marL="457200" indent="-457200">
              <a:buFont typeface="Wingdings" panose="05000000000000000000" pitchFamily="2" charset="2"/>
              <a:buChar char="§"/>
            </a:pPr>
            <a:r>
              <a:rPr lang="en-GB" b="1" dirty="0"/>
              <a:t>Closer to the exam test yourself by working under tighter time constraints. </a:t>
            </a:r>
          </a:p>
          <a:p>
            <a:pPr marL="457200" indent="-457200">
              <a:buFont typeface="Wingdings" panose="05000000000000000000" pitchFamily="2" charset="2"/>
              <a:buChar char="§"/>
            </a:pPr>
            <a:r>
              <a:rPr lang="en-GB" b="1" dirty="0"/>
              <a:t>Get feedback from your teachers.</a:t>
            </a:r>
          </a:p>
          <a:p>
            <a:pPr marL="457200" indent="-457200">
              <a:buFont typeface="Wingdings" panose="05000000000000000000" pitchFamily="2" charset="2"/>
              <a:buChar char="§"/>
            </a:pPr>
            <a:r>
              <a:rPr lang="en-GB" b="1" dirty="0"/>
              <a:t>Know what you need to focus on for each of the reading questions and strategies you can use for using time efficiently (e.g. annotating for q2 and 4 on Paper 2 at the same time)</a:t>
            </a:r>
          </a:p>
          <a:p>
            <a:pPr marL="457200" indent="-457200">
              <a:buFont typeface="Wingdings" panose="05000000000000000000" pitchFamily="2" charset="2"/>
              <a:buChar char="§"/>
            </a:pPr>
            <a:r>
              <a:rPr lang="en-GB" b="1" dirty="0"/>
              <a:t>Use YouTube tutorials for a fresh look at each question.</a:t>
            </a:r>
          </a:p>
          <a:p>
            <a:pPr marL="457200" indent="-457200">
              <a:buFont typeface="Wingdings" panose="05000000000000000000" pitchFamily="2" charset="2"/>
              <a:buChar char="§"/>
            </a:pPr>
            <a:r>
              <a:rPr lang="en-GB" b="1" dirty="0"/>
              <a:t>Plan descriptive writing you could perhaps use in the actual exam – description linked to the weather, a persona you could write from the perspective of.</a:t>
            </a:r>
          </a:p>
          <a:p>
            <a:pPr marL="457200" indent="-457200">
              <a:buFont typeface="Wingdings" panose="05000000000000000000" pitchFamily="2" charset="2"/>
              <a:buChar char="§"/>
            </a:pPr>
            <a:r>
              <a:rPr lang="en-GB" b="1" dirty="0"/>
              <a:t>Read editorial articles expressing viewpoints to become familiar with the style and practise writing opinion pieces yourself.</a:t>
            </a:r>
          </a:p>
          <a:p>
            <a:pPr marL="457200" indent="-457200">
              <a:buFont typeface="Wingdings" panose="05000000000000000000" pitchFamily="2" charset="2"/>
              <a:buChar char="§"/>
            </a:pPr>
            <a:r>
              <a:rPr lang="en-GB" b="1" dirty="0"/>
              <a:t>Use revision materials provided e.g. the writing booklet, breakdown of reading questions, past papers and mark schemes, sample answers in your books</a:t>
            </a:r>
          </a:p>
          <a:p>
            <a:pPr marL="457200" indent="-457200">
              <a:buFont typeface="Wingdings" panose="05000000000000000000" pitchFamily="2" charset="2"/>
              <a:buChar char="§"/>
            </a:pPr>
            <a:endParaRPr lang="en-GB" sz="2400" b="1" dirty="0"/>
          </a:p>
          <a:p>
            <a:pPr marL="457200" indent="-457200">
              <a:buFont typeface="Wingdings" panose="05000000000000000000" pitchFamily="2" charset="2"/>
              <a:buChar char="§"/>
            </a:pPr>
            <a:endParaRPr lang="en-GB" sz="2800" b="1" dirty="0"/>
          </a:p>
        </p:txBody>
      </p:sp>
      <p:sp>
        <p:nvSpPr>
          <p:cNvPr id="3" name="Rectangle 2">
            <a:extLst>
              <a:ext uri="{FF2B5EF4-FFF2-40B4-BE49-F238E27FC236}">
                <a16:creationId xmlns:a16="http://schemas.microsoft.com/office/drawing/2014/main" id="{F562882C-249F-C944-8131-42B2B4E96188}"/>
              </a:ext>
            </a:extLst>
          </p:cNvPr>
          <p:cNvSpPr/>
          <p:nvPr/>
        </p:nvSpPr>
        <p:spPr>
          <a:xfrm>
            <a:off x="285226" y="157943"/>
            <a:ext cx="4735661" cy="370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a:solidFill>
                  <a:prstClr val="white"/>
                </a:solidFill>
                <a:latin typeface="Calibri"/>
              </a:rPr>
              <a:t>Working towards success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descr="Writing Hand Silhouette Free Stock Photo - Public Domain ...">
            <a:extLst>
              <a:ext uri="{FF2B5EF4-FFF2-40B4-BE49-F238E27FC236}">
                <a16:creationId xmlns:a16="http://schemas.microsoft.com/office/drawing/2014/main" id="{7A87F8FB-8082-D44D-973D-43FC7EB84F3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18525" y="4974669"/>
            <a:ext cx="1816311" cy="1500962"/>
          </a:xfrm>
          <a:prstGeom prst="rect">
            <a:avLst/>
          </a:prstGeom>
        </p:spPr>
      </p:pic>
      <p:sp>
        <p:nvSpPr>
          <p:cNvPr id="8" name="Rectangle 7">
            <a:extLst>
              <a:ext uri="{FF2B5EF4-FFF2-40B4-BE49-F238E27FC236}">
                <a16:creationId xmlns:a16="http://schemas.microsoft.com/office/drawing/2014/main" id="{E3D18F53-24FE-6C47-9BF9-46158629BF2D}"/>
              </a:ext>
            </a:extLst>
          </p:cNvPr>
          <p:cNvSpPr/>
          <p:nvPr/>
        </p:nvSpPr>
        <p:spPr>
          <a:xfrm>
            <a:off x="157164" y="4932726"/>
            <a:ext cx="9800568" cy="17673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ndy Square BTN Striped" panose="020B0704010102040306" pitchFamily="34" charset="0"/>
              </a:rPr>
              <a:t>Be Proactive - Know the questions you need to practise – questions 4 and 5 carry the most marks. Can you move up a few marks on past papers? </a:t>
            </a:r>
          </a:p>
          <a:p>
            <a:r>
              <a:rPr lang="en-GB" dirty="0">
                <a:latin typeface="Candy Square BTN Striped" panose="020B0704010102040306" pitchFamily="34" charset="0"/>
              </a:rPr>
              <a:t>How will you address your areas of weakness? You need to actually </a:t>
            </a:r>
            <a:r>
              <a:rPr lang="en-GB" u="sng" dirty="0">
                <a:latin typeface="Candy Square BTN Striped" panose="020B0704010102040306" pitchFamily="34" charset="0"/>
              </a:rPr>
              <a:t>write responses to get better </a:t>
            </a:r>
            <a:r>
              <a:rPr lang="en-GB" dirty="0">
                <a:latin typeface="Candy Square BTN Striped" panose="020B0704010102040306" pitchFamily="34" charset="0"/>
              </a:rPr>
              <a:t>– not just watch videos/ attend revision sessions.</a:t>
            </a:r>
          </a:p>
          <a:p>
            <a:r>
              <a:rPr lang="en-GB" dirty="0">
                <a:latin typeface="Candy Square BTN Striped" panose="020B0704010102040306" pitchFamily="34" charset="0"/>
              </a:rPr>
              <a:t>Address literacy skills – use the literacy booklets to build confidence with punctuation and word classes. Learn key spellings. Learn and use vocabulary.</a:t>
            </a:r>
          </a:p>
        </p:txBody>
      </p:sp>
    </p:spTree>
    <p:extLst>
      <p:ext uri="{BB962C8B-B14F-4D97-AF65-F5344CB8AC3E}">
        <p14:creationId xmlns:p14="http://schemas.microsoft.com/office/powerpoint/2010/main" val="303142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41866" y="453212"/>
            <a:ext cx="8736037" cy="923330"/>
          </a:xfrm>
          <a:prstGeom prst="rect">
            <a:avLst/>
          </a:prstGeom>
          <a:noFill/>
          <a:ln>
            <a:solidFill>
              <a:schemeClr val="tx1"/>
            </a:solidFill>
          </a:ln>
        </p:spPr>
        <p:txBody>
          <a:bodyPr wrap="square" rtlCol="0">
            <a:spAutoFit/>
          </a:bodyPr>
          <a:lstStyle/>
          <a:p>
            <a:pPr algn="ctr"/>
            <a:r>
              <a:rPr lang="en-GB" sz="5400" dirty="0"/>
              <a:t>GCSE English Literature</a:t>
            </a:r>
          </a:p>
        </p:txBody>
      </p:sp>
      <p:sp>
        <p:nvSpPr>
          <p:cNvPr id="4" name="TextBox 3"/>
          <p:cNvSpPr txBox="1"/>
          <p:nvPr/>
        </p:nvSpPr>
        <p:spPr>
          <a:xfrm>
            <a:off x="717452" y="1730326"/>
            <a:ext cx="10114671" cy="523220"/>
          </a:xfrm>
          <a:prstGeom prst="rect">
            <a:avLst/>
          </a:prstGeom>
          <a:noFill/>
        </p:spPr>
        <p:txBody>
          <a:bodyPr wrap="square" rtlCol="0">
            <a:spAutoFit/>
          </a:bodyPr>
          <a:lstStyle/>
          <a:p>
            <a:r>
              <a:rPr lang="en-GB" sz="2800" dirty="0"/>
              <a:t>For this year the papers will be…</a:t>
            </a:r>
          </a:p>
        </p:txBody>
      </p:sp>
      <p:pic>
        <p:nvPicPr>
          <p:cNvPr id="6" name="Picture 5"/>
          <p:cNvPicPr>
            <a:picLocks noChangeAspect="1"/>
          </p:cNvPicPr>
          <p:nvPr/>
        </p:nvPicPr>
        <p:blipFill>
          <a:blip r:embed="rId4"/>
          <a:stretch>
            <a:fillRect/>
          </a:stretch>
        </p:blipFill>
        <p:spPr>
          <a:xfrm rot="21108770">
            <a:off x="614439" y="3073563"/>
            <a:ext cx="2109274" cy="2991878"/>
          </a:xfrm>
          <a:prstGeom prst="rect">
            <a:avLst/>
          </a:prstGeom>
        </p:spPr>
      </p:pic>
      <p:pic>
        <p:nvPicPr>
          <p:cNvPr id="1028" name="Picture 4" descr="Image result for jekyll and hyde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8298">
            <a:off x="2533378" y="3460264"/>
            <a:ext cx="1963109" cy="3051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38101" y="2221095"/>
            <a:ext cx="7396480" cy="4401205"/>
          </a:xfrm>
          <a:prstGeom prst="rect">
            <a:avLst/>
          </a:prstGeom>
          <a:noFill/>
        </p:spPr>
        <p:txBody>
          <a:bodyPr wrap="square" rtlCol="0">
            <a:spAutoFit/>
          </a:bodyPr>
          <a:lstStyle/>
          <a:p>
            <a:r>
              <a:rPr lang="en-GB" sz="2000" b="1" u="sng" dirty="0"/>
              <a:t>Paper 1 Shakespeare and 19</a:t>
            </a:r>
            <a:r>
              <a:rPr lang="en-GB" sz="2000" b="1" u="sng" baseline="30000" dirty="0"/>
              <a:t>th</a:t>
            </a:r>
            <a:r>
              <a:rPr lang="en-GB" sz="2000" b="1" u="sng" dirty="0"/>
              <a:t> century prose 17</a:t>
            </a:r>
            <a:r>
              <a:rPr lang="en-GB" sz="2000" b="1" u="sng" baseline="30000" dirty="0"/>
              <a:t>th</a:t>
            </a:r>
            <a:r>
              <a:rPr lang="en-GB" sz="2000" b="1" u="sng" dirty="0"/>
              <a:t> May 1 hour 45mins</a:t>
            </a:r>
            <a:endParaRPr lang="en-GB" sz="2000" dirty="0"/>
          </a:p>
          <a:p>
            <a:r>
              <a:rPr lang="en-GB" sz="2000" dirty="0"/>
              <a:t>Section A: Shakespeare – ‘Macbeth</a:t>
            </a:r>
            <a:r>
              <a:rPr lang="en-GB" sz="2000" i="1" dirty="0"/>
              <a:t>’</a:t>
            </a:r>
            <a:r>
              <a:rPr lang="en-GB" sz="2000" dirty="0"/>
              <a:t> 30 marks + 4 for SPAG (extract provided)</a:t>
            </a:r>
          </a:p>
          <a:p>
            <a:r>
              <a:rPr lang="en-GB" sz="2000" dirty="0"/>
              <a:t>Section B: ‘Dr Jekyll and Mr Hyde’ OR ‘A Christmas Carol’ 30 marks</a:t>
            </a:r>
          </a:p>
          <a:p>
            <a:r>
              <a:rPr lang="en-GB" sz="2000" dirty="0"/>
              <a:t>For both questions, an extract is provided and students have to make references to elsewhere/ know quotations)</a:t>
            </a:r>
          </a:p>
          <a:p>
            <a:endParaRPr lang="en-GB" sz="2000" dirty="0"/>
          </a:p>
          <a:p>
            <a:r>
              <a:rPr lang="en-GB" sz="2000" b="1" u="sng" dirty="0"/>
              <a:t>Paper 2 Modern Play and Poetry 24</a:t>
            </a:r>
            <a:r>
              <a:rPr lang="en-GB" sz="2000" b="1" u="sng" baseline="30000" dirty="0"/>
              <a:t>th</a:t>
            </a:r>
            <a:r>
              <a:rPr lang="en-GB" sz="2000" b="1" u="sng" dirty="0"/>
              <a:t> May 2 hours 15 mins</a:t>
            </a:r>
          </a:p>
          <a:p>
            <a:r>
              <a:rPr lang="en-GB" sz="2000" dirty="0"/>
              <a:t>Section A: A choice of 2 questions on: ‘An Inspector Calls’ or ‘Blood Brothers’. Closed text, no extract. 30 marks + </a:t>
            </a:r>
            <a:r>
              <a:rPr lang="en-GB" sz="2000" dirty="0" err="1"/>
              <a:t>SPaG</a:t>
            </a:r>
            <a:r>
              <a:rPr lang="en-GB" sz="2000" dirty="0"/>
              <a:t> 4 marks</a:t>
            </a:r>
          </a:p>
          <a:p>
            <a:r>
              <a:rPr lang="en-GB" sz="2000" dirty="0"/>
              <a:t>Section B: Poetry Anthology Power and Conflict poems. One question, one poem given and students choose another to compare. 30 marks</a:t>
            </a:r>
          </a:p>
          <a:p>
            <a:r>
              <a:rPr lang="en-GB" sz="2000" dirty="0"/>
              <a:t>Section C: Unseen poetry analysis 24 marks</a:t>
            </a:r>
          </a:p>
          <a:p>
            <a:r>
              <a:rPr lang="en-GB" sz="2000" dirty="0"/>
              <a:t>Comparison with second poem 8 marks</a:t>
            </a:r>
          </a:p>
        </p:txBody>
      </p:sp>
    </p:spTree>
    <p:extLst>
      <p:ext uri="{BB962C8B-B14F-4D97-AF65-F5344CB8AC3E}">
        <p14:creationId xmlns:p14="http://schemas.microsoft.com/office/powerpoint/2010/main" val="166982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4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772528" y="329943"/>
            <a:ext cx="8736037" cy="830997"/>
          </a:xfrm>
          <a:prstGeom prst="rect">
            <a:avLst/>
          </a:prstGeom>
          <a:noFill/>
          <a:ln>
            <a:solidFill>
              <a:schemeClr val="tx1"/>
            </a:solidFill>
          </a:ln>
        </p:spPr>
        <p:txBody>
          <a:bodyPr wrap="square" rtlCol="0">
            <a:spAutoFit/>
          </a:bodyPr>
          <a:lstStyle/>
          <a:p>
            <a:pPr algn="ctr"/>
            <a:r>
              <a:rPr lang="en-GB" sz="4800" dirty="0"/>
              <a:t>GCSE English Literature AOs</a:t>
            </a:r>
          </a:p>
        </p:txBody>
      </p:sp>
      <p:sp>
        <p:nvSpPr>
          <p:cNvPr id="4" name="TextBox 3"/>
          <p:cNvSpPr txBox="1"/>
          <p:nvPr/>
        </p:nvSpPr>
        <p:spPr>
          <a:xfrm>
            <a:off x="717452" y="1730326"/>
            <a:ext cx="10114671" cy="523220"/>
          </a:xfrm>
          <a:prstGeom prst="rect">
            <a:avLst/>
          </a:prstGeom>
          <a:noFill/>
        </p:spPr>
        <p:txBody>
          <a:bodyPr wrap="square" rtlCol="0">
            <a:spAutoFit/>
          </a:bodyPr>
          <a:lstStyle/>
          <a:p>
            <a:r>
              <a:rPr lang="en-GB" sz="2800" dirty="0"/>
              <a:t>. </a:t>
            </a:r>
          </a:p>
        </p:txBody>
      </p:sp>
      <p:sp>
        <p:nvSpPr>
          <p:cNvPr id="3" name="Rectangle 2"/>
          <p:cNvSpPr/>
          <p:nvPr/>
        </p:nvSpPr>
        <p:spPr>
          <a:xfrm>
            <a:off x="400929" y="1548448"/>
            <a:ext cx="11479236" cy="5386090"/>
          </a:xfrm>
          <a:prstGeom prst="rect">
            <a:avLst/>
          </a:prstGeom>
        </p:spPr>
        <p:txBody>
          <a:bodyPr wrap="square">
            <a:spAutoFit/>
          </a:bodyPr>
          <a:lstStyle/>
          <a:p>
            <a:r>
              <a:rPr lang="en-GB" b="1" i="0" u="sng" dirty="0">
                <a:solidFill>
                  <a:srgbClr val="000000"/>
                </a:solidFill>
                <a:effectLst/>
              </a:rPr>
              <a:t>The Assessment Objectives</a:t>
            </a:r>
            <a:r>
              <a:rPr lang="en-GB" b="1" u="sng" dirty="0">
                <a:solidFill>
                  <a:srgbClr val="000000"/>
                </a:solidFill>
              </a:rPr>
              <a:t> are the same for each paper but may be weighted differently.</a:t>
            </a:r>
            <a:endParaRPr lang="en-GB" b="1" i="0" u="sng" dirty="0">
              <a:solidFill>
                <a:srgbClr val="000000"/>
              </a:solidFill>
              <a:effectLst/>
            </a:endParaRPr>
          </a:p>
          <a:p>
            <a:endParaRPr lang="en-GB" b="0" i="0" dirty="0">
              <a:solidFill>
                <a:srgbClr val="000000"/>
              </a:solidFill>
              <a:effectLst/>
            </a:endParaRPr>
          </a:p>
          <a:p>
            <a:r>
              <a:rPr lang="en-GB" sz="2800" b="0" i="0" dirty="0">
                <a:solidFill>
                  <a:srgbClr val="FF0000"/>
                </a:solidFill>
                <a:effectLst/>
              </a:rPr>
              <a:t>A01: Read, understand and respond to texts – whole text, task and quotations</a:t>
            </a:r>
          </a:p>
          <a:p>
            <a:endParaRPr lang="en-GB" sz="2800" dirty="0">
              <a:solidFill>
                <a:srgbClr val="FF0000"/>
              </a:solidFill>
            </a:endParaRPr>
          </a:p>
          <a:p>
            <a:r>
              <a:rPr lang="en-GB" sz="2800" b="0" i="0" dirty="0">
                <a:solidFill>
                  <a:schemeClr val="accent5">
                    <a:lumMod val="75000"/>
                  </a:schemeClr>
                </a:solidFill>
                <a:effectLst/>
              </a:rPr>
              <a:t>A02: Analyse the language, form and structure (methods) used by writers to create effects, using appropriate subject terminology</a:t>
            </a:r>
          </a:p>
          <a:p>
            <a:endParaRPr lang="en-GB" sz="2800" b="0" i="0" dirty="0">
              <a:solidFill>
                <a:schemeClr val="accent5">
                  <a:lumMod val="75000"/>
                </a:schemeClr>
              </a:solidFill>
              <a:effectLst/>
            </a:endParaRPr>
          </a:p>
          <a:p>
            <a:r>
              <a:rPr lang="en-GB" sz="2800" b="0" i="0" dirty="0">
                <a:solidFill>
                  <a:schemeClr val="accent6">
                    <a:lumMod val="75000"/>
                  </a:schemeClr>
                </a:solidFill>
                <a:effectLst/>
              </a:rPr>
              <a:t>A03: Show understanding of the relationships between texts and the social/ historical contexts in which they were written.</a:t>
            </a:r>
          </a:p>
          <a:p>
            <a:endParaRPr lang="en-GB" sz="2800" b="0" i="0" dirty="0">
              <a:solidFill>
                <a:schemeClr val="accent6">
                  <a:lumMod val="75000"/>
                </a:schemeClr>
              </a:solidFill>
              <a:effectLst/>
            </a:endParaRPr>
          </a:p>
          <a:p>
            <a:r>
              <a:rPr lang="en-GB" sz="2800" b="0" i="0" dirty="0">
                <a:solidFill>
                  <a:srgbClr val="7030A0"/>
                </a:solidFill>
                <a:effectLst/>
              </a:rPr>
              <a:t>A04: use a range of vocabulary and sentence structures for clarity, purpose and effect, with accurate spelling and punctuation </a:t>
            </a:r>
            <a:r>
              <a:rPr lang="en-GB" sz="2800" dirty="0">
                <a:solidFill>
                  <a:srgbClr val="7030A0"/>
                </a:solidFill>
              </a:rPr>
              <a:t>(only 4 marks for both questions on P 2)</a:t>
            </a:r>
            <a:endParaRPr lang="en-GB" sz="2800" b="0" i="0" dirty="0">
              <a:solidFill>
                <a:srgbClr val="7030A0"/>
              </a:solidFill>
              <a:effectLst/>
            </a:endParaRPr>
          </a:p>
        </p:txBody>
      </p:sp>
    </p:spTree>
    <p:extLst>
      <p:ext uri="{BB962C8B-B14F-4D97-AF65-F5344CB8AC3E}">
        <p14:creationId xmlns:p14="http://schemas.microsoft.com/office/powerpoint/2010/main" val="81253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52" name="Group 40"/>
          <p:cNvGraphicFramePr>
            <a:graphicFrameLocks noGrp="1"/>
          </p:cNvGraphicFramePr>
          <p:nvPr>
            <p:extLst>
              <p:ext uri="{D42A27DB-BD31-4B8C-83A1-F6EECF244321}">
                <p14:modId xmlns:p14="http://schemas.microsoft.com/office/powerpoint/2010/main" val="235074566"/>
              </p:ext>
            </p:extLst>
          </p:nvPr>
        </p:nvGraphicFramePr>
        <p:xfrm>
          <a:off x="120650" y="674688"/>
          <a:ext cx="6089276" cy="6001880"/>
        </p:xfrm>
        <a:graphic>
          <a:graphicData uri="http://schemas.openxmlformats.org/drawingml/2006/table">
            <a:tbl>
              <a:tblPr/>
              <a:tblGrid>
                <a:gridCol w="1571426">
                  <a:extLst>
                    <a:ext uri="{9D8B030D-6E8A-4147-A177-3AD203B41FA5}">
                      <a16:colId xmlns:a16="http://schemas.microsoft.com/office/drawing/2014/main" val="20000"/>
                    </a:ext>
                  </a:extLst>
                </a:gridCol>
                <a:gridCol w="4517850">
                  <a:extLst>
                    <a:ext uri="{9D8B030D-6E8A-4147-A177-3AD203B41FA5}">
                      <a16:colId xmlns:a16="http://schemas.microsoft.com/office/drawing/2014/main" val="20001"/>
                    </a:ext>
                  </a:extLst>
                </a:gridCol>
              </a:tblGrid>
              <a:tr h="6071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Approaching the question.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 each paragraph aim to include:</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71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Method/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AO2</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writer uses …Method used  -  linked to language, imagery or dramatic devices</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5058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Q</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Quotation or even better …</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59149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EQ</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Embedded quotation (integrated in a sentence)</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5071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Effect</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An effect of the quote/ word level analysis</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9149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AO1 links</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Links to ideas in another part of the text</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071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AO3</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Link to context e.g. ideas linked to kingship, the </a:t>
                      </a:r>
                      <a:r>
                        <a:rPr kumimoji="0" lang="en-GB" altLang="en-US"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suoernatural</a:t>
                      </a: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women</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6071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 therefore/ thus</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‘So’ sentence reflecting on the effect on the audience</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8743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Dev comment</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Ideas developed in detail - go one step further.</a:t>
                      </a: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50310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51435" marR="51435" marT="25712" marB="2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bl>
          </a:graphicData>
        </a:graphic>
      </p:graphicFrame>
      <p:sp>
        <p:nvSpPr>
          <p:cNvPr id="60452" name="Text Box 37"/>
          <p:cNvSpPr txBox="1">
            <a:spLocks noChangeArrowheads="1"/>
          </p:cNvSpPr>
          <p:nvPr/>
        </p:nvSpPr>
        <p:spPr bwMode="auto">
          <a:xfrm>
            <a:off x="6438900" y="304800"/>
            <a:ext cx="5354638" cy="6370638"/>
          </a:xfrm>
          <a:prstGeom prst="rect">
            <a:avLst/>
          </a:prstGeom>
          <a:noFill/>
          <a:ln w="9525">
            <a:noFill/>
            <a:miter lim="800000"/>
            <a:headEnd/>
            <a:tailEnd/>
          </a:ln>
        </p:spPr>
        <p:txBody>
          <a:bodyPr>
            <a:spAutoFit/>
          </a:bodyPr>
          <a:lstStyle/>
          <a:p>
            <a:pPr marL="342900" indent="-342900">
              <a:spcBef>
                <a:spcPct val="50000"/>
              </a:spcBef>
            </a:pPr>
            <a:r>
              <a:rPr lang="en-GB" altLang="en-US" sz="1600" b="1"/>
              <a:t>There are two possible ways to approach this question.</a:t>
            </a:r>
          </a:p>
          <a:p>
            <a:pPr marL="342900" indent="-342900">
              <a:spcBef>
                <a:spcPct val="50000"/>
              </a:spcBef>
            </a:pPr>
            <a:r>
              <a:rPr lang="en-GB" altLang="en-US" sz="1600" b="1"/>
              <a:t>Approach A: Linking extract to whole text throughout</a:t>
            </a:r>
          </a:p>
          <a:p>
            <a:pPr marL="342900" indent="-342900">
              <a:spcBef>
                <a:spcPct val="50000"/>
              </a:spcBef>
              <a:buFontTx/>
              <a:buAutoNum type="arabicPeriod"/>
            </a:pPr>
            <a:r>
              <a:rPr lang="en-GB" altLang="en-US" sz="1600"/>
              <a:t>Highlight key words in the question.</a:t>
            </a:r>
          </a:p>
          <a:p>
            <a:pPr marL="342900" indent="-342900">
              <a:spcBef>
                <a:spcPct val="50000"/>
              </a:spcBef>
              <a:buFontTx/>
              <a:buAutoNum type="arabicPeriod"/>
            </a:pPr>
            <a:r>
              <a:rPr lang="en-GB" altLang="en-US" sz="1600"/>
              <a:t>Annotate the passage for ideas/ methods/quotes to explore.</a:t>
            </a:r>
          </a:p>
          <a:p>
            <a:pPr marL="342900" indent="-342900">
              <a:spcBef>
                <a:spcPct val="50000"/>
              </a:spcBef>
              <a:buFontTx/>
              <a:buAutoNum type="arabicPeriod"/>
            </a:pPr>
            <a:r>
              <a:rPr lang="en-GB" altLang="en-US" sz="1600"/>
              <a:t>Identify links to elsewhere in the text – could be similar ideas/ methods or contrasting to show change.</a:t>
            </a:r>
          </a:p>
          <a:p>
            <a:pPr marL="342900" indent="-342900">
              <a:spcBef>
                <a:spcPct val="50000"/>
              </a:spcBef>
              <a:buFontTx/>
              <a:buAutoNum type="arabicPeriod"/>
            </a:pPr>
            <a:r>
              <a:rPr lang="en-GB" altLang="en-US" sz="1600"/>
              <a:t>Write a paragraph on the extract followed by a linked paragraph on the whole text.</a:t>
            </a:r>
          </a:p>
          <a:p>
            <a:pPr marL="342900" indent="-342900">
              <a:spcBef>
                <a:spcPct val="50000"/>
              </a:spcBef>
              <a:buFontTx/>
              <a:buAutoNum type="arabicPeriod"/>
            </a:pPr>
            <a:r>
              <a:rPr lang="en-GB" altLang="en-US" sz="1600"/>
              <a:t>Go back to the extract again and aim to do this 3 times.</a:t>
            </a:r>
          </a:p>
          <a:p>
            <a:pPr marL="342900" indent="-342900">
              <a:spcBef>
                <a:spcPct val="50000"/>
              </a:spcBef>
            </a:pPr>
            <a:r>
              <a:rPr lang="en-GB" altLang="en-US" sz="1600" b="1"/>
              <a:t>Approach B: Extract first, then whole text</a:t>
            </a:r>
          </a:p>
          <a:p>
            <a:pPr marL="342900" indent="-342900">
              <a:spcBef>
                <a:spcPct val="50000"/>
              </a:spcBef>
              <a:buFontTx/>
              <a:buAutoNum type="arabicPeriod"/>
            </a:pPr>
            <a:r>
              <a:rPr lang="en-GB" altLang="en-US" sz="1600"/>
              <a:t>Highlight key words in the question.</a:t>
            </a:r>
          </a:p>
          <a:p>
            <a:pPr marL="342900" indent="-342900">
              <a:spcBef>
                <a:spcPct val="50000"/>
              </a:spcBef>
              <a:buFontTx/>
              <a:buAutoNum type="arabicPeriod"/>
            </a:pPr>
            <a:r>
              <a:rPr lang="en-GB" altLang="en-US" sz="1600"/>
              <a:t>Annotate the passage for ideas/ methods/ quotes.</a:t>
            </a:r>
          </a:p>
          <a:p>
            <a:pPr marL="342900" indent="-342900">
              <a:spcBef>
                <a:spcPct val="50000"/>
              </a:spcBef>
              <a:buFontTx/>
              <a:buAutoNum type="arabicPeriod"/>
            </a:pPr>
            <a:r>
              <a:rPr lang="en-GB" altLang="en-US" sz="1600"/>
              <a:t>Cover at least 2 paragraphs based on ideas/ methods in the extract.</a:t>
            </a:r>
          </a:p>
          <a:p>
            <a:pPr marL="342900" indent="-342900">
              <a:spcBef>
                <a:spcPct val="50000"/>
              </a:spcBef>
              <a:buFontTx/>
              <a:buAutoNum type="arabicPeriod"/>
            </a:pPr>
            <a:r>
              <a:rPr lang="en-GB" altLang="en-US" sz="1600"/>
              <a:t>Cover at least 2 paragraphs based on ideas/ methods elsewhere in the play.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430265" y="98991"/>
            <a:ext cx="9420949" cy="923330"/>
          </a:xfrm>
          <a:prstGeom prst="rect">
            <a:avLst/>
          </a:prstGeom>
          <a:noFill/>
          <a:ln>
            <a:solidFill>
              <a:srgbClr val="FF0000"/>
            </a:solidFill>
          </a:ln>
        </p:spPr>
        <p:txBody>
          <a:bodyPr wrap="square" rtlCol="0">
            <a:spAutoFit/>
          </a:bodyPr>
          <a:lstStyle/>
          <a:p>
            <a:r>
              <a:rPr lang="en-GB" b="1" dirty="0"/>
              <a:t>Our approach to the extract questions </a:t>
            </a:r>
          </a:p>
          <a:p>
            <a:r>
              <a:rPr lang="en-GB" dirty="0"/>
              <a:t>Questions likely to be about character or theme</a:t>
            </a:r>
          </a:p>
          <a:p>
            <a:r>
              <a:rPr lang="en-GB" dirty="0"/>
              <a:t>Students will be given an extract from each text to start them off 	</a:t>
            </a:r>
          </a:p>
        </p:txBody>
      </p:sp>
      <p:sp>
        <p:nvSpPr>
          <p:cNvPr id="5" name="TextBox 4"/>
          <p:cNvSpPr txBox="1"/>
          <p:nvPr/>
        </p:nvSpPr>
        <p:spPr>
          <a:xfrm>
            <a:off x="6207853" y="1317072"/>
            <a:ext cx="5721549" cy="4924425"/>
          </a:xfrm>
          <a:prstGeom prst="rect">
            <a:avLst/>
          </a:prstGeom>
          <a:noFill/>
          <a:ln>
            <a:solidFill>
              <a:srgbClr val="FF0000"/>
            </a:solidFill>
          </a:ln>
        </p:spPr>
        <p:txBody>
          <a:bodyPr wrap="square" rtlCol="0">
            <a:spAutoFit/>
          </a:bodyPr>
          <a:lstStyle/>
          <a:p>
            <a:r>
              <a:rPr lang="en-GB" b="1" dirty="0"/>
              <a:t>Section A Paper 1: ‘Macbeth’ </a:t>
            </a:r>
          </a:p>
          <a:p>
            <a:r>
              <a:rPr lang="en-GB" dirty="0"/>
              <a:t>	30 marks plus 4 on offer for </a:t>
            </a:r>
            <a:r>
              <a:rPr lang="en-GB" dirty="0" err="1"/>
              <a:t>SPaG</a:t>
            </a:r>
            <a:r>
              <a:rPr lang="en-GB" dirty="0"/>
              <a:t> </a:t>
            </a:r>
          </a:p>
          <a:p>
            <a:r>
              <a:rPr lang="en-GB" dirty="0"/>
              <a:t>	55 minutes(5 </a:t>
            </a:r>
            <a:r>
              <a:rPr lang="en-GB" dirty="0" err="1"/>
              <a:t>mins</a:t>
            </a:r>
            <a:r>
              <a:rPr lang="en-GB" dirty="0"/>
              <a:t> for proofreading)</a:t>
            </a:r>
          </a:p>
          <a:p>
            <a:endParaRPr lang="en-GB" dirty="0"/>
          </a:p>
          <a:p>
            <a:r>
              <a:rPr lang="en-GB" sz="1600" dirty="0"/>
              <a:t>Our approach to the extract question:</a:t>
            </a:r>
          </a:p>
          <a:p>
            <a:endParaRPr lang="en-GB" sz="1600" dirty="0"/>
          </a:p>
          <a:p>
            <a:pPr marL="285750" indent="-285750">
              <a:buFont typeface="Arial" panose="020B0604020202020204" pitchFamily="34" charset="0"/>
              <a:buChar char="•"/>
            </a:pPr>
            <a:r>
              <a:rPr lang="en-GB" sz="1600" dirty="0"/>
              <a:t>Read through all of the information given and the text and aim to pinpoint where in the play the extract is from</a:t>
            </a:r>
          </a:p>
          <a:p>
            <a:pPr marL="285750" indent="-285750">
              <a:buFont typeface="Arial" panose="020B0604020202020204" pitchFamily="34" charset="0"/>
              <a:buChar char="•"/>
            </a:pPr>
            <a:r>
              <a:rPr lang="en-GB" sz="1600" dirty="0"/>
              <a:t>Start to highlight and annotate the extract based on the AOs</a:t>
            </a:r>
          </a:p>
          <a:p>
            <a:pPr marL="285750" indent="-285750">
              <a:buFont typeface="Arial" panose="020B0604020202020204" pitchFamily="34" charset="0"/>
              <a:buChar char="•"/>
            </a:pPr>
            <a:r>
              <a:rPr lang="en-GB" sz="1600" dirty="0"/>
              <a:t>Begin to make links between other parts of the play (jotting down relevant quotations from memory)</a:t>
            </a:r>
          </a:p>
          <a:p>
            <a:pPr marL="285750" indent="-285750">
              <a:buFont typeface="Arial" panose="020B0604020202020204" pitchFamily="34" charset="0"/>
              <a:buChar char="•"/>
            </a:pPr>
            <a:r>
              <a:rPr lang="en-GB" sz="1600" dirty="0"/>
              <a:t>Plan 3 well developed paragraphs to answer the question using EXTRACT, WHOLE, WHOLE structure</a:t>
            </a:r>
          </a:p>
          <a:p>
            <a:pPr marL="285750" indent="-285750">
              <a:buFont typeface="Arial" panose="020B0604020202020204" pitchFamily="34" charset="0"/>
              <a:buChar char="•"/>
            </a:pPr>
            <a:r>
              <a:rPr lang="en-GB" sz="1600" dirty="0"/>
              <a:t>We also teach them to follow a formula for each  paragraph them to hit all of the individual criteria</a:t>
            </a:r>
          </a:p>
          <a:p>
            <a:pPr marL="285750" indent="-285750">
              <a:buFont typeface="Arial" panose="020B0604020202020204" pitchFamily="34" charset="0"/>
              <a:buChar char="•"/>
            </a:pPr>
            <a:r>
              <a:rPr lang="en-GB" sz="1600" dirty="0"/>
              <a:t>subject terminology; recognising the writers’ methods; using quotations; exploring the effect of individual words; considering the effects on the audience/ reader and making links to the context</a:t>
            </a:r>
            <a:r>
              <a:rPr lang="en-GB" dirty="0"/>
              <a:t>.</a:t>
            </a:r>
          </a:p>
        </p:txBody>
      </p:sp>
      <p:sp>
        <p:nvSpPr>
          <p:cNvPr id="2" name="TextBox 1">
            <a:extLst>
              <a:ext uri="{FF2B5EF4-FFF2-40B4-BE49-F238E27FC236}">
                <a16:creationId xmlns:a16="http://schemas.microsoft.com/office/drawing/2014/main" id="{259E0CF7-D22E-4F7B-B284-3E777CDA9D4A}"/>
              </a:ext>
            </a:extLst>
          </p:cNvPr>
          <p:cNvSpPr txBox="1"/>
          <p:nvPr/>
        </p:nvSpPr>
        <p:spPr>
          <a:xfrm>
            <a:off x="125923" y="1149292"/>
            <a:ext cx="5721549" cy="5693866"/>
          </a:xfrm>
          <a:prstGeom prst="rect">
            <a:avLst/>
          </a:prstGeom>
          <a:noFill/>
        </p:spPr>
        <p:txBody>
          <a:bodyPr wrap="square" rtlCol="0">
            <a:spAutoFit/>
          </a:bodyPr>
          <a:lstStyle/>
          <a:p>
            <a:r>
              <a:rPr lang="en-GB" sz="1200" dirty="0"/>
              <a:t>In this extract from Act 1 King Duncan is receiving news regarding the battle against the Norwegians</a:t>
            </a:r>
          </a:p>
          <a:p>
            <a:r>
              <a:rPr lang="en-GB" sz="1200" dirty="0"/>
              <a:t>MALCOLM</a:t>
            </a:r>
          </a:p>
          <a:p>
            <a:r>
              <a:rPr lang="en-GB" sz="1200" dirty="0"/>
              <a:t>This is the sergeant</a:t>
            </a:r>
          </a:p>
          <a:p>
            <a:r>
              <a:rPr lang="en-GB" sz="1200" dirty="0"/>
              <a:t>Who like a good and hardy soldier fought</a:t>
            </a:r>
          </a:p>
          <a:p>
            <a:r>
              <a:rPr lang="en-GB" sz="1200" dirty="0"/>
              <a:t>'</a:t>
            </a:r>
            <a:r>
              <a:rPr lang="en-GB" sz="1200" dirty="0" err="1"/>
              <a:t>Gainst</a:t>
            </a:r>
            <a:r>
              <a:rPr lang="en-GB" sz="1200" dirty="0"/>
              <a:t> my captivity. Hail, brave friend!</a:t>
            </a:r>
          </a:p>
          <a:p>
            <a:r>
              <a:rPr lang="en-GB" sz="1200" dirty="0"/>
              <a:t>Say to the king the knowledge of the broil</a:t>
            </a:r>
          </a:p>
          <a:p>
            <a:r>
              <a:rPr lang="en-GB" sz="1200" dirty="0"/>
              <a:t>As thou didst leave it.</a:t>
            </a:r>
          </a:p>
          <a:p>
            <a:r>
              <a:rPr lang="en-GB" sz="1200" dirty="0"/>
              <a:t>Sergeant</a:t>
            </a:r>
          </a:p>
          <a:p>
            <a:r>
              <a:rPr lang="en-GB" sz="1200" dirty="0"/>
              <a:t>Doubtful it stood;</a:t>
            </a:r>
          </a:p>
          <a:p>
            <a:r>
              <a:rPr lang="en-GB" sz="1200" dirty="0"/>
              <a:t>As two spent swimmers, that do cling together</a:t>
            </a:r>
          </a:p>
          <a:p>
            <a:r>
              <a:rPr lang="en-GB" sz="1200" dirty="0"/>
              <a:t>And choke their art. The merciless </a:t>
            </a:r>
            <a:r>
              <a:rPr lang="en-GB" sz="1200" dirty="0" err="1"/>
              <a:t>Macdonwald</a:t>
            </a:r>
            <a:r>
              <a:rPr lang="en-GB" sz="1200" dirty="0"/>
              <a:t>--</a:t>
            </a:r>
          </a:p>
          <a:p>
            <a:r>
              <a:rPr lang="en-GB" sz="1200" dirty="0"/>
              <a:t>Worthy to be a rebel, for to that</a:t>
            </a:r>
          </a:p>
          <a:p>
            <a:r>
              <a:rPr lang="en-GB" sz="1200" dirty="0"/>
              <a:t>The multiplying </a:t>
            </a:r>
            <a:r>
              <a:rPr lang="en-GB" sz="1200" dirty="0" err="1"/>
              <a:t>villanies</a:t>
            </a:r>
            <a:r>
              <a:rPr lang="en-GB" sz="1200" dirty="0"/>
              <a:t> of nature</a:t>
            </a:r>
          </a:p>
          <a:p>
            <a:r>
              <a:rPr lang="en-GB" sz="1200" dirty="0"/>
              <a:t>Do swarm upon him--from the western isles</a:t>
            </a:r>
          </a:p>
          <a:p>
            <a:r>
              <a:rPr lang="en-GB" sz="1200" dirty="0"/>
              <a:t>Of kerns and gallowglasses is supplied;</a:t>
            </a:r>
          </a:p>
          <a:p>
            <a:r>
              <a:rPr lang="en-GB" sz="1200" dirty="0"/>
              <a:t>And fortune, on his damned quarrel smiling,</a:t>
            </a:r>
          </a:p>
          <a:p>
            <a:r>
              <a:rPr lang="en-GB" sz="1200" dirty="0" err="1"/>
              <a:t>Show'd</a:t>
            </a:r>
            <a:r>
              <a:rPr lang="en-GB" sz="1200" dirty="0"/>
              <a:t> like a rebel's whore: but all's too weak:</a:t>
            </a:r>
          </a:p>
          <a:p>
            <a:r>
              <a:rPr lang="en-GB" sz="1200" dirty="0"/>
              <a:t>For brave Macbeth--well he deserves that name--</a:t>
            </a:r>
          </a:p>
          <a:p>
            <a:r>
              <a:rPr lang="en-GB" sz="1200" dirty="0"/>
              <a:t>Disdaining fortune, with his </a:t>
            </a:r>
            <a:r>
              <a:rPr lang="en-GB" sz="1200" dirty="0" err="1"/>
              <a:t>brandish'd</a:t>
            </a:r>
            <a:r>
              <a:rPr lang="en-GB" sz="1200" dirty="0"/>
              <a:t> steel,</a:t>
            </a:r>
          </a:p>
          <a:p>
            <a:r>
              <a:rPr lang="en-GB" sz="1200" dirty="0"/>
              <a:t>Which smoked with bloody execution,</a:t>
            </a:r>
          </a:p>
          <a:p>
            <a:r>
              <a:rPr lang="en-GB" sz="1200" dirty="0"/>
              <a:t>Like valour's minion carved out his passage</a:t>
            </a:r>
          </a:p>
          <a:p>
            <a:r>
              <a:rPr lang="en-GB" sz="1200" dirty="0"/>
              <a:t>Till he faced the slave;</a:t>
            </a:r>
          </a:p>
          <a:p>
            <a:r>
              <a:rPr lang="en-GB" sz="1200" dirty="0"/>
              <a:t>Which ne'er shook hands, nor bade farewell to him,</a:t>
            </a:r>
          </a:p>
          <a:p>
            <a:r>
              <a:rPr lang="en-GB" sz="1200" dirty="0"/>
              <a:t>Till he </a:t>
            </a:r>
            <a:r>
              <a:rPr lang="en-GB" sz="1200" dirty="0" err="1"/>
              <a:t>unseam'd</a:t>
            </a:r>
            <a:r>
              <a:rPr lang="en-GB" sz="1200" dirty="0"/>
              <a:t> him from the nave to the chaps,</a:t>
            </a:r>
          </a:p>
          <a:p>
            <a:r>
              <a:rPr lang="en-GB" sz="1200" dirty="0"/>
              <a:t>And </a:t>
            </a:r>
            <a:r>
              <a:rPr lang="en-GB" sz="1200" dirty="0" err="1"/>
              <a:t>fix'd</a:t>
            </a:r>
            <a:r>
              <a:rPr lang="en-GB" sz="1200" dirty="0"/>
              <a:t> his head upon our battlements.</a:t>
            </a:r>
          </a:p>
          <a:p>
            <a:r>
              <a:rPr lang="en-GB" sz="1200" dirty="0"/>
              <a:t>DUNCAN</a:t>
            </a:r>
          </a:p>
          <a:p>
            <a:r>
              <a:rPr lang="en-GB" sz="1200" dirty="0"/>
              <a:t>O valiant cousin! worthy gentleman!</a:t>
            </a:r>
          </a:p>
          <a:p>
            <a:r>
              <a:rPr lang="en-GB" sz="1400" b="1" dirty="0"/>
              <a:t>Question: Starting with this extract how does Shakespeare present Macbeth as both a hero and a villain in the play?</a:t>
            </a:r>
          </a:p>
        </p:txBody>
      </p:sp>
    </p:spTree>
    <p:extLst>
      <p:ext uri="{BB962C8B-B14F-4D97-AF65-F5344CB8AC3E}">
        <p14:creationId xmlns:p14="http://schemas.microsoft.com/office/powerpoint/2010/main" val="90396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56997" y="1227410"/>
            <a:ext cx="5584873" cy="4801314"/>
          </a:xfrm>
          <a:prstGeom prst="rect">
            <a:avLst/>
          </a:prstGeom>
          <a:noFill/>
          <a:ln w="19050">
            <a:solidFill>
              <a:srgbClr val="00B050"/>
            </a:solidFill>
          </a:ln>
        </p:spPr>
        <p:txBody>
          <a:bodyPr wrap="square" rtlCol="0">
            <a:spAutoFit/>
          </a:bodyPr>
          <a:lstStyle/>
          <a:p>
            <a:r>
              <a:rPr lang="en-GB" b="1" dirty="0"/>
              <a:t> ‘</a:t>
            </a:r>
            <a:r>
              <a:rPr lang="en-GB" b="1" dirty="0" err="1"/>
              <a:t>Dr.</a:t>
            </a:r>
            <a:r>
              <a:rPr lang="en-GB" b="1" dirty="0"/>
              <a:t> Jekyll &amp; Mr Hyde’ Or A ‘Christmas Carol’</a:t>
            </a:r>
            <a:endParaRPr lang="en-GB" dirty="0"/>
          </a:p>
          <a:p>
            <a:r>
              <a:rPr lang="en-GB" dirty="0"/>
              <a:t>	30 marks</a:t>
            </a:r>
          </a:p>
          <a:p>
            <a:r>
              <a:rPr lang="en-GB" dirty="0"/>
              <a:t>	50 minutes</a:t>
            </a:r>
          </a:p>
          <a:p>
            <a:endParaRPr lang="en-GB" dirty="0"/>
          </a:p>
          <a:p>
            <a:r>
              <a:rPr lang="en-GB" dirty="0"/>
              <a:t>Our approach to the extract question:</a:t>
            </a:r>
          </a:p>
          <a:p>
            <a:endParaRPr lang="en-GB" dirty="0"/>
          </a:p>
          <a:p>
            <a:pPr marL="285750" indent="-285750">
              <a:buFont typeface="Arial" panose="020B0604020202020204" pitchFamily="34" charset="0"/>
              <a:buChar char="•"/>
            </a:pPr>
            <a:r>
              <a:rPr lang="en-GB" dirty="0"/>
              <a:t>Read through all of the information given and the text and aim to pinpoint where in the novel the extract is from</a:t>
            </a:r>
          </a:p>
          <a:p>
            <a:pPr marL="285750" indent="-285750">
              <a:buFont typeface="Arial" panose="020B0604020202020204" pitchFamily="34" charset="0"/>
              <a:buChar char="•"/>
            </a:pPr>
            <a:r>
              <a:rPr lang="en-GB" dirty="0"/>
              <a:t>Start to highlight and annotate the extract based on the AOs</a:t>
            </a:r>
          </a:p>
          <a:p>
            <a:pPr marL="285750" indent="-285750">
              <a:buFont typeface="Arial" panose="020B0604020202020204" pitchFamily="34" charset="0"/>
              <a:buChar char="•"/>
            </a:pPr>
            <a:r>
              <a:rPr lang="en-GB" dirty="0"/>
              <a:t>Begin to make links between other parts of the story (jotting down relevant quotations from memory)</a:t>
            </a:r>
          </a:p>
          <a:p>
            <a:pPr marL="285750" indent="-285750">
              <a:buFont typeface="Arial" panose="020B0604020202020204" pitchFamily="34" charset="0"/>
              <a:buChar char="•"/>
            </a:pPr>
            <a:r>
              <a:rPr lang="en-GB" dirty="0"/>
              <a:t>Plan 4-6 paragraphs to answer the question using EXTRACT, WHOLE, EXTRACT, WHOLE structure</a:t>
            </a:r>
          </a:p>
          <a:p>
            <a:pPr marL="285750" indent="-285750">
              <a:buFont typeface="Arial" panose="020B0604020202020204" pitchFamily="34" charset="0"/>
              <a:buChar char="•"/>
            </a:pPr>
            <a:r>
              <a:rPr lang="en-GB" dirty="0"/>
              <a:t>We also teach them to follow the same formula for each paragraph</a:t>
            </a:r>
          </a:p>
        </p:txBody>
      </p:sp>
      <p:sp>
        <p:nvSpPr>
          <p:cNvPr id="3" name="TextBox 2"/>
          <p:cNvSpPr txBox="1"/>
          <p:nvPr/>
        </p:nvSpPr>
        <p:spPr>
          <a:xfrm>
            <a:off x="1430265" y="98991"/>
            <a:ext cx="9420949" cy="369332"/>
          </a:xfrm>
          <a:prstGeom prst="rect">
            <a:avLst/>
          </a:prstGeom>
          <a:noFill/>
          <a:ln w="19050">
            <a:solidFill>
              <a:srgbClr val="00B050"/>
            </a:solidFill>
          </a:ln>
        </p:spPr>
        <p:txBody>
          <a:bodyPr wrap="square" rtlCol="0">
            <a:spAutoFit/>
          </a:bodyPr>
          <a:lstStyle/>
          <a:p>
            <a:r>
              <a:rPr lang="en-GB" b="1" dirty="0"/>
              <a:t>Literature Paper 1 Section B: ‘Jekyll and Hyde’ OR ‘A Christmas Carol’</a:t>
            </a:r>
            <a:r>
              <a:rPr lang="en-GB" dirty="0"/>
              <a:t>	</a:t>
            </a:r>
          </a:p>
        </p:txBody>
      </p:sp>
      <p:sp>
        <p:nvSpPr>
          <p:cNvPr id="4" name="Rectangle 3"/>
          <p:cNvSpPr/>
          <p:nvPr/>
        </p:nvSpPr>
        <p:spPr>
          <a:xfrm>
            <a:off x="248530" y="1227410"/>
            <a:ext cx="5767753" cy="4928016"/>
          </a:xfrm>
          <a:prstGeom prst="rect">
            <a:avLst/>
          </a:prstGeom>
          <a:ln w="19050">
            <a:solidFill>
              <a:srgbClr val="00B050"/>
            </a:solidFill>
          </a:ln>
        </p:spPr>
        <p:txBody>
          <a:bodyPr wrap="squar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For example: Starting with this extract, how does Stevenson create a sense of horror within ‘Jekyll and Hyde’?</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…as he lay and tossed in the gross darkness of the night and the curtained room, Mr. Enfield's tale went by before his mind in a scroll of lighted pictures. He would be aware of the great field of lamps of a nocturnal city; then of the figure of a man walking swiftly; then of a child running from the doctor's; and then these met, and that human Juggernaut trod the child down and passed on regardless of her screams. Or else he would see a room in a rich house, where his friend lay asleep, dreaming and smiling at his dreams; and then the door of that room would be opened, the curtains of the bed plucked apart, the sleeper recalled, and lo! there would stand by his side a figure to whom power was given, and even at that dead hour, he must rise and do its bidding. The figure in these two phases haunted the lawyer all night; and if at any time he dozed over, it was but to see it glide more stealthily through sleeping houses, or move the more swiftly and still the more swiftly, even to dizziness, through wider labyrinths of </a:t>
            </a:r>
            <a:r>
              <a:rPr lang="en-GB" sz="1400" dirty="0" err="1">
                <a:latin typeface="Calibri" panose="020F0502020204030204" pitchFamily="34" charset="0"/>
                <a:ea typeface="Calibri" panose="020F0502020204030204" pitchFamily="34" charset="0"/>
                <a:cs typeface="Times New Roman" panose="02020603050405020304" pitchFamily="18" charset="0"/>
              </a:rPr>
              <a:t>lamplighted</a:t>
            </a:r>
            <a:r>
              <a:rPr lang="en-GB" sz="1400" dirty="0">
                <a:latin typeface="Calibri" panose="020F0502020204030204" pitchFamily="34" charset="0"/>
                <a:ea typeface="Calibri" panose="020F0502020204030204" pitchFamily="34" charset="0"/>
                <a:cs typeface="Times New Roman" panose="02020603050405020304" pitchFamily="18" charset="0"/>
              </a:rPr>
              <a:t> city, and at every street-corner crush a child and leave her screaming. And still the figure had no face by which he might know it; even in his dreams, it had no face, or one that baffled him and melted before his eyes;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92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1105245" y="319403"/>
            <a:ext cx="955295" cy="136872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7604" y="1452289"/>
            <a:ext cx="997167" cy="137651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20" y="1496442"/>
            <a:ext cx="960645" cy="1440968"/>
          </a:xfrm>
          <a:prstGeom prst="rect">
            <a:avLst/>
          </a:prstGeom>
        </p:spPr>
      </p:pic>
      <p:pic>
        <p:nvPicPr>
          <p:cNvPr id="9" name="Picture 2" descr="Image result for eva smit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1265" y="2407936"/>
            <a:ext cx="909220" cy="1368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07131" y="511728"/>
            <a:ext cx="8254902" cy="5570756"/>
          </a:xfrm>
          <a:prstGeom prst="rect">
            <a:avLst/>
          </a:prstGeom>
          <a:solidFill>
            <a:schemeClr val="bg2"/>
          </a:solidFill>
          <a:ln w="19050">
            <a:solidFill>
              <a:srgbClr val="7030A0"/>
            </a:solidFill>
          </a:ln>
        </p:spPr>
        <p:txBody>
          <a:bodyPr wrap="square" rtlCol="0">
            <a:spAutoFit/>
          </a:bodyPr>
          <a:lstStyle/>
          <a:p>
            <a:r>
              <a:rPr lang="en-GB" sz="2000" b="1" dirty="0"/>
              <a:t>Literature Paper 2 :‘An Inspector Calls’ J.B Priestley or ‘Blood Brothers’ Willy Russell </a:t>
            </a:r>
          </a:p>
          <a:p>
            <a:r>
              <a:rPr lang="en-GB" sz="2000" b="1" dirty="0"/>
              <a:t>45 mins 30 marks + </a:t>
            </a:r>
            <a:r>
              <a:rPr lang="en-GB" sz="2000" b="1" dirty="0" err="1"/>
              <a:t>SPaG</a:t>
            </a:r>
            <a:r>
              <a:rPr lang="en-GB" sz="2000" b="1" dirty="0"/>
              <a:t> 4 marks</a:t>
            </a:r>
            <a:endParaRPr lang="en-GB" sz="2000" dirty="0"/>
          </a:p>
          <a:p>
            <a:r>
              <a:rPr lang="en-GB" sz="2000" dirty="0"/>
              <a:t>	</a:t>
            </a:r>
          </a:p>
          <a:p>
            <a:r>
              <a:rPr lang="en-GB" sz="2000" dirty="0"/>
              <a:t>One question from a choice of two (character / theme based)</a:t>
            </a:r>
          </a:p>
          <a:p>
            <a:endParaRPr lang="en-GB" sz="2000" dirty="0"/>
          </a:p>
          <a:p>
            <a:r>
              <a:rPr lang="en-GB" sz="2000" dirty="0"/>
              <a:t>Our approach to this question:</a:t>
            </a:r>
          </a:p>
          <a:p>
            <a:endParaRPr lang="en-GB" sz="2000" dirty="0"/>
          </a:p>
          <a:p>
            <a:pPr marL="285750" indent="-285750">
              <a:buFont typeface="Arial" panose="020B0604020202020204" pitchFamily="34" charset="0"/>
              <a:buChar char="•"/>
            </a:pPr>
            <a:r>
              <a:rPr lang="en-GB" sz="2000" dirty="0"/>
              <a:t>Students need to be confident with the playwright’s ideas, themes, characters and devices used </a:t>
            </a:r>
          </a:p>
          <a:p>
            <a:pPr marL="285750" indent="-285750">
              <a:buFont typeface="Arial" panose="020B0604020202020204" pitchFamily="34" charset="0"/>
              <a:buChar char="•"/>
            </a:pPr>
            <a:r>
              <a:rPr lang="en-GB" sz="2000" dirty="0"/>
              <a:t>They will need to know key quotations and be confident with citing evidence from across the text, both through speech and stage directions.</a:t>
            </a:r>
          </a:p>
          <a:p>
            <a:pPr marL="285750" indent="-285750">
              <a:buFont typeface="Arial" panose="020B0604020202020204" pitchFamily="34" charset="0"/>
              <a:buChar char="•"/>
            </a:pPr>
            <a:r>
              <a:rPr lang="en-GB" sz="2000" dirty="0"/>
              <a:t>They should plan 3-5 key moments / methods used within the play to explore that relate to the question they select</a:t>
            </a:r>
          </a:p>
          <a:p>
            <a:pPr marL="285750" indent="-285750">
              <a:buFont typeface="Arial" panose="020B0604020202020204" pitchFamily="34" charset="0"/>
              <a:buChar char="•"/>
            </a:pPr>
            <a:r>
              <a:rPr lang="en-GB" sz="2000" dirty="0"/>
              <a:t>They will be taught a formula for each paragraph that ensures they hit the mark scheme</a:t>
            </a:r>
          </a:p>
          <a:p>
            <a:endParaRPr lang="en-GB" dirty="0"/>
          </a:p>
          <a:p>
            <a:endParaRPr lang="en-GB" dirty="0"/>
          </a:p>
        </p:txBody>
      </p:sp>
      <p:pic>
        <p:nvPicPr>
          <p:cNvPr id="2" name="Picture 1">
            <a:extLst>
              <a:ext uri="{FF2B5EF4-FFF2-40B4-BE49-F238E27FC236}">
                <a16:creationId xmlns:a16="http://schemas.microsoft.com/office/drawing/2014/main" id="{66616096-EA94-47D1-A3E8-A64DB5040B32}"/>
              </a:ext>
            </a:extLst>
          </p:cNvPr>
          <p:cNvPicPr>
            <a:picLocks noChangeAspect="1"/>
          </p:cNvPicPr>
          <p:nvPr/>
        </p:nvPicPr>
        <p:blipFill>
          <a:blip r:embed="rId9"/>
          <a:stretch>
            <a:fillRect/>
          </a:stretch>
        </p:blipFill>
        <p:spPr>
          <a:xfrm>
            <a:off x="0" y="4764947"/>
            <a:ext cx="2040778" cy="1063042"/>
          </a:xfrm>
          <a:prstGeom prst="rect">
            <a:avLst/>
          </a:prstGeom>
        </p:spPr>
      </p:pic>
      <p:pic>
        <p:nvPicPr>
          <p:cNvPr id="2050" name="Picture 2" descr="CCM's Studio Series Opens Next Week With Award-Winning Musical 'Blood  Brothers' – CCM VILLAGE NEWS ARCHIVES">
            <a:extLst>
              <a:ext uri="{FF2B5EF4-FFF2-40B4-BE49-F238E27FC236}">
                <a16:creationId xmlns:a16="http://schemas.microsoft.com/office/drawing/2014/main" id="{534C00D5-E0F1-4B78-87C9-F652EBB2D9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7604" y="5580274"/>
            <a:ext cx="1731995" cy="115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7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extLst>
              <a:ext uri="{837473B0-CC2E-450A-ABE3-18F120FF3D39}">
                <a1611:picAttrSrcUrl xmlns:a1611="http://schemas.microsoft.com/office/drawing/2016/11/main" r:id="rId3"/>
              </a:ext>
            </a:extLst>
          </a:blip>
          <a:srcRect/>
          <a:stretch>
            <a:fillRect t="-7000" b="-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1B6962-BB64-DD07-660D-8345A9CC1250}"/>
              </a:ext>
            </a:extLst>
          </p:cNvPr>
          <p:cNvSpPr txBox="1"/>
          <p:nvPr/>
        </p:nvSpPr>
        <p:spPr>
          <a:xfrm>
            <a:off x="2120949" y="430448"/>
            <a:ext cx="8254902" cy="6186309"/>
          </a:xfrm>
          <a:prstGeom prst="rect">
            <a:avLst/>
          </a:prstGeom>
          <a:solidFill>
            <a:schemeClr val="bg2">
              <a:alpha val="39000"/>
            </a:schemeClr>
          </a:solidFill>
          <a:ln w="19050">
            <a:solidFill>
              <a:srgbClr val="7030A0"/>
            </a:solidFill>
          </a:ln>
        </p:spPr>
        <p:txBody>
          <a:bodyPr wrap="square" rtlCol="0">
            <a:spAutoFit/>
          </a:bodyPr>
          <a:lstStyle/>
          <a:p>
            <a:r>
              <a:rPr lang="en-GB" sz="2000" b="1" dirty="0"/>
              <a:t>Literature Paper 2 : Section B Poetry Anthology (prepared poetry from Power and Conflict section of the anthology)</a:t>
            </a:r>
          </a:p>
          <a:p>
            <a:r>
              <a:rPr lang="en-GB" sz="2000" dirty="0"/>
              <a:t>45mins 30 marks	</a:t>
            </a:r>
          </a:p>
          <a:p>
            <a:r>
              <a:rPr lang="en-GB" sz="2000" dirty="0"/>
              <a:t>One question. One poem given. Students will choose a second poem to compare with the first depending on the question and the named poem.</a:t>
            </a:r>
          </a:p>
          <a:p>
            <a:endParaRPr lang="en-GB" sz="2000" dirty="0"/>
          </a:p>
          <a:p>
            <a:r>
              <a:rPr lang="en-GB" sz="2000" dirty="0"/>
              <a:t>Our approach to this question:</a:t>
            </a:r>
          </a:p>
          <a:p>
            <a:endParaRPr lang="en-GB" sz="2000" dirty="0"/>
          </a:p>
          <a:p>
            <a:pPr marL="285750" indent="-285750">
              <a:buFont typeface="Arial" panose="020B0604020202020204" pitchFamily="34" charset="0"/>
              <a:buChar char="•"/>
            </a:pPr>
            <a:r>
              <a:rPr lang="en-GB" sz="2000" dirty="0"/>
              <a:t>Students need to be confident with at least 6 poems from across a variety of themes: identity, power, war, nature, places, conflict. </a:t>
            </a:r>
          </a:p>
          <a:p>
            <a:pPr marL="285750" indent="-285750">
              <a:buFont typeface="Arial" panose="020B0604020202020204" pitchFamily="34" charset="0"/>
              <a:buChar char="•"/>
            </a:pPr>
            <a:r>
              <a:rPr lang="en-GB" sz="2000" dirty="0"/>
              <a:t>They will need to know key quotations and be confident with citing evidence from across a range of poems and exploring the methods used by poets</a:t>
            </a:r>
          </a:p>
          <a:p>
            <a:pPr marL="285750" indent="-285750">
              <a:buFont typeface="Arial" panose="020B0604020202020204" pitchFamily="34" charset="0"/>
              <a:buChar char="•"/>
            </a:pPr>
            <a:r>
              <a:rPr lang="en-GB" sz="2000" dirty="0"/>
              <a:t>They will need to know the background about each poem, too.</a:t>
            </a:r>
          </a:p>
          <a:p>
            <a:pPr marL="285750" indent="-285750">
              <a:buFont typeface="Arial" panose="020B0604020202020204" pitchFamily="34" charset="0"/>
              <a:buChar char="•"/>
            </a:pPr>
            <a:r>
              <a:rPr lang="en-GB" sz="2000" dirty="0"/>
              <a:t>They must remember it is a comparison and so should focus on using comparative words throughout each paragraph.</a:t>
            </a:r>
          </a:p>
          <a:p>
            <a:pPr marL="285750" indent="-285750">
              <a:buFont typeface="Arial" panose="020B0604020202020204" pitchFamily="34" charset="0"/>
              <a:buChar char="•"/>
            </a:pPr>
            <a:r>
              <a:rPr lang="en-GB" sz="2000" dirty="0"/>
              <a:t>They will be taught a formula for each paragraph that ensures they hit the mark scheme</a:t>
            </a:r>
          </a:p>
          <a:p>
            <a:endParaRPr lang="en-GB" dirty="0"/>
          </a:p>
          <a:p>
            <a:endParaRPr lang="en-GB" dirty="0"/>
          </a:p>
        </p:txBody>
      </p:sp>
    </p:spTree>
    <p:extLst>
      <p:ext uri="{BB962C8B-B14F-4D97-AF65-F5344CB8AC3E}">
        <p14:creationId xmlns:p14="http://schemas.microsoft.com/office/powerpoint/2010/main" val="382556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24000"/>
          </a:blip>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290392" y="5186150"/>
            <a:ext cx="3752755" cy="4412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a) In ‘Nettles’ how does the poet present ideas linked to a parent wanting to protect a child? 24 marks</a:t>
            </a:r>
          </a:p>
        </p:txBody>
      </p:sp>
      <p:sp>
        <p:nvSpPr>
          <p:cNvPr id="8" name="Rectangle 7"/>
          <p:cNvSpPr/>
          <p:nvPr/>
        </p:nvSpPr>
        <p:spPr>
          <a:xfrm>
            <a:off x="2985899" y="5695061"/>
            <a:ext cx="4936520" cy="9479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n-GB" sz="1200" dirty="0"/>
              <a:t>b) What is similar or different in the methods  poets use to convey ideas in ‘Nettles’ and ‘Advice to a Teenage Daughter’?  8 marks </a:t>
            </a:r>
          </a:p>
        </p:txBody>
      </p:sp>
      <p:sp>
        <p:nvSpPr>
          <p:cNvPr id="7" name="TextBox 6"/>
          <p:cNvSpPr txBox="1"/>
          <p:nvPr/>
        </p:nvSpPr>
        <p:spPr>
          <a:xfrm>
            <a:off x="1289588" y="436616"/>
            <a:ext cx="9420949" cy="369332"/>
          </a:xfrm>
          <a:prstGeom prst="rect">
            <a:avLst/>
          </a:prstGeom>
          <a:noFill/>
          <a:ln w="19050">
            <a:solidFill>
              <a:schemeClr val="accent5"/>
            </a:solidFill>
          </a:ln>
        </p:spPr>
        <p:txBody>
          <a:bodyPr wrap="square" rtlCol="0">
            <a:spAutoFit/>
          </a:bodyPr>
          <a:lstStyle/>
          <a:p>
            <a:r>
              <a:rPr lang="en-GB" b="1" dirty="0"/>
              <a:t>Literature Paper 2: Section C Unseen Poetry 45mins (2 questions)</a:t>
            </a:r>
            <a:r>
              <a:rPr lang="en-GB" dirty="0"/>
              <a:t>	</a:t>
            </a:r>
          </a:p>
        </p:txBody>
      </p:sp>
      <p:sp>
        <p:nvSpPr>
          <p:cNvPr id="9" name="TextBox 8"/>
          <p:cNvSpPr txBox="1"/>
          <p:nvPr/>
        </p:nvSpPr>
        <p:spPr>
          <a:xfrm>
            <a:off x="7922419" y="1078413"/>
            <a:ext cx="4005743" cy="4801314"/>
          </a:xfrm>
          <a:prstGeom prst="rect">
            <a:avLst/>
          </a:prstGeom>
          <a:noFill/>
          <a:ln>
            <a:solidFill>
              <a:schemeClr val="accent5"/>
            </a:solidFill>
          </a:ln>
        </p:spPr>
        <p:txBody>
          <a:bodyPr wrap="square" rtlCol="0">
            <a:spAutoFit/>
          </a:bodyPr>
          <a:lstStyle/>
          <a:p>
            <a:r>
              <a:rPr lang="en-GB" b="1" dirty="0"/>
              <a:t>Unseen Poetry</a:t>
            </a:r>
          </a:p>
          <a:p>
            <a:r>
              <a:rPr lang="en-GB" dirty="0"/>
              <a:t>	a) 24 marks 30 minutes</a:t>
            </a:r>
          </a:p>
          <a:p>
            <a:r>
              <a:rPr lang="en-GB" dirty="0"/>
              <a:t>	b) 18 marks 15 minutes (plus SPAG 4 marks)</a:t>
            </a:r>
          </a:p>
          <a:p>
            <a:r>
              <a:rPr lang="en-GB" dirty="0"/>
              <a:t>	Two unseen poems </a:t>
            </a:r>
          </a:p>
          <a:p>
            <a:endParaRPr lang="en-GB" dirty="0"/>
          </a:p>
          <a:p>
            <a:r>
              <a:rPr lang="en-GB" dirty="0"/>
              <a:t>For the unseen poetry students need to have the independent skills and confidence to annotate an unseen poem in relation to ideas, structure and language devices.</a:t>
            </a:r>
          </a:p>
          <a:p>
            <a:r>
              <a:rPr lang="en-GB" dirty="0"/>
              <a:t>Our approach:</a:t>
            </a:r>
          </a:p>
          <a:p>
            <a:pPr marL="285750" indent="-285750">
              <a:buFont typeface="Arial" panose="020B0604020202020204" pitchFamily="34" charset="0"/>
              <a:buChar char="•"/>
            </a:pPr>
            <a:r>
              <a:rPr lang="en-GB" dirty="0"/>
              <a:t>Annotate poems based on AO1 and AO2</a:t>
            </a:r>
          </a:p>
          <a:p>
            <a:pPr marL="285750" indent="-285750">
              <a:buFont typeface="Arial" panose="020B0604020202020204" pitchFamily="34" charset="0"/>
              <a:buChar char="•"/>
            </a:pPr>
            <a:r>
              <a:rPr lang="en-GB" dirty="0"/>
              <a:t>Look for wider themes and ideas</a:t>
            </a:r>
          </a:p>
          <a:p>
            <a:pPr marL="285750" indent="-285750">
              <a:buFont typeface="Arial" panose="020B0604020202020204" pitchFamily="34" charset="0"/>
              <a:buChar char="•"/>
            </a:pPr>
            <a:r>
              <a:rPr lang="en-GB" dirty="0"/>
              <a:t>Cover 3 main points / paragraphs</a:t>
            </a:r>
          </a:p>
          <a:p>
            <a:pPr marL="285750" indent="-285750">
              <a:buFont typeface="Arial" panose="020B0604020202020204" pitchFamily="34" charset="0"/>
              <a:buChar char="•"/>
            </a:pPr>
            <a:r>
              <a:rPr lang="en-GB" dirty="0"/>
              <a:t>For comparison use Both, however</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29DBD63-D5E8-44E3-B18B-AA7CE369CAF2}"/>
                  </a:ext>
                </a:extLst>
              </p14:cNvPr>
              <p14:cNvContentPartPr/>
              <p14:nvPr/>
            </p14:nvContentPartPr>
            <p14:xfrm>
              <a:off x="5313440" y="1371400"/>
              <a:ext cx="360" cy="360"/>
            </p14:xfrm>
          </p:contentPart>
        </mc:Choice>
        <mc:Fallback xmlns="">
          <p:pic>
            <p:nvPicPr>
              <p:cNvPr id="2" name="Ink 1">
                <a:extLst>
                  <a:ext uri="{FF2B5EF4-FFF2-40B4-BE49-F238E27FC236}">
                    <a16:creationId xmlns:a16="http://schemas.microsoft.com/office/drawing/2014/main" id="{E29DBD63-D5E8-44E3-B18B-AA7CE369CAF2}"/>
                  </a:ext>
                </a:extLst>
              </p:cNvPr>
              <p:cNvPicPr/>
              <p:nvPr/>
            </p:nvPicPr>
            <p:blipFill>
              <a:blip r:embed="rId7"/>
              <a:stretch>
                <a:fillRect/>
              </a:stretch>
            </p:blipFill>
            <p:spPr>
              <a:xfrm>
                <a:off x="5304440" y="1362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B625A407-60C0-402D-9F75-1CC01239E80F}"/>
                  </a:ext>
                </a:extLst>
              </p14:cNvPr>
              <p14:cNvContentPartPr/>
              <p14:nvPr/>
            </p14:nvContentPartPr>
            <p14:xfrm>
              <a:off x="4093760" y="548080"/>
              <a:ext cx="360" cy="360"/>
            </p14:xfrm>
          </p:contentPart>
        </mc:Choice>
        <mc:Fallback xmlns="">
          <p:pic>
            <p:nvPicPr>
              <p:cNvPr id="3" name="Ink 2">
                <a:extLst>
                  <a:ext uri="{FF2B5EF4-FFF2-40B4-BE49-F238E27FC236}">
                    <a16:creationId xmlns:a16="http://schemas.microsoft.com/office/drawing/2014/main" id="{B625A407-60C0-402D-9F75-1CC01239E80F}"/>
                  </a:ext>
                </a:extLst>
              </p:cNvPr>
              <p:cNvPicPr/>
              <p:nvPr/>
            </p:nvPicPr>
            <p:blipFill>
              <a:blip r:embed="rId7"/>
              <a:stretch>
                <a:fillRect/>
              </a:stretch>
            </p:blipFill>
            <p:spPr>
              <a:xfrm>
                <a:off x="4085120" y="5394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AA4775EE-4CDE-4708-8A1E-02CA5563A626}"/>
                  </a:ext>
                </a:extLst>
              </p14:cNvPr>
              <p14:cNvContentPartPr/>
              <p14:nvPr/>
            </p14:nvContentPartPr>
            <p14:xfrm>
              <a:off x="4632320" y="1279600"/>
              <a:ext cx="360" cy="360"/>
            </p14:xfrm>
          </p:contentPart>
        </mc:Choice>
        <mc:Fallback xmlns="">
          <p:pic>
            <p:nvPicPr>
              <p:cNvPr id="6" name="Ink 5">
                <a:extLst>
                  <a:ext uri="{FF2B5EF4-FFF2-40B4-BE49-F238E27FC236}">
                    <a16:creationId xmlns:a16="http://schemas.microsoft.com/office/drawing/2014/main" id="{AA4775EE-4CDE-4708-8A1E-02CA5563A626}"/>
                  </a:ext>
                </a:extLst>
              </p:cNvPr>
              <p:cNvPicPr/>
              <p:nvPr/>
            </p:nvPicPr>
            <p:blipFill>
              <a:blip r:embed="rId7"/>
              <a:stretch>
                <a:fillRect/>
              </a:stretch>
            </p:blipFill>
            <p:spPr>
              <a:xfrm>
                <a:off x="4623680" y="1270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8C94ECFC-C91A-4850-8B84-AD037AB9EDC4}"/>
                  </a:ext>
                </a:extLst>
              </p14:cNvPr>
              <p14:cNvContentPartPr/>
              <p14:nvPr/>
            </p14:nvContentPartPr>
            <p14:xfrm>
              <a:off x="4937600" y="1229200"/>
              <a:ext cx="360" cy="360"/>
            </p14:xfrm>
          </p:contentPart>
        </mc:Choice>
        <mc:Fallback xmlns="">
          <p:pic>
            <p:nvPicPr>
              <p:cNvPr id="10" name="Ink 9">
                <a:extLst>
                  <a:ext uri="{FF2B5EF4-FFF2-40B4-BE49-F238E27FC236}">
                    <a16:creationId xmlns:a16="http://schemas.microsoft.com/office/drawing/2014/main" id="{8C94ECFC-C91A-4850-8B84-AD037AB9EDC4}"/>
                  </a:ext>
                </a:extLst>
              </p:cNvPr>
              <p:cNvPicPr/>
              <p:nvPr/>
            </p:nvPicPr>
            <p:blipFill>
              <a:blip r:embed="rId7"/>
              <a:stretch>
                <a:fillRect/>
              </a:stretch>
            </p:blipFill>
            <p:spPr>
              <a:xfrm>
                <a:off x="4928960" y="1220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B994E222-ED58-4A0B-B9D7-5EDC8488CBB2}"/>
                  </a:ext>
                </a:extLst>
              </p14:cNvPr>
              <p14:cNvContentPartPr/>
              <p14:nvPr/>
            </p14:nvContentPartPr>
            <p14:xfrm>
              <a:off x="3657440" y="1371400"/>
              <a:ext cx="360" cy="360"/>
            </p14:xfrm>
          </p:contentPart>
        </mc:Choice>
        <mc:Fallback xmlns="">
          <p:pic>
            <p:nvPicPr>
              <p:cNvPr id="11" name="Ink 10">
                <a:extLst>
                  <a:ext uri="{FF2B5EF4-FFF2-40B4-BE49-F238E27FC236}">
                    <a16:creationId xmlns:a16="http://schemas.microsoft.com/office/drawing/2014/main" id="{B994E222-ED58-4A0B-B9D7-5EDC8488CBB2}"/>
                  </a:ext>
                </a:extLst>
              </p:cNvPr>
              <p:cNvPicPr/>
              <p:nvPr/>
            </p:nvPicPr>
            <p:blipFill>
              <a:blip r:embed="rId7"/>
              <a:stretch>
                <a:fillRect/>
              </a:stretch>
            </p:blipFill>
            <p:spPr>
              <a:xfrm>
                <a:off x="3648440" y="1362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F15E3BF-877D-42EB-B621-5A7F9B5059D9}"/>
                  </a:ext>
                </a:extLst>
              </p14:cNvPr>
              <p14:cNvContentPartPr/>
              <p14:nvPr/>
            </p14:nvContentPartPr>
            <p14:xfrm>
              <a:off x="5293280" y="1402000"/>
              <a:ext cx="360" cy="360"/>
            </p14:xfrm>
          </p:contentPart>
        </mc:Choice>
        <mc:Fallback xmlns="">
          <p:pic>
            <p:nvPicPr>
              <p:cNvPr id="12" name="Ink 11">
                <a:extLst>
                  <a:ext uri="{FF2B5EF4-FFF2-40B4-BE49-F238E27FC236}">
                    <a16:creationId xmlns:a16="http://schemas.microsoft.com/office/drawing/2014/main" id="{0F15E3BF-877D-42EB-B621-5A7F9B5059D9}"/>
                  </a:ext>
                </a:extLst>
              </p:cNvPr>
              <p:cNvPicPr/>
              <p:nvPr/>
            </p:nvPicPr>
            <p:blipFill>
              <a:blip r:embed="rId7"/>
              <a:stretch>
                <a:fillRect/>
              </a:stretch>
            </p:blipFill>
            <p:spPr>
              <a:xfrm>
                <a:off x="5284280" y="1393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656A8454-65EB-47AD-A0B2-F9E3839D12F4}"/>
                  </a:ext>
                </a:extLst>
              </p14:cNvPr>
              <p14:cNvContentPartPr/>
              <p14:nvPr/>
            </p14:nvContentPartPr>
            <p14:xfrm>
              <a:off x="4805120" y="1319920"/>
              <a:ext cx="360" cy="360"/>
            </p14:xfrm>
          </p:contentPart>
        </mc:Choice>
        <mc:Fallback xmlns="">
          <p:pic>
            <p:nvPicPr>
              <p:cNvPr id="13" name="Ink 12">
                <a:extLst>
                  <a:ext uri="{FF2B5EF4-FFF2-40B4-BE49-F238E27FC236}">
                    <a16:creationId xmlns:a16="http://schemas.microsoft.com/office/drawing/2014/main" id="{656A8454-65EB-47AD-A0B2-F9E3839D12F4}"/>
                  </a:ext>
                </a:extLst>
              </p:cNvPr>
              <p:cNvPicPr/>
              <p:nvPr/>
            </p:nvPicPr>
            <p:blipFill>
              <a:blip r:embed="rId7"/>
              <a:stretch>
                <a:fillRect/>
              </a:stretch>
            </p:blipFill>
            <p:spPr>
              <a:xfrm>
                <a:off x="4796480" y="1311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69636B03-476B-458C-B123-4DEE76605F80}"/>
                  </a:ext>
                </a:extLst>
              </p14:cNvPr>
              <p14:cNvContentPartPr/>
              <p14:nvPr/>
            </p14:nvContentPartPr>
            <p14:xfrm>
              <a:off x="4805120" y="1319920"/>
              <a:ext cx="360" cy="360"/>
            </p14:xfrm>
          </p:contentPart>
        </mc:Choice>
        <mc:Fallback xmlns="">
          <p:pic>
            <p:nvPicPr>
              <p:cNvPr id="14" name="Ink 13">
                <a:extLst>
                  <a:ext uri="{FF2B5EF4-FFF2-40B4-BE49-F238E27FC236}">
                    <a16:creationId xmlns:a16="http://schemas.microsoft.com/office/drawing/2014/main" id="{69636B03-476B-458C-B123-4DEE76605F80}"/>
                  </a:ext>
                </a:extLst>
              </p:cNvPr>
              <p:cNvPicPr/>
              <p:nvPr/>
            </p:nvPicPr>
            <p:blipFill>
              <a:blip r:embed="rId7"/>
              <a:stretch>
                <a:fillRect/>
              </a:stretch>
            </p:blipFill>
            <p:spPr>
              <a:xfrm>
                <a:off x="4796480" y="1311280"/>
                <a:ext cx="18000" cy="18000"/>
              </a:xfrm>
              <a:prstGeom prst="rect">
                <a:avLst/>
              </a:prstGeom>
            </p:spPr>
          </p:pic>
        </mc:Fallback>
      </mc:AlternateContent>
      <p:sp>
        <p:nvSpPr>
          <p:cNvPr id="15" name="TextBox 14">
            <a:extLst>
              <a:ext uri="{FF2B5EF4-FFF2-40B4-BE49-F238E27FC236}">
                <a16:creationId xmlns:a16="http://schemas.microsoft.com/office/drawing/2014/main" id="{BFB36F01-EFD9-453C-AAA8-53D16195A00B}"/>
              </a:ext>
            </a:extLst>
          </p:cNvPr>
          <p:cNvSpPr txBox="1"/>
          <p:nvPr/>
        </p:nvSpPr>
        <p:spPr>
          <a:xfrm>
            <a:off x="0" y="1078413"/>
            <a:ext cx="4936520" cy="3754874"/>
          </a:xfrm>
          <a:prstGeom prst="rect">
            <a:avLst/>
          </a:prstGeom>
          <a:noFill/>
        </p:spPr>
        <p:txBody>
          <a:bodyPr wrap="square" rtlCol="0">
            <a:spAutoFit/>
          </a:bodyPr>
          <a:lstStyle/>
          <a:p>
            <a:r>
              <a:rPr lang="en-GB" sz="1400" dirty="0"/>
              <a:t>Nettles</a:t>
            </a:r>
          </a:p>
          <a:p>
            <a:r>
              <a:rPr lang="en-GB" sz="1400" dirty="0"/>
              <a:t> My son aged three fell in the nettle bed.</a:t>
            </a:r>
          </a:p>
          <a:p>
            <a:r>
              <a:rPr lang="en-GB" sz="1400" dirty="0"/>
              <a:t> 'Bed' seemed a curious name for those green spears, </a:t>
            </a:r>
          </a:p>
          <a:p>
            <a:r>
              <a:rPr lang="en-GB" sz="1400" dirty="0"/>
              <a:t>That regiment of spite behind the shed: It was no place for rest.</a:t>
            </a:r>
          </a:p>
          <a:p>
            <a:r>
              <a:rPr lang="en-GB" sz="1400" dirty="0"/>
              <a:t> With sobs and tears The boy came seeking comfort and</a:t>
            </a:r>
          </a:p>
          <a:p>
            <a:r>
              <a:rPr lang="en-GB" sz="1400" dirty="0"/>
              <a:t> I saw White blisters beaded on his tender skin. </a:t>
            </a:r>
          </a:p>
          <a:p>
            <a:r>
              <a:rPr lang="en-GB" sz="1400" dirty="0"/>
              <a:t>We soothed him till his pain was not so raw.</a:t>
            </a:r>
          </a:p>
          <a:p>
            <a:r>
              <a:rPr lang="en-GB" sz="1400" dirty="0"/>
              <a:t> At last he offered us a watery grin,</a:t>
            </a:r>
          </a:p>
          <a:p>
            <a:r>
              <a:rPr lang="en-GB" sz="1400" dirty="0"/>
              <a:t> And then I took my billhook, honed the blade</a:t>
            </a:r>
          </a:p>
          <a:p>
            <a:r>
              <a:rPr lang="en-GB" sz="1400" dirty="0"/>
              <a:t> And went outside and slashed in fury with it</a:t>
            </a:r>
          </a:p>
          <a:p>
            <a:r>
              <a:rPr lang="en-GB" sz="1400" dirty="0"/>
              <a:t> Till not a nettle in that fierce parade </a:t>
            </a:r>
          </a:p>
          <a:p>
            <a:r>
              <a:rPr lang="en-GB" sz="1400" dirty="0"/>
              <a:t>Stood upright any more. </a:t>
            </a:r>
          </a:p>
          <a:p>
            <a:r>
              <a:rPr lang="en-GB" sz="1400" dirty="0"/>
              <a:t>And then I lit A funeral pyre to burn the fallen dead,</a:t>
            </a:r>
          </a:p>
          <a:p>
            <a:r>
              <a:rPr lang="en-GB" sz="1400" dirty="0"/>
              <a:t> But in two weeks the busy sun and rain </a:t>
            </a:r>
          </a:p>
          <a:p>
            <a:r>
              <a:rPr lang="en-GB" sz="1400" dirty="0"/>
              <a:t>Had called up tall recruits behind the shed:</a:t>
            </a:r>
          </a:p>
          <a:p>
            <a:r>
              <a:rPr lang="en-GB" sz="1400" dirty="0"/>
              <a:t> My son would often feel sharp wounds again. </a:t>
            </a:r>
          </a:p>
          <a:p>
            <a:r>
              <a:rPr lang="en-GB" sz="1400" dirty="0"/>
              <a:t>Vernon Scannell </a:t>
            </a:r>
          </a:p>
        </p:txBody>
      </p:sp>
      <p:sp>
        <p:nvSpPr>
          <p:cNvPr id="17" name="TextBox 16">
            <a:extLst>
              <a:ext uri="{FF2B5EF4-FFF2-40B4-BE49-F238E27FC236}">
                <a16:creationId xmlns:a16="http://schemas.microsoft.com/office/drawing/2014/main" id="{B5326D0D-24CC-425E-8729-BE0F9DE5F067}"/>
              </a:ext>
            </a:extLst>
          </p:cNvPr>
          <p:cNvSpPr txBox="1"/>
          <p:nvPr/>
        </p:nvSpPr>
        <p:spPr>
          <a:xfrm>
            <a:off x="4805120" y="973123"/>
            <a:ext cx="2962726" cy="4616648"/>
          </a:xfrm>
          <a:prstGeom prst="rect">
            <a:avLst/>
          </a:prstGeom>
          <a:noFill/>
        </p:spPr>
        <p:txBody>
          <a:bodyPr wrap="square" rtlCol="0">
            <a:spAutoFit/>
          </a:bodyPr>
          <a:lstStyle/>
          <a:p>
            <a:r>
              <a:rPr lang="en-GB" sz="1400" dirty="0"/>
              <a:t>Advice to a Teenage Daughter</a:t>
            </a:r>
          </a:p>
          <a:p>
            <a:endParaRPr lang="en-GB" sz="1400" dirty="0"/>
          </a:p>
          <a:p>
            <a:r>
              <a:rPr lang="en-GB" sz="1400" dirty="0"/>
              <a:t> You have found a new war-game called Love. </a:t>
            </a:r>
          </a:p>
          <a:p>
            <a:r>
              <a:rPr lang="en-GB" sz="1400" dirty="0"/>
              <a:t>Here on your dressing-table stand arrayed brave ranks of lipsticks brandishing swords of cherry pink and flame. </a:t>
            </a:r>
          </a:p>
          <a:p>
            <a:r>
              <a:rPr lang="en-GB" sz="1400" dirty="0"/>
              <a:t>Behold the miniature armies of little jars packed with the scented dynamite of flowers. </a:t>
            </a:r>
          </a:p>
          <a:p>
            <a:r>
              <a:rPr lang="en-GB" sz="1400" dirty="0"/>
              <a:t>See the dreaded tweezers; tiny pots of manufactured moonlight, stick-on stars.</a:t>
            </a:r>
          </a:p>
          <a:p>
            <a:r>
              <a:rPr lang="en-GB" sz="1400" dirty="0"/>
              <a:t> </a:t>
            </a:r>
          </a:p>
          <a:p>
            <a:r>
              <a:rPr lang="en-GB" sz="1400" dirty="0"/>
              <a:t>Beware my sweet; conquest may seem easy but you can’t compete with football, motor cycles, cars, cricket, computer-games, or a plate of chips.</a:t>
            </a:r>
          </a:p>
          <a:p>
            <a:endParaRPr lang="en-GB" sz="1400" dirty="0"/>
          </a:p>
          <a:p>
            <a:r>
              <a:rPr lang="en-GB" sz="1400" dirty="0"/>
              <a:t>By Isobel Thrilling</a:t>
            </a:r>
          </a:p>
        </p:txBody>
      </p:sp>
    </p:spTree>
    <p:extLst>
      <p:ext uri="{BB962C8B-B14F-4D97-AF65-F5344CB8AC3E}">
        <p14:creationId xmlns:p14="http://schemas.microsoft.com/office/powerpoint/2010/main" val="2183733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221f505f68c759e1ffb868f51562a22f">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ad1aced84efe3b3bc9df1a5da50cffa3"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271AEE-825D-425A-BE5E-6184595D5C4A}">
  <ds:schemaRefs>
    <ds:schemaRef ds:uri="http://schemas.microsoft.com/sharepoint/v3/contenttype/forms"/>
  </ds:schemaRefs>
</ds:datastoreItem>
</file>

<file path=customXml/itemProps2.xml><?xml version="1.0" encoding="utf-8"?>
<ds:datastoreItem xmlns:ds="http://schemas.openxmlformats.org/officeDocument/2006/customXml" ds:itemID="{741AF671-0E1F-4EBC-8FFF-C613D495FDE6}">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82762546-134f-435b-a3d8-01776a5e047b"/>
    <ds:schemaRef ds:uri="http://www.w3.org/XML/1998/namespace"/>
    <ds:schemaRef ds:uri="3c6552ff-e203-492b-9a4a-86c2b1ce869f"/>
  </ds:schemaRefs>
</ds:datastoreItem>
</file>

<file path=customXml/itemProps3.xml><?xml version="1.0" encoding="utf-8"?>
<ds:datastoreItem xmlns:ds="http://schemas.openxmlformats.org/officeDocument/2006/customXml" ds:itemID="{7C20C0AD-F841-4BB8-891C-36B8939EE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62546-134f-435b-a3d8-01776a5e047b"/>
    <ds:schemaRef ds:uri="67fdbd2b-1973-427c-bffa-6d718ee9b636"/>
    <ds:schemaRef ds:uri="3c6552ff-e203-492b-9a4a-86c2b1ce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2139</TotalTime>
  <Words>4131</Words>
  <Application>Microsoft Office PowerPoint</Application>
  <PresentationFormat>Widescreen</PresentationFormat>
  <Paragraphs>362</Paragraphs>
  <Slides>19</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Black</vt:lpstr>
      <vt:lpstr>Calibri</vt:lpstr>
      <vt:lpstr>Calibri Light</vt:lpstr>
      <vt:lpstr>Candy Square BTN Striped</vt:lpstr>
      <vt:lpstr>Segoe UI</vt:lpstr>
      <vt:lpstr>Segoe UI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vt:lpstr>
      <vt:lpstr>The ASSESSMENT  OBJECTIVES  </vt:lpstr>
      <vt:lpstr>PowerPoint Presentation</vt:lpstr>
      <vt:lpstr>PowerPoint Presentation</vt:lpstr>
      <vt:lpstr>PowerPoint Presentation</vt:lpstr>
      <vt:lpstr>PowerPoint Presentation</vt:lpstr>
    </vt:vector>
  </TitlesOfParts>
  <Company>Lacon Childe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Britton</dc:creator>
  <cp:lastModifiedBy>Bill, Lisa</cp:lastModifiedBy>
  <cp:revision>63</cp:revision>
  <cp:lastPrinted>2022-04-28T12:15:26Z</cp:lastPrinted>
  <dcterms:created xsi:type="dcterms:W3CDTF">2017-11-19T22:55:22Z</dcterms:created>
  <dcterms:modified xsi:type="dcterms:W3CDTF">2023-04-17T13:27:10Z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