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8" r:id="rId5"/>
    <p:sldMasterId id="2147483668" r:id="rId6"/>
    <p:sldMasterId id="2147483678" r:id="rId7"/>
  </p:sldMasterIdLst>
  <p:notesMasterIdLst>
    <p:notesMasterId r:id="rId26"/>
  </p:notesMasterIdLst>
  <p:sldIdLst>
    <p:sldId id="269" r:id="rId8"/>
    <p:sldId id="273" r:id="rId9"/>
    <p:sldId id="324" r:id="rId10"/>
    <p:sldId id="274" r:id="rId11"/>
    <p:sldId id="362" r:id="rId12"/>
    <p:sldId id="403" r:id="rId13"/>
    <p:sldId id="393" r:id="rId14"/>
    <p:sldId id="401" r:id="rId15"/>
    <p:sldId id="394" r:id="rId16"/>
    <p:sldId id="414" r:id="rId17"/>
    <p:sldId id="395" r:id="rId18"/>
    <p:sldId id="410" r:id="rId19"/>
    <p:sldId id="411" r:id="rId20"/>
    <p:sldId id="314" r:id="rId21"/>
    <p:sldId id="412" r:id="rId22"/>
    <p:sldId id="406" r:id="rId23"/>
    <p:sldId id="407" r:id="rId24"/>
    <p:sldId id="415" r:id="rId25"/>
  </p:sldIdLst>
  <p:sldSz cx="10691813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BDB2"/>
    <a:srgbClr val="AA5139"/>
    <a:srgbClr val="EE2651"/>
    <a:srgbClr val="FFD820"/>
    <a:srgbClr val="00AEEF"/>
    <a:srgbClr val="82C55B"/>
    <a:srgbClr val="1D31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0EE44E-0D4D-49B7-8C79-095098B95701}" v="6" dt="2023-04-19T13:16:11.9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524" y="84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ll, Lisa" userId="d359ea6e-89ad-4996-9e6c-3464a539e9be" providerId="ADAL" clId="{E20EE44E-0D4D-49B7-8C79-095098B95701}"/>
    <pc:docChg chg="custSel modSld">
      <pc:chgData name="Bill, Lisa" userId="d359ea6e-89ad-4996-9e6c-3464a539e9be" providerId="ADAL" clId="{E20EE44E-0D4D-49B7-8C79-095098B95701}" dt="2023-04-19T13:20:19.488" v="121" actId="1076"/>
      <pc:docMkLst>
        <pc:docMk/>
      </pc:docMkLst>
      <pc:sldChg chg="addSp delSp modSp mod">
        <pc:chgData name="Bill, Lisa" userId="d359ea6e-89ad-4996-9e6c-3464a539e9be" providerId="ADAL" clId="{E20EE44E-0D4D-49B7-8C79-095098B95701}" dt="2023-04-19T13:20:19.488" v="121" actId="1076"/>
        <pc:sldMkLst>
          <pc:docMk/>
          <pc:sldMk cId="901233778" sldId="269"/>
        </pc:sldMkLst>
        <pc:spChg chg="add mod">
          <ac:chgData name="Bill, Lisa" userId="d359ea6e-89ad-4996-9e6c-3464a539e9be" providerId="ADAL" clId="{E20EE44E-0D4D-49B7-8C79-095098B95701}" dt="2023-04-19T13:19:06.777" v="118" actId="14100"/>
          <ac:spMkLst>
            <pc:docMk/>
            <pc:sldMk cId="901233778" sldId="269"/>
            <ac:spMk id="11" creationId="{FBEF23A9-2087-C019-F716-898DAA1D9639}"/>
          </ac:spMkLst>
        </pc:spChg>
        <pc:picChg chg="add mod">
          <ac:chgData name="Bill, Lisa" userId="d359ea6e-89ad-4996-9e6c-3464a539e9be" providerId="ADAL" clId="{E20EE44E-0D4D-49B7-8C79-095098B95701}" dt="2023-04-19T13:12:21.025" v="3" actId="1076"/>
          <ac:picMkLst>
            <pc:docMk/>
            <pc:sldMk cId="901233778" sldId="269"/>
            <ac:picMk id="3" creationId="{C9C73D1A-4AFC-1D04-F1E6-B92E37A3B232}"/>
          </ac:picMkLst>
        </pc:picChg>
        <pc:picChg chg="add del mod">
          <ac:chgData name="Bill, Lisa" userId="d359ea6e-89ad-4996-9e6c-3464a539e9be" providerId="ADAL" clId="{E20EE44E-0D4D-49B7-8C79-095098B95701}" dt="2023-04-19T13:14:12.097" v="10" actId="478"/>
          <ac:picMkLst>
            <pc:docMk/>
            <pc:sldMk cId="901233778" sldId="269"/>
            <ac:picMk id="4" creationId="{A1B8A9B9-C05B-5565-07AC-83F588501AF0}"/>
          </ac:picMkLst>
        </pc:picChg>
        <pc:picChg chg="del mod">
          <ac:chgData name="Bill, Lisa" userId="d359ea6e-89ad-4996-9e6c-3464a539e9be" providerId="ADAL" clId="{E20EE44E-0D4D-49B7-8C79-095098B95701}" dt="2023-04-19T13:13:35.909" v="5" actId="478"/>
          <ac:picMkLst>
            <pc:docMk/>
            <pc:sldMk cId="901233778" sldId="269"/>
            <ac:picMk id="5" creationId="{B8AEC16E-ECD4-4B92-9AD0-0A8885E9C25D}"/>
          </ac:picMkLst>
        </pc:picChg>
        <pc:picChg chg="add mod">
          <ac:chgData name="Bill, Lisa" userId="d359ea6e-89ad-4996-9e6c-3464a539e9be" providerId="ADAL" clId="{E20EE44E-0D4D-49B7-8C79-095098B95701}" dt="2023-04-19T13:20:19.488" v="121" actId="1076"/>
          <ac:picMkLst>
            <pc:docMk/>
            <pc:sldMk cId="901233778" sldId="269"/>
            <ac:picMk id="6" creationId="{9FCCE8D7-AC09-3FAD-7DF6-EE0E2DB705B6}"/>
          </ac:picMkLst>
        </pc:picChg>
        <pc:picChg chg="mod">
          <ac:chgData name="Bill, Lisa" userId="d359ea6e-89ad-4996-9e6c-3464a539e9be" providerId="ADAL" clId="{E20EE44E-0D4D-49B7-8C79-095098B95701}" dt="2023-04-19T13:19:07.481" v="119" actId="1076"/>
          <ac:picMkLst>
            <pc:docMk/>
            <pc:sldMk cId="901233778" sldId="269"/>
            <ac:picMk id="7" creationId="{A922FEA6-64A4-A049-8CDD-47DFF9F95225}"/>
          </ac:picMkLst>
        </pc:picChg>
        <pc:picChg chg="add del">
          <ac:chgData name="Bill, Lisa" userId="d359ea6e-89ad-4996-9e6c-3464a539e9be" providerId="ADAL" clId="{E20EE44E-0D4D-49B7-8C79-095098B95701}" dt="2023-04-19T13:13:41.723" v="7" actId="478"/>
          <ac:picMkLst>
            <pc:docMk/>
            <pc:sldMk cId="901233778" sldId="269"/>
            <ac:picMk id="1026" creationId="{743024F6-187B-E88E-07A7-E414A720DEFF}"/>
          </ac:picMkLst>
        </pc:picChg>
        <pc:picChg chg="add del">
          <ac:chgData name="Bill, Lisa" userId="d359ea6e-89ad-4996-9e6c-3464a539e9be" providerId="ADAL" clId="{E20EE44E-0D4D-49B7-8C79-095098B95701}" dt="2023-04-19T13:13:41.723" v="7" actId="478"/>
          <ac:picMkLst>
            <pc:docMk/>
            <pc:sldMk cId="901233778" sldId="269"/>
            <ac:picMk id="1027" creationId="{1059C616-D641-D9BA-3CE6-B1F9D9D2AF1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3BEC3-5672-4008-ABCA-F10C945C4A14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6FE1B-D046-4EB8-BFC4-4863D543C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271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461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750888"/>
            <a:ext cx="5300662" cy="3748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/>
              <a:t>Exploring the countryside and camping under the stars with your friends. Your expedition will give you lifelong memories. </a:t>
            </a:r>
          </a:p>
          <a:p>
            <a:pPr lvl="0"/>
            <a:r>
              <a:rPr lang="en-GB" sz="1200"/>
              <a:t>You’ll plan, train for and do an expedition, spending two days and one night away. </a:t>
            </a:r>
          </a:p>
          <a:p>
            <a:pPr lvl="0"/>
            <a:r>
              <a:rPr lang="en-GB" sz="1200"/>
              <a:t>You can choose how you want to travel – it doesn’t have to be on foot. You could do it by bike, canoe, kayak, wheelchair, sailing boat or even on a horse.</a:t>
            </a:r>
          </a:p>
          <a:p>
            <a:pPr lvl="0"/>
            <a:r>
              <a:rPr lang="en-GB" sz="1200"/>
              <a:t>As part of a small team, you’ll plan your aim, choose your location and do some training to make sure you’re prepared and know what you’re doing.</a:t>
            </a:r>
          </a:p>
          <a:p>
            <a:pPr lvl="0"/>
            <a:r>
              <a:rPr lang="en-GB" sz="1200"/>
              <a:t>Your expedition will improve your communication and leadership skills and whilst you’ll come home with a rucksack full of washing, you’ll have an experience you won’t forget. </a:t>
            </a:r>
          </a:p>
          <a:p>
            <a:endParaRPr lang="en-GB"/>
          </a:p>
          <a:p>
            <a:r>
              <a:rPr lang="en-GB"/>
              <a:t>Benefits</a:t>
            </a:r>
          </a:p>
          <a:p>
            <a:endParaRPr lang="en-GB"/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Gain an appreciation of and respect for the </a:t>
            </a:r>
            <a:br>
              <a:rPr lang="en-GB" altLang="en-US" sz="1400"/>
            </a:br>
            <a:r>
              <a:rPr lang="en-GB" altLang="en-US" sz="1400"/>
              <a:t>outdoor environment.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Learn the value of sharing responsibility for success.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Learn the importance of attention to detail and organisational ability.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Develop and demonstrate enterprise and imagination.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Become more self-reliant.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Become more able to overcome challenges.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Recognise the needs and strengths of others.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Improve decision-making skills and the ability to accept consequences.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Gain skills to reflect on personal performance.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Learn to manage risk.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Learn through experience.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05186-0F26-4022-859B-364BA319D75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519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750888"/>
            <a:ext cx="5300662" cy="3748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/>
              <a:t>Exploring the countryside and camping under the stars with your friends. Your expedition will give you lifelong memories. </a:t>
            </a:r>
          </a:p>
          <a:p>
            <a:pPr lvl="0"/>
            <a:r>
              <a:rPr lang="en-GB" sz="1200"/>
              <a:t>You’ll plan, train for and do an expedition, spending two days and one night away. </a:t>
            </a:r>
          </a:p>
          <a:p>
            <a:pPr lvl="0"/>
            <a:r>
              <a:rPr lang="en-GB" sz="1200"/>
              <a:t>You can choose how you want to travel – it doesn’t have to be on foot. You could do it by bike, canoe, kayak, wheelchair, sailing boat or even on a horse.</a:t>
            </a:r>
          </a:p>
          <a:p>
            <a:pPr lvl="0"/>
            <a:r>
              <a:rPr lang="en-GB" sz="1200"/>
              <a:t>As part of a small team, you’ll plan your aim, choose your location and do some training to make sure you’re prepared and know what you’re doing.</a:t>
            </a:r>
          </a:p>
          <a:p>
            <a:pPr lvl="0"/>
            <a:r>
              <a:rPr lang="en-GB" sz="1200"/>
              <a:t>Your expedition will improve your communication and leadership skills and whilst you’ll come home with a rucksack full of washing, you’ll have an experience you won’t forget. </a:t>
            </a:r>
          </a:p>
          <a:p>
            <a:endParaRPr lang="en-GB"/>
          </a:p>
          <a:p>
            <a:r>
              <a:rPr lang="en-GB"/>
              <a:t>Benefits</a:t>
            </a:r>
          </a:p>
          <a:p>
            <a:endParaRPr lang="en-GB"/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Gain an appreciation of and respect for the </a:t>
            </a:r>
            <a:br>
              <a:rPr lang="en-GB" altLang="en-US" sz="1400"/>
            </a:br>
            <a:r>
              <a:rPr lang="en-GB" altLang="en-US" sz="1400"/>
              <a:t>outdoor environment.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Learn the value of sharing responsibility for success.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Learn the importance of attention to detail and organisational ability.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Develop and demonstrate enterprise and imagination.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Become more self-reliant.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Become more able to overcome challenges.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Recognise the needs and strengths of others.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Improve decision-making skills and the ability to accept consequences.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Gain skills to reflect on personal performance.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Learn to manage risk.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Learn through experience.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05186-0F26-4022-859B-364BA319D75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388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126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967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9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9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9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9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0C0ADB-AE4C-48BE-9FB0-69577A8D88F9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75" y="4457700"/>
            <a:ext cx="5191125" cy="4222750"/>
          </a:xfrm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831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9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9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9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98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7189DF-5E3B-4599-BA91-854FA04A5283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97321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076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280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621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GB" altLang="en-US"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Active!  You don’t have to be the fastest, score the most goals or break a world record. You just have to get involved.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Physical section is a chance for you to focus on your health and fitness and have fun along the way. As long as you pick something that requires a sustained level of energy and physical activity, the possibilities are endless.</a:t>
            </a:r>
          </a:p>
          <a:p>
            <a:pPr fontAlgn="t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 your football, rock climbing or dance skills or try a completely new sport or activity. Join a team or do it on your own. You don’t have to be super fit or world class – with the DofE, it’s about setting your own challenges, giving 100% and being the very best you can be.</a:t>
            </a:r>
          </a:p>
          <a:p>
            <a:r>
              <a:rPr lang="en-GB" altLang="en-US"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11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750888"/>
            <a:ext cx="5300662" cy="3748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Volunteering is all about making a difference to other people’s lives. Perhaps you’re interested in animals or conservation? Or you might like to work with older people or raise money for a cause that means a lot to you? From teaching children cyber safety to starting a local recycling campaign, the Volunteering section of your DofE enables you to give your time to help others and change things for the better.</a:t>
            </a:r>
          </a:p>
          <a:p>
            <a:pPr fontAlgn="t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You’ll really put your heart into volunteering through your DofE. Like Kyle, many find this section the most rewarding and continue to volunteer long after achieving a DofE Award.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05186-0F26-4022-859B-364BA319D75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943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568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Skills section is about discovering what you’re really good at. Maybe you want to get better at something you already do, like playing a musical instrument, or learn something for the very first time, like how to design a website?</a:t>
            </a:r>
          </a:p>
          <a:p>
            <a:pPr fontAlgn="t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developing practical and social skills and nurturing your personal interests and talents, you’ll boost your self-esteem and your CV.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495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2638" y="750888"/>
            <a:ext cx="5300662" cy="3748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/>
              <a:t>Exploring the countryside and camping under the stars with your friends. Your expedition will give you lifelong memories. </a:t>
            </a:r>
          </a:p>
          <a:p>
            <a:pPr lvl="0"/>
            <a:r>
              <a:rPr lang="en-GB" sz="1200"/>
              <a:t>You’ll plan, train for and do an expedition, spending two days and one night away. </a:t>
            </a:r>
          </a:p>
          <a:p>
            <a:pPr lvl="0"/>
            <a:r>
              <a:rPr lang="en-GB" sz="1200"/>
              <a:t>You can choose how you want to travel – it doesn’t have to be on foot. You could do it by bike, canoe, kayak, wheelchair, sailing boat or even on a horse.</a:t>
            </a:r>
          </a:p>
          <a:p>
            <a:pPr lvl="0"/>
            <a:r>
              <a:rPr lang="en-GB" sz="1200"/>
              <a:t>As part of a small team, you’ll plan your aim, choose your location and do some training to make sure you’re prepared and know what you’re doing.</a:t>
            </a:r>
          </a:p>
          <a:p>
            <a:pPr lvl="0"/>
            <a:r>
              <a:rPr lang="en-GB" sz="1200"/>
              <a:t>Your expedition will improve your communication and leadership skills and whilst you’ll come home with a rucksack full of washing, you’ll have an experience you won’t forget. </a:t>
            </a:r>
          </a:p>
          <a:p>
            <a:endParaRPr lang="en-GB"/>
          </a:p>
          <a:p>
            <a:r>
              <a:rPr lang="en-GB"/>
              <a:t>Benefits</a:t>
            </a:r>
          </a:p>
          <a:p>
            <a:endParaRPr lang="en-GB"/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Gain an appreciation of and respect for the </a:t>
            </a:r>
            <a:br>
              <a:rPr lang="en-GB" altLang="en-US" sz="1400"/>
            </a:br>
            <a:r>
              <a:rPr lang="en-GB" altLang="en-US" sz="1400"/>
              <a:t>outdoor environment.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Learn the value of sharing responsibility for success.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Learn the importance of attention to detail and organisational ability.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Develop and demonstrate enterprise and imagination.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Become more self-reliant.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Become more able to overcome challenges.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Recognise the needs and strengths of others.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Improve decision-making skills and the ability to accept consequences.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Gain skills to reflect on personal performance.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Learn to manage risk.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Learn through experience.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05186-0F26-4022-859B-364BA319D75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453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700" y="2538000"/>
            <a:ext cx="9650413" cy="1440000"/>
          </a:xfrm>
          <a:noFill/>
        </p:spPr>
        <p:txBody>
          <a:bodyPr lIns="0" bIns="0" anchor="b">
            <a:noAutofit/>
          </a:bodyPr>
          <a:lstStyle>
            <a:lvl1pPr algn="l"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701" y="4032000"/>
            <a:ext cx="9650412" cy="1080000"/>
          </a:xfrm>
          <a:noFill/>
        </p:spPr>
        <p:txBody>
          <a:bodyPr l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3" y="6923444"/>
            <a:ext cx="2405658" cy="21600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23 March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7718" y="6876950"/>
            <a:ext cx="3608487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19718" y="6876950"/>
            <a:ext cx="468000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196000" cy="20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9" y="396000"/>
            <a:ext cx="1020161" cy="1260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71113" y="687600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>
              <a:defRPr sz="900" b="1">
                <a:solidFill>
                  <a:srgbClr val="8400C6"/>
                </a:solidFill>
              </a:defRPr>
            </a:lvl1pPr>
          </a:lstStyle>
          <a:p>
            <a:pPr lvl="0" algn="r"/>
            <a:r>
              <a:rPr lang="en-GB">
                <a:solidFill>
                  <a:schemeClr val="bg1"/>
                </a:solidFill>
              </a:rPr>
              <a:t>The Duke of Edinburgh’s Award</a:t>
            </a:r>
          </a:p>
        </p:txBody>
      </p:sp>
    </p:spTree>
    <p:extLst>
      <p:ext uri="{BB962C8B-B14F-4D97-AF65-F5344CB8AC3E}">
        <p14:creationId xmlns:p14="http://schemas.microsoft.com/office/powerpoint/2010/main" val="191783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700" y="2538000"/>
            <a:ext cx="9650413" cy="1440000"/>
          </a:xfrm>
          <a:noFill/>
        </p:spPr>
        <p:txBody>
          <a:bodyPr lIns="0" bIns="0" anchor="b">
            <a:noAutofit/>
          </a:bodyPr>
          <a:lstStyle>
            <a:lvl1pPr algn="l"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701" y="4032000"/>
            <a:ext cx="9650412" cy="1080000"/>
          </a:xfrm>
          <a:noFill/>
        </p:spPr>
        <p:txBody>
          <a:bodyPr l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3" y="6923444"/>
            <a:ext cx="2405658" cy="21600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23 March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7718" y="6876950"/>
            <a:ext cx="3608487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19718" y="6876950"/>
            <a:ext cx="468000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196000" cy="20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9" y="396000"/>
            <a:ext cx="1020161" cy="1260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71113" y="687600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>
              <a:defRPr sz="900" b="1">
                <a:solidFill>
                  <a:srgbClr val="8400C6"/>
                </a:solidFill>
              </a:defRPr>
            </a:lvl1pPr>
          </a:lstStyle>
          <a:p>
            <a:pPr lvl="0" algn="r"/>
            <a:r>
              <a:rPr lang="en-GB">
                <a:solidFill>
                  <a:schemeClr val="bg1"/>
                </a:solidFill>
              </a:rPr>
              <a:t>The Duke of Edinburgh’s Award</a:t>
            </a:r>
          </a:p>
        </p:txBody>
      </p:sp>
    </p:spTree>
    <p:extLst>
      <p:ext uri="{BB962C8B-B14F-4D97-AF65-F5344CB8AC3E}">
        <p14:creationId xmlns:p14="http://schemas.microsoft.com/office/powerpoint/2010/main" val="36443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2536155"/>
            <a:ext cx="9650413" cy="1440000"/>
          </a:xfrm>
          <a:noFill/>
        </p:spPr>
        <p:txBody>
          <a:bodyPr lIns="0" bIns="0" anchor="b">
            <a:noAutofit/>
          </a:bodyPr>
          <a:lstStyle>
            <a:lvl1pPr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00" y="4032000"/>
            <a:ext cx="9650413" cy="1080000"/>
          </a:xfrm>
          <a:noFill/>
        </p:spPr>
        <p:txBody>
          <a:bodyPr lIns="0" b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853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F9C6F65-B685-4146-84E5-2F241926D826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4023755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960000" cy="406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2800" y="2484438"/>
            <a:ext cx="3960000" cy="406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80A211-7885-C748-A653-8EE422C95684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2743389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514826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600000" cy="406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345113" y="1817688"/>
            <a:ext cx="5149850" cy="55435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icon to add photo </a:t>
            </a:r>
            <a:br>
              <a:rPr lang="en-GB"/>
            </a:br>
            <a:r>
              <a:rPr lang="en-GB"/>
              <a:t>(will crop automatically to 154x143mm)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25B15EC-C36A-154B-8098-B97EC5EA53A6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313803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332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745113" y="3000468"/>
            <a:ext cx="7200000" cy="1559942"/>
          </a:xfrm>
        </p:spPr>
        <p:txBody>
          <a:bodyPr lIns="468000" tIns="360000" bIns="432000" anchor="ctr" anchorCtr="0">
            <a:spAutoFit/>
          </a:bodyPr>
          <a:lstStyle>
            <a:lvl1pPr>
              <a:spcAft>
                <a:spcPts val="0"/>
              </a:spcAft>
              <a:defRPr sz="2400">
                <a:solidFill>
                  <a:schemeClr val="accent1"/>
                </a:solidFill>
              </a:defRPr>
            </a:lvl1pPr>
            <a:lvl2pPr>
              <a:defRPr sz="1300" b="1" cap="all" baseline="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/>
              <a:t>Level 1 (quote)</a:t>
            </a:r>
          </a:p>
          <a:p>
            <a:pPr lvl="1"/>
            <a:r>
              <a:rPr lang="en-GB"/>
              <a:t>Level 2 (quote source)</a:t>
            </a:r>
          </a:p>
        </p:txBody>
      </p:sp>
    </p:spTree>
    <p:extLst>
      <p:ext uri="{BB962C8B-B14F-4D97-AF65-F5344CB8AC3E}">
        <p14:creationId xmlns:p14="http://schemas.microsoft.com/office/powerpoint/2010/main" val="2770877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5912FD8-9950-1E4D-821E-1A757CBD17EA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881735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336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700" y="2538000"/>
            <a:ext cx="9650413" cy="1440000"/>
          </a:xfrm>
          <a:noFill/>
        </p:spPr>
        <p:txBody>
          <a:bodyPr lIns="0" bIns="0" anchor="b">
            <a:noAutofit/>
          </a:bodyPr>
          <a:lstStyle>
            <a:lvl1pPr algn="l"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701" y="4032000"/>
            <a:ext cx="9650412" cy="1080000"/>
          </a:xfrm>
          <a:noFill/>
        </p:spPr>
        <p:txBody>
          <a:bodyPr l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3" y="6923444"/>
            <a:ext cx="2405658" cy="21600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23 March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7718" y="6876950"/>
            <a:ext cx="3608487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19718" y="6876950"/>
            <a:ext cx="468000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196000" cy="20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9" y="396000"/>
            <a:ext cx="1020161" cy="1260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71113" y="687600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>
              <a:defRPr sz="900" b="1">
                <a:solidFill>
                  <a:srgbClr val="8400C6"/>
                </a:solidFill>
              </a:defRPr>
            </a:lvl1pPr>
          </a:lstStyle>
          <a:p>
            <a:pPr lvl="0" algn="r"/>
            <a:r>
              <a:rPr lang="en-GB">
                <a:solidFill>
                  <a:schemeClr val="bg1"/>
                </a:solidFill>
              </a:rPr>
              <a:t>The Duke of Edinburgh’s Award</a:t>
            </a:r>
          </a:p>
        </p:txBody>
      </p:sp>
    </p:spTree>
    <p:extLst>
      <p:ext uri="{BB962C8B-B14F-4D97-AF65-F5344CB8AC3E}">
        <p14:creationId xmlns:p14="http://schemas.microsoft.com/office/powerpoint/2010/main" val="299583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2536155"/>
            <a:ext cx="9650413" cy="1440000"/>
          </a:xfrm>
          <a:noFill/>
        </p:spPr>
        <p:txBody>
          <a:bodyPr lIns="0" bIns="0" anchor="b">
            <a:noAutofit/>
          </a:bodyPr>
          <a:lstStyle>
            <a:lvl1pPr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00" y="4032000"/>
            <a:ext cx="9650413" cy="1080000"/>
          </a:xfrm>
          <a:noFill/>
        </p:spPr>
        <p:txBody>
          <a:bodyPr lIns="0" b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7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2536155"/>
            <a:ext cx="9650413" cy="1440000"/>
          </a:xfrm>
          <a:noFill/>
        </p:spPr>
        <p:txBody>
          <a:bodyPr lIns="0" bIns="0" anchor="b">
            <a:noAutofit/>
          </a:bodyPr>
          <a:lstStyle>
            <a:lvl1pPr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00" y="4032000"/>
            <a:ext cx="9650413" cy="1080000"/>
          </a:xfrm>
          <a:noFill/>
        </p:spPr>
        <p:txBody>
          <a:bodyPr lIns="0" b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727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276D60C-603E-C646-A41A-D68629C8AE6E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191884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960000" cy="406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2800" y="2484438"/>
            <a:ext cx="3960000" cy="406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9066729-2D82-0040-A5DF-6FC460F5AC96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523833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514826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600000" cy="406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345113" y="1817688"/>
            <a:ext cx="5149850" cy="55435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icon to add photo </a:t>
            </a:r>
            <a:br>
              <a:rPr lang="en-GB"/>
            </a:br>
            <a:r>
              <a:rPr lang="en-GB"/>
              <a:t>(will crop automatically to 154x143mm)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4E99204-5AD2-2346-83ED-059DD4181CDC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222993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741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745113" y="3000468"/>
            <a:ext cx="7200000" cy="1559942"/>
          </a:xfrm>
        </p:spPr>
        <p:txBody>
          <a:bodyPr lIns="468000" tIns="360000" bIns="432000" anchor="ctr" anchorCtr="0">
            <a:spAutoFit/>
          </a:bodyPr>
          <a:lstStyle>
            <a:lvl1pPr>
              <a:spcAft>
                <a:spcPts val="0"/>
              </a:spcAft>
              <a:defRPr sz="2400">
                <a:solidFill>
                  <a:schemeClr val="accent1"/>
                </a:solidFill>
              </a:defRPr>
            </a:lvl1pPr>
            <a:lvl2pPr>
              <a:defRPr sz="1300" b="1" cap="all" baseline="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/>
              <a:t>Level 1 (quote)</a:t>
            </a:r>
          </a:p>
          <a:p>
            <a:pPr lvl="1"/>
            <a:r>
              <a:rPr lang="en-GB"/>
              <a:t>Level 2 (quote source)</a:t>
            </a:r>
          </a:p>
        </p:txBody>
      </p:sp>
    </p:spTree>
    <p:extLst>
      <p:ext uri="{BB962C8B-B14F-4D97-AF65-F5344CB8AC3E}">
        <p14:creationId xmlns:p14="http://schemas.microsoft.com/office/powerpoint/2010/main" val="196445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0B337F4-18FA-414F-ABC6-6671EE497E78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2287538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839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700" y="2538000"/>
            <a:ext cx="9650413" cy="1440000"/>
          </a:xfrm>
          <a:noFill/>
        </p:spPr>
        <p:txBody>
          <a:bodyPr lIns="0" bIns="0" anchor="b">
            <a:noAutofit/>
          </a:bodyPr>
          <a:lstStyle>
            <a:lvl1pPr algn="l"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701" y="4032000"/>
            <a:ext cx="9650412" cy="1080000"/>
          </a:xfrm>
          <a:noFill/>
        </p:spPr>
        <p:txBody>
          <a:bodyPr l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3" y="6923444"/>
            <a:ext cx="2405658" cy="216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23 March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7718" y="6876950"/>
            <a:ext cx="3608487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19718" y="6876950"/>
            <a:ext cx="468000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196000" cy="20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9" y="396000"/>
            <a:ext cx="1020161" cy="1260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71113" y="687600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>
              <a:defRPr sz="900" b="1">
                <a:solidFill>
                  <a:srgbClr val="8400C6"/>
                </a:solidFill>
              </a:defRPr>
            </a:lvl1pPr>
          </a:lstStyle>
          <a:p>
            <a:pPr lvl="0" algn="r"/>
            <a:r>
              <a:rPr lang="en-GB">
                <a:solidFill>
                  <a:schemeClr val="bg1"/>
                </a:solidFill>
              </a:rPr>
              <a:t>The Duke of Edinburgh’s Award</a:t>
            </a:r>
          </a:p>
        </p:txBody>
      </p:sp>
    </p:spTree>
    <p:extLst>
      <p:ext uri="{BB962C8B-B14F-4D97-AF65-F5344CB8AC3E}">
        <p14:creationId xmlns:p14="http://schemas.microsoft.com/office/powerpoint/2010/main" val="3931747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2536155"/>
            <a:ext cx="9650413" cy="1440000"/>
          </a:xfrm>
          <a:noFill/>
        </p:spPr>
        <p:txBody>
          <a:bodyPr lIns="0" bIns="0" anchor="b">
            <a:noAutofit/>
          </a:bodyPr>
          <a:lstStyle>
            <a:lvl1pPr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00" y="4032000"/>
            <a:ext cx="9650413" cy="1080000"/>
          </a:xfrm>
          <a:noFill/>
        </p:spPr>
        <p:txBody>
          <a:bodyPr lIns="0" b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518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7FA0C15-1AC7-DE4B-B585-6F5A83F4A16D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209645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C332040-871C-4D43-9C4E-32AF522077A6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2939923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960000" cy="406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2800" y="2484438"/>
            <a:ext cx="3960000" cy="406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4A190D5-7176-C54F-8874-A61C43E4B86A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2467485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514826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600000" cy="406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345113" y="1817688"/>
            <a:ext cx="5149850" cy="55435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icon to add photo </a:t>
            </a:r>
            <a:br>
              <a:rPr lang="en-GB"/>
            </a:br>
            <a:r>
              <a:rPr lang="en-GB"/>
              <a:t>(will crop automatically to 154x143mm)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DA7FAB4-6873-334A-9DE6-2803E1883DD4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867892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665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745113" y="3000468"/>
            <a:ext cx="7200000" cy="1559942"/>
          </a:xfrm>
        </p:spPr>
        <p:txBody>
          <a:bodyPr lIns="468000" tIns="360000" bIns="432000" anchor="ctr" anchorCtr="0">
            <a:spAutoFit/>
          </a:bodyPr>
          <a:lstStyle>
            <a:lvl1pPr>
              <a:spcAft>
                <a:spcPts val="0"/>
              </a:spcAft>
              <a:defRPr sz="2400">
                <a:solidFill>
                  <a:schemeClr val="accent1"/>
                </a:solidFill>
              </a:defRPr>
            </a:lvl1pPr>
            <a:lvl2pPr>
              <a:defRPr sz="1300" b="1" cap="all" baseline="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/>
              <a:t>Level 1 (quote)</a:t>
            </a:r>
          </a:p>
          <a:p>
            <a:pPr lvl="1"/>
            <a:r>
              <a:rPr lang="en-GB"/>
              <a:t>Level 2 (quote source)</a:t>
            </a:r>
          </a:p>
        </p:txBody>
      </p:sp>
    </p:spTree>
    <p:extLst>
      <p:ext uri="{BB962C8B-B14F-4D97-AF65-F5344CB8AC3E}">
        <p14:creationId xmlns:p14="http://schemas.microsoft.com/office/powerpoint/2010/main" val="1014297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7BAB3BB-3E42-704E-8FB5-68789B107F00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1983404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828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960000" cy="4067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2800" y="2484438"/>
            <a:ext cx="3960000" cy="4067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32E459-6E63-2940-A9D9-84BA988CA145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257924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514826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600000" cy="4067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345113" y="1817688"/>
            <a:ext cx="5149850" cy="55435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icon to add photo </a:t>
            </a:r>
            <a:br>
              <a:rPr lang="en-GB"/>
            </a:br>
            <a:r>
              <a:rPr lang="en-GB"/>
              <a:t>(will crop automatically to 154x143mm)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B50DB3C-5065-304F-83CF-D1FA05BCE3CC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70874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06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745113" y="3000468"/>
            <a:ext cx="7200000" cy="1559942"/>
          </a:xfrm>
        </p:spPr>
        <p:txBody>
          <a:bodyPr lIns="468000" tIns="360000" bIns="432000" anchor="ctr" anchorCtr="0">
            <a:spAutoFit/>
          </a:bodyPr>
          <a:lstStyle>
            <a:lvl1pPr>
              <a:spcAft>
                <a:spcPts val="0"/>
              </a:spcAft>
              <a:defRPr sz="2400">
                <a:solidFill>
                  <a:schemeClr val="accent1"/>
                </a:solidFill>
              </a:defRPr>
            </a:lvl1pPr>
            <a:lvl2pPr>
              <a:defRPr sz="1300" b="1" cap="all" baseline="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/>
              <a:t>Level 1 (quote)</a:t>
            </a:r>
          </a:p>
          <a:p>
            <a:pPr lvl="1"/>
            <a:r>
              <a:rPr lang="en-GB"/>
              <a:t>Level 2 (quote source)</a:t>
            </a:r>
          </a:p>
        </p:txBody>
      </p:sp>
    </p:spTree>
    <p:extLst>
      <p:ext uri="{BB962C8B-B14F-4D97-AF65-F5344CB8AC3E}">
        <p14:creationId xmlns:p14="http://schemas.microsoft.com/office/powerpoint/2010/main" val="553643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3BB907D-1448-D248-8B10-75E4CBB399F2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68968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196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963813" cy="1619250"/>
          </a:xfrm>
          <a:prstGeom prst="rect">
            <a:avLst/>
          </a:prstGeom>
          <a:solidFill>
            <a:schemeClr val="tx2"/>
          </a:solidFill>
        </p:spPr>
        <p:txBody>
          <a:bodyPr vert="horz" lIns="540000" tIns="0" rIns="0" bIns="360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2484438"/>
            <a:ext cx="8713787" cy="406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1113" y="687695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/>
              <a:t>23 March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9013" y="6876950"/>
            <a:ext cx="43561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>
                <a:solidFill>
                  <a:schemeClr val="tx2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0700" y="6876950"/>
            <a:ext cx="468313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8963813" y="0"/>
            <a:ext cx="1728000" cy="1619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80" y="208800"/>
            <a:ext cx="789465" cy="117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4A8BE04-8343-5E40-876E-CB5C57069F6D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05214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6" r:id="rId5"/>
    <p:sldLayoutId id="2147483653" r:id="rId6"/>
    <p:sldLayoutId id="2147483657" r:id="rId7"/>
    <p:sldLayoutId id="2147483654" r:id="rId8"/>
    <p:sldLayoutId id="2147483655" r:id="rId9"/>
  </p:sldLayoutIdLst>
  <p:hf hdr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1007943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1007943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3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1007943" rtl="0" eaLnBrk="1" latinLnBrk="0" hangingPunct="1">
        <a:lnSpc>
          <a:spcPct val="120000"/>
        </a:lnSpc>
        <a:spcBef>
          <a:spcPts val="9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>
          <p15:clr>
            <a:srgbClr val="F26B43"/>
          </p15:clr>
        </p15:guide>
        <p15:guide id="2" pos="3367">
          <p15:clr>
            <a:srgbClr val="F26B43"/>
          </p15:clr>
        </p15:guide>
        <p15:guide id="3" orient="horz" pos="1020">
          <p15:clr>
            <a:srgbClr val="F26B43"/>
          </p15:clr>
        </p15:guide>
        <p15:guide id="6" pos="124">
          <p15:clr>
            <a:srgbClr val="F26B43"/>
          </p15:clr>
        </p15:guide>
        <p15:guide id="7" pos="328">
          <p15:clr>
            <a:srgbClr val="F26B43"/>
          </p15:clr>
        </p15:guide>
        <p15:guide id="8" pos="6611">
          <p15:clr>
            <a:srgbClr val="F26B43"/>
          </p15:clr>
        </p15:guide>
        <p15:guide id="9" orient="horz" pos="4762">
          <p15:clr>
            <a:srgbClr val="F26B43"/>
          </p15:clr>
        </p15:guide>
        <p15:guide id="10" orient="horz" pos="4637">
          <p15:clr>
            <a:srgbClr val="F26B43"/>
          </p15:clr>
        </p15:guide>
        <p15:guide id="11" orient="horz" pos="1145">
          <p15:clr>
            <a:srgbClr val="F26B43"/>
          </p15:clr>
        </p15:guide>
        <p15:guide id="12" orient="horz" pos="4468">
          <p15:clr>
            <a:srgbClr val="F26B43"/>
          </p15:clr>
        </p15:guide>
        <p15:guide id="13" pos="623">
          <p15:clr>
            <a:srgbClr val="F26B43"/>
          </p15:clr>
        </p15:guide>
        <p15:guide id="14" pos="6407">
          <p15:clr>
            <a:srgbClr val="F26B43"/>
          </p15:clr>
        </p15:guide>
        <p15:guide id="15" orient="horz" pos="1565">
          <p15:clr>
            <a:srgbClr val="F26B43"/>
          </p15:clr>
        </p15:guide>
        <p15:guide id="16" pos="5646">
          <p15:clr>
            <a:srgbClr val="F26B43"/>
          </p15:clr>
        </p15:guide>
        <p15:guide id="17" orient="horz" pos="4127">
          <p15:clr>
            <a:srgbClr val="F26B43"/>
          </p15:clr>
        </p15:guide>
        <p15:guide id="18" pos="611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963813" cy="1619250"/>
          </a:xfrm>
          <a:prstGeom prst="rect">
            <a:avLst/>
          </a:prstGeom>
          <a:solidFill>
            <a:schemeClr val="tx2"/>
          </a:solidFill>
        </p:spPr>
        <p:txBody>
          <a:bodyPr vert="horz" lIns="540000" tIns="0" rIns="0" bIns="360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2484438"/>
            <a:ext cx="8713787" cy="406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1113" y="687695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/>
              <a:t>23 March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9013" y="6876950"/>
            <a:ext cx="43561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>
                <a:solidFill>
                  <a:schemeClr val="tx2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0700" y="6876950"/>
            <a:ext cx="468313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8963813" y="0"/>
            <a:ext cx="1728000" cy="1619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80" y="208800"/>
            <a:ext cx="789465" cy="117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B9B82FF-0A98-E94A-BF45-AEEB3F802866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35424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hdr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1007943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1007943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3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1007943" rtl="0" eaLnBrk="1" latinLnBrk="0" hangingPunct="1">
        <a:lnSpc>
          <a:spcPct val="120000"/>
        </a:lnSpc>
        <a:spcBef>
          <a:spcPts val="9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>
          <p15:clr>
            <a:srgbClr val="F26B43"/>
          </p15:clr>
        </p15:guide>
        <p15:guide id="2" pos="3367">
          <p15:clr>
            <a:srgbClr val="F26B43"/>
          </p15:clr>
        </p15:guide>
        <p15:guide id="3" orient="horz" pos="1020">
          <p15:clr>
            <a:srgbClr val="F26B43"/>
          </p15:clr>
        </p15:guide>
        <p15:guide id="4" pos="124">
          <p15:clr>
            <a:srgbClr val="F26B43"/>
          </p15:clr>
        </p15:guide>
        <p15:guide id="5" pos="328">
          <p15:clr>
            <a:srgbClr val="F26B43"/>
          </p15:clr>
        </p15:guide>
        <p15:guide id="6" pos="6611">
          <p15:clr>
            <a:srgbClr val="F26B43"/>
          </p15:clr>
        </p15:guide>
        <p15:guide id="7" orient="horz" pos="4762">
          <p15:clr>
            <a:srgbClr val="F26B43"/>
          </p15:clr>
        </p15:guide>
        <p15:guide id="8" orient="horz" pos="4637">
          <p15:clr>
            <a:srgbClr val="F26B43"/>
          </p15:clr>
        </p15:guide>
        <p15:guide id="9" orient="horz" pos="1145">
          <p15:clr>
            <a:srgbClr val="F26B43"/>
          </p15:clr>
        </p15:guide>
        <p15:guide id="10" orient="horz" pos="4468">
          <p15:clr>
            <a:srgbClr val="F26B43"/>
          </p15:clr>
        </p15:guide>
        <p15:guide id="11" pos="623">
          <p15:clr>
            <a:srgbClr val="F26B43"/>
          </p15:clr>
        </p15:guide>
        <p15:guide id="12" pos="6407">
          <p15:clr>
            <a:srgbClr val="F26B43"/>
          </p15:clr>
        </p15:guide>
        <p15:guide id="13" orient="horz" pos="1565">
          <p15:clr>
            <a:srgbClr val="F26B43"/>
          </p15:clr>
        </p15:guide>
        <p15:guide id="14" pos="5646">
          <p15:clr>
            <a:srgbClr val="F26B43"/>
          </p15:clr>
        </p15:guide>
        <p15:guide id="15" orient="horz" pos="4127">
          <p15:clr>
            <a:srgbClr val="F26B43"/>
          </p15:clr>
        </p15:guide>
        <p15:guide id="16" pos="611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963813" cy="1619250"/>
          </a:xfrm>
          <a:prstGeom prst="rect">
            <a:avLst/>
          </a:prstGeom>
          <a:solidFill>
            <a:schemeClr val="tx2"/>
          </a:solidFill>
        </p:spPr>
        <p:txBody>
          <a:bodyPr vert="horz" lIns="540000" tIns="0" rIns="0" bIns="360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2484438"/>
            <a:ext cx="8713787" cy="406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1113" y="687695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/>
              <a:t>23 March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9013" y="6876950"/>
            <a:ext cx="43561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>
                <a:solidFill>
                  <a:schemeClr val="tx2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0700" y="6876950"/>
            <a:ext cx="468313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8963813" y="0"/>
            <a:ext cx="1728000" cy="1619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80" y="208800"/>
            <a:ext cx="789465" cy="117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A343F20-7B53-6541-9E8D-9EAC8D7D9B18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417603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hdr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1007943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1007943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3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1007943" rtl="0" eaLnBrk="1" latinLnBrk="0" hangingPunct="1">
        <a:lnSpc>
          <a:spcPct val="120000"/>
        </a:lnSpc>
        <a:spcBef>
          <a:spcPts val="9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>
          <p15:clr>
            <a:srgbClr val="F26B43"/>
          </p15:clr>
        </p15:guide>
        <p15:guide id="2" pos="3367">
          <p15:clr>
            <a:srgbClr val="F26B43"/>
          </p15:clr>
        </p15:guide>
        <p15:guide id="3" orient="horz" pos="1020">
          <p15:clr>
            <a:srgbClr val="F26B43"/>
          </p15:clr>
        </p15:guide>
        <p15:guide id="4" pos="124">
          <p15:clr>
            <a:srgbClr val="F26B43"/>
          </p15:clr>
        </p15:guide>
        <p15:guide id="5" pos="328">
          <p15:clr>
            <a:srgbClr val="F26B43"/>
          </p15:clr>
        </p15:guide>
        <p15:guide id="6" pos="6611">
          <p15:clr>
            <a:srgbClr val="F26B43"/>
          </p15:clr>
        </p15:guide>
        <p15:guide id="7" orient="horz" pos="4762">
          <p15:clr>
            <a:srgbClr val="F26B43"/>
          </p15:clr>
        </p15:guide>
        <p15:guide id="8" orient="horz" pos="4637">
          <p15:clr>
            <a:srgbClr val="F26B43"/>
          </p15:clr>
        </p15:guide>
        <p15:guide id="9" orient="horz" pos="1145">
          <p15:clr>
            <a:srgbClr val="F26B43"/>
          </p15:clr>
        </p15:guide>
        <p15:guide id="10" orient="horz" pos="4468">
          <p15:clr>
            <a:srgbClr val="F26B43"/>
          </p15:clr>
        </p15:guide>
        <p15:guide id="11" pos="623">
          <p15:clr>
            <a:srgbClr val="F26B43"/>
          </p15:clr>
        </p15:guide>
        <p15:guide id="12" pos="6407">
          <p15:clr>
            <a:srgbClr val="F26B43"/>
          </p15:clr>
        </p15:guide>
        <p15:guide id="13" orient="horz" pos="1565">
          <p15:clr>
            <a:srgbClr val="F26B43"/>
          </p15:clr>
        </p15:guide>
        <p15:guide id="14" pos="5646">
          <p15:clr>
            <a:srgbClr val="F26B43"/>
          </p15:clr>
        </p15:guide>
        <p15:guide id="15" orient="horz" pos="4127">
          <p15:clr>
            <a:srgbClr val="F26B43"/>
          </p15:clr>
        </p15:guide>
        <p15:guide id="16" pos="611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963813" cy="1619250"/>
          </a:xfrm>
          <a:prstGeom prst="rect">
            <a:avLst/>
          </a:prstGeom>
          <a:solidFill>
            <a:schemeClr val="tx2"/>
          </a:solidFill>
        </p:spPr>
        <p:txBody>
          <a:bodyPr vert="horz" lIns="540000" tIns="0" rIns="0" bIns="360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2484438"/>
            <a:ext cx="8713787" cy="406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9013" y="6876950"/>
            <a:ext cx="43561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0700" y="6876950"/>
            <a:ext cx="468313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8963813" y="0"/>
            <a:ext cx="1728000" cy="1619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80" y="208800"/>
            <a:ext cx="789465" cy="117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BE5193-5AC0-9E45-96AA-59FCDCDB9BE9}"/>
              </a:ext>
            </a:extLst>
          </p:cNvPr>
          <p:cNvSpPr txBox="1"/>
          <p:nvPr userDrawn="1"/>
        </p:nvSpPr>
        <p:spPr>
          <a:xfrm>
            <a:off x="9164940" y="694525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1007943">
              <a:lnSpc>
                <a:spcPct val="110000"/>
              </a:lnSpc>
            </a:pPr>
            <a:endParaRPr lang="en-US" baseline="0">
              <a:solidFill>
                <a:schemeClr val="tx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F183052-4F7E-244D-92FD-09666DCDE900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40613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hf hdr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1007943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l" defTabSz="1007943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30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1007943" rtl="0" eaLnBrk="1" latinLnBrk="0" hangingPunct="1">
        <a:lnSpc>
          <a:spcPct val="120000"/>
        </a:lnSpc>
        <a:spcBef>
          <a:spcPts val="9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>
          <p15:clr>
            <a:srgbClr val="F26B43"/>
          </p15:clr>
        </p15:guide>
        <p15:guide id="2" pos="3367">
          <p15:clr>
            <a:srgbClr val="F26B43"/>
          </p15:clr>
        </p15:guide>
        <p15:guide id="3" orient="horz" pos="1020">
          <p15:clr>
            <a:srgbClr val="F26B43"/>
          </p15:clr>
        </p15:guide>
        <p15:guide id="4" pos="124">
          <p15:clr>
            <a:srgbClr val="F26B43"/>
          </p15:clr>
        </p15:guide>
        <p15:guide id="5" pos="328">
          <p15:clr>
            <a:srgbClr val="F26B43"/>
          </p15:clr>
        </p15:guide>
        <p15:guide id="6" pos="6611">
          <p15:clr>
            <a:srgbClr val="F26B43"/>
          </p15:clr>
        </p15:guide>
        <p15:guide id="7" orient="horz" pos="4762">
          <p15:clr>
            <a:srgbClr val="F26B43"/>
          </p15:clr>
        </p15:guide>
        <p15:guide id="8" orient="horz" pos="4637">
          <p15:clr>
            <a:srgbClr val="F26B43"/>
          </p15:clr>
        </p15:guide>
        <p15:guide id="9" orient="horz" pos="1145">
          <p15:clr>
            <a:srgbClr val="F26B43"/>
          </p15:clr>
        </p15:guide>
        <p15:guide id="10" orient="horz" pos="4468">
          <p15:clr>
            <a:srgbClr val="F26B43"/>
          </p15:clr>
        </p15:guide>
        <p15:guide id="11" pos="623">
          <p15:clr>
            <a:srgbClr val="F26B43"/>
          </p15:clr>
        </p15:guide>
        <p15:guide id="12" pos="6407">
          <p15:clr>
            <a:srgbClr val="F26B43"/>
          </p15:clr>
        </p15:guide>
        <p15:guide id="13" orient="horz" pos="1565">
          <p15:clr>
            <a:srgbClr val="F26B43"/>
          </p15:clr>
        </p15:guide>
        <p15:guide id="14" pos="5646">
          <p15:clr>
            <a:srgbClr val="F26B43"/>
          </p15:clr>
        </p15:guide>
        <p15:guide id="15" orient="horz" pos="4127">
          <p15:clr>
            <a:srgbClr val="F26B43"/>
          </p15:clr>
        </p15:guide>
        <p15:guide id="16" pos="61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0.xml"/><Relationship Id="rId1" Type="http://schemas.openxmlformats.org/officeDocument/2006/relationships/video" Target="https://www.youtube.com/embed/yN7wTcxK408?feature=oembed" TargetMode="Externa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hyperlink" Target="https://www.dofe.org/casestudies/kyle-kinsell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hyperlink" Target="https://www.dofe.org/casestudies/emmaline-otool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22FEA6-64A4-A049-8CDD-47DFF9F952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75553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697" y="4075801"/>
            <a:ext cx="5196611" cy="1190083"/>
          </a:xfrm>
        </p:spPr>
        <p:txBody>
          <a:bodyPr/>
          <a:lstStyle/>
          <a:p>
            <a:r>
              <a:rPr lang="en-GB"/>
              <a:t>Start your Bronze DofE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02C1D5-EABA-9240-905C-C7F22EAD41D2}"/>
              </a:ext>
            </a:extLst>
          </p:cNvPr>
          <p:cNvSpPr/>
          <p:nvPr/>
        </p:nvSpPr>
        <p:spPr>
          <a:xfrm>
            <a:off x="0" y="0"/>
            <a:ext cx="2196000" cy="20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AF701B-924D-A348-B629-AF09B6766F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9" y="349326"/>
            <a:ext cx="1020161" cy="1260000"/>
          </a:xfrm>
          <a:prstGeom prst="rect">
            <a:avLst/>
          </a:prstGeom>
        </p:spPr>
      </p:pic>
      <p:pic>
        <p:nvPicPr>
          <p:cNvPr id="10" name="MK, Jonas Blue, Becky Hill - Back  Forth (Lyric Video)">
            <a:hlinkClick r:id="" action="ppaction://media"/>
            <a:extLst>
              <a:ext uri="{FF2B5EF4-FFF2-40B4-BE49-F238E27FC236}">
                <a16:creationId xmlns:a16="http://schemas.microsoft.com/office/drawing/2014/main" id="{91CD6D81-0705-4BD3-8463-7D6E6EDAA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098" y="6984950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C73D1A-4AFC-1D04-F1E6-B92E37A3B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7685" y="244769"/>
            <a:ext cx="2114314" cy="1364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CCE8D7-AC09-3FAD-7DF6-EE0E2DB705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6673" y="385446"/>
            <a:ext cx="541195" cy="10715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EF23A9-2087-C019-F716-898DAA1D9639}"/>
              </a:ext>
            </a:extLst>
          </p:cNvPr>
          <p:cNvSpPr txBox="1"/>
          <p:nvPr/>
        </p:nvSpPr>
        <p:spPr>
          <a:xfrm>
            <a:off x="8008536" y="703385"/>
            <a:ext cx="2612572" cy="7536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1007943">
              <a:lnSpc>
                <a:spcPct val="110000"/>
              </a:lnSpc>
            </a:pPr>
            <a:r>
              <a:rPr lang="en-GB" sz="1600" dirty="0">
                <a:solidFill>
                  <a:schemeClr val="bg2">
                    <a:lumMod val="50000"/>
                  </a:schemeClr>
                </a:solidFill>
              </a:rPr>
              <a:t>LACON CHILDE SCHOOL</a:t>
            </a:r>
          </a:p>
          <a:p>
            <a:pPr defTabSz="1007943">
              <a:lnSpc>
                <a:spcPct val="110000"/>
              </a:lnSpc>
            </a:pPr>
            <a:r>
              <a:rPr lang="en-GB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1200" i="1" dirty="0">
                <a:solidFill>
                  <a:schemeClr val="bg2">
                    <a:lumMod val="50000"/>
                  </a:schemeClr>
                </a:solidFill>
              </a:rPr>
              <a:t>‘more than just a school…’</a:t>
            </a:r>
            <a:endParaRPr lang="en-GB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3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0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9C4EC3-756B-4F49-B507-FBA911A49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1258" y="6826284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1" kern="1200">
                <a:solidFill>
                  <a:schemeClr val="bg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23 March 2018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879F99-5543-D907-0349-EFBE20B59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83225" cy="1617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7E4239-94F7-108F-C723-9FEF572E9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785"/>
            <a:ext cx="1699845" cy="1758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DC4480-3ED8-4EE6-0277-242C97382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78463"/>
            <a:ext cx="1699845" cy="2338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A55C7B-2903-EDA8-9318-790034F10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816868"/>
            <a:ext cx="1639003" cy="816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9D75E4-F53B-6F3E-5201-FD13FF102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9845" y="1617785"/>
            <a:ext cx="1639003" cy="18606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DF0499-0B94-3664-7538-9DB3F7B25F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845" y="3478463"/>
            <a:ext cx="1639003" cy="13055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FF2119-AE36-F93F-650A-D6A0BFDD3F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844" y="4783989"/>
            <a:ext cx="1639003" cy="8792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594F482-2819-E14F-D3A7-C634DFE299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9844" y="5586918"/>
            <a:ext cx="1616223" cy="13365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CDA1104-686A-DC46-0C32-453E077961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8847" y="1617785"/>
            <a:ext cx="1695816" cy="17589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239B5B8-756D-D417-CFBA-BCDBBF9F49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6067" y="3362957"/>
            <a:ext cx="1762349" cy="186067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59D1AD0-1E23-8EC0-BF1A-D54340CAE9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6067" y="5206973"/>
            <a:ext cx="1576548" cy="203580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F88411-EEB8-F365-A178-118C1EA947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4663" y="1617785"/>
            <a:ext cx="1695817" cy="14218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0257A2B-D56C-2DF8-0285-27ED366290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6573" y="2999674"/>
            <a:ext cx="1551685" cy="186067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FC7ACB4-5379-80F8-09CA-2B8F513436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22915" y="4863877"/>
            <a:ext cx="1601115" cy="207040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E1BAA51-9F15-8FDD-CD5A-2AE37EFAE4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96968" y="1622273"/>
            <a:ext cx="1695817" cy="20408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7B6B5F9-3946-E117-07ED-608DB52B59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3787" y="3648033"/>
            <a:ext cx="1601115" cy="28669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317C441-8251-89DC-8DDE-030F203EFC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18314" y="1620850"/>
            <a:ext cx="1629021" cy="431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87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>
                <a:ea typeface="Verdana" charset="0"/>
                <a:cs typeface="Verdana" charset="0"/>
              </a:rPr>
              <a:t>Expedition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" y="1715643"/>
            <a:ext cx="5266471" cy="2840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ular Callout 6"/>
          <p:cNvSpPr/>
          <p:nvPr/>
        </p:nvSpPr>
        <p:spPr>
          <a:xfrm>
            <a:off x="2118044" y="2059515"/>
            <a:ext cx="1979377" cy="950010"/>
          </a:xfrm>
          <a:prstGeom prst="wedgeRoundRectCallout">
            <a:avLst>
              <a:gd name="adj1" fmla="val -83421"/>
              <a:gd name="adj2" fmla="val 85754"/>
              <a:gd name="adj3" fmla="val 16667"/>
            </a:avLst>
          </a:prstGeom>
          <a:solidFill>
            <a:srgbClr val="82C55B"/>
          </a:solidFill>
          <a:ln>
            <a:solidFill>
              <a:srgbClr val="82C5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7" tIns="45678" rIns="91357" bIns="45678" rtlCol="0" anchor="ctr"/>
          <a:lstStyle/>
          <a:p>
            <a:pPr algn="ctr"/>
            <a:r>
              <a:rPr lang="en-GB" sz="1400" b="1"/>
              <a:t>“I didn’t realise cows come in different colours!”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CF4057-6F86-4859-967C-E9F5E5E1B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8" y="4555915"/>
            <a:ext cx="5266470" cy="2941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BE2B55-5AD0-4DA8-9D68-74E75265B3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530" y="1715643"/>
            <a:ext cx="5182221" cy="2840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499290-7DD8-4B3F-B836-7271D4BC7D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" t="16901" r="11008" b="6201"/>
          <a:stretch/>
        </p:blipFill>
        <p:spPr>
          <a:xfrm>
            <a:off x="5344528" y="4567065"/>
            <a:ext cx="5266470" cy="2941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1A6B50-19B1-4369-82C5-F57323B6E246}"/>
              </a:ext>
            </a:extLst>
          </p:cNvPr>
          <p:cNvSpPr/>
          <p:nvPr/>
        </p:nvSpPr>
        <p:spPr>
          <a:xfrm>
            <a:off x="78058" y="6538472"/>
            <a:ext cx="10532940" cy="954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sz="2800" b="1" i="1">
                <a:solidFill>
                  <a:schemeClr val="bg1"/>
                </a:solidFill>
                <a:latin typeface="+mj-lt"/>
              </a:rPr>
              <a:t>“Ever since my first taste of the outdoors I have become addicted.” - Aswad Hamid, Gold Award holder</a:t>
            </a:r>
            <a:endParaRPr lang="en-GB" sz="28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277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00">
            <a:off x="5707029" y="4998334"/>
            <a:ext cx="4129822" cy="275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>
                <a:ea typeface="Verdana" charset="0"/>
                <a:cs typeface="Verdana" charset="0"/>
              </a:rPr>
              <a:t>Expedition</a:t>
            </a: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8056"/>
            <a:ext cx="4868291" cy="365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06">
            <a:off x="5327920" y="1110555"/>
            <a:ext cx="4889290" cy="274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966">
            <a:off x="57206" y="4961772"/>
            <a:ext cx="4642550" cy="261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7B61E2-E9A5-42B2-A998-A47F8FCBD7F0}"/>
              </a:ext>
            </a:extLst>
          </p:cNvPr>
          <p:cNvSpPr txBox="1"/>
          <p:nvPr/>
        </p:nvSpPr>
        <p:spPr>
          <a:xfrm>
            <a:off x="3974306" y="3551237"/>
            <a:ext cx="2743200" cy="281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1007943">
              <a:lnSpc>
                <a:spcPct val="110000"/>
              </a:lnSpc>
            </a:pPr>
            <a:r>
              <a:rPr lang="en-US" dirty="0">
                <a:solidFill>
                  <a:schemeClr val="tx2"/>
                </a:solidFill>
              </a:rPr>
              <a:t>Click to add text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D8344EB-C632-442C-AAC8-CAB91E9A1FBA}"/>
              </a:ext>
            </a:extLst>
          </p:cNvPr>
          <p:cNvSpPr/>
          <p:nvPr/>
        </p:nvSpPr>
        <p:spPr>
          <a:xfrm>
            <a:off x="7166255" y="3782098"/>
            <a:ext cx="3582800" cy="18505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cs typeface="Arial"/>
              </a:rPr>
              <a:t>So, this is 'flaming' June!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0E34E-00A2-4BC1-AD67-81EA3F1B3BB2}"/>
              </a:ext>
            </a:extLst>
          </p:cNvPr>
          <p:cNvSpPr txBox="1"/>
          <p:nvPr/>
        </p:nvSpPr>
        <p:spPr>
          <a:xfrm>
            <a:off x="465085" y="1379508"/>
            <a:ext cx="3949762" cy="780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007943">
              <a:lnSpc>
                <a:spcPct val="110000"/>
              </a:lnSpc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cs typeface="Arial"/>
              </a:rPr>
              <a:t>Modelling the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cs typeface="Arial" panose="020B0604020202020204"/>
            </a:endParaRPr>
          </a:p>
          <a:p>
            <a:pPr algn="ctr" defTabSz="1007943">
              <a:lnSpc>
                <a:spcPct val="110000"/>
              </a:lnSpc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School 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</a:rPr>
              <a:t>Expedition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Uniform</a:t>
            </a:r>
            <a:endParaRPr lang="en-US">
              <a:solidFill>
                <a:schemeClr val="accent5">
                  <a:lumMod val="50000"/>
                </a:schemeClr>
              </a:solidFill>
              <a:cs typeface="Arial" panose="020B0604020202020204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0561">
            <a:off x="3815398" y="3527057"/>
            <a:ext cx="3413962" cy="225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36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>
                <a:ea typeface="Verdana" charset="0"/>
                <a:cs typeface="Verdana" charset="0"/>
              </a:rPr>
              <a:t>Expedition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9337">
            <a:off x="96364" y="1198036"/>
            <a:ext cx="4374812" cy="328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6739">
            <a:off x="5791766" y="1679260"/>
            <a:ext cx="4478057" cy="251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9998">
            <a:off x="4156769" y="3190073"/>
            <a:ext cx="3144614" cy="235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463">
            <a:off x="1239041" y="4611254"/>
            <a:ext cx="4476308" cy="298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329">
            <a:off x="6438083" y="4735966"/>
            <a:ext cx="4222568" cy="281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28D79DC0-AC86-491E-BCBA-F876D3538B9C}"/>
              </a:ext>
            </a:extLst>
          </p:cNvPr>
          <p:cNvSpPr/>
          <p:nvPr/>
        </p:nvSpPr>
        <p:spPr>
          <a:xfrm flipH="1">
            <a:off x="734661" y="3843033"/>
            <a:ext cx="2832285" cy="146842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Arial"/>
              </a:rPr>
              <a:t>I'm having a great time, </a:t>
            </a:r>
            <a:r>
              <a:rPr lang="en-US" sz="2400">
                <a:cs typeface="Arial"/>
              </a:rPr>
              <a:t>honest!?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2199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do your DofE?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19250"/>
            <a:ext cx="7437698" cy="5940425"/>
          </a:xfrm>
          <a:solidFill>
            <a:schemeClr val="accent1">
              <a:lumMod val="75000"/>
            </a:schemeClr>
          </a:solidFill>
        </p:spPr>
        <p:txBody>
          <a:bodyPr vert="horz" lIns="0" tIns="0" rIns="0" bIns="0" rtlCol="0" anchor="t"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 why should you do your DofE? </a:t>
            </a:r>
            <a:endParaRPr lang="en-US" b="1" dirty="0">
              <a:solidFill>
                <a:schemeClr val="bg1"/>
              </a:solidFill>
              <a:cs typeface="Arial"/>
            </a:endParaRPr>
          </a:p>
          <a:p>
            <a:r>
              <a:rPr lang="en-US" b="1" dirty="0">
                <a:solidFill>
                  <a:schemeClr val="bg1"/>
                </a:solidFill>
              </a:rPr>
              <a:t>It’s hard to list all the benefits of achieving your Bronze Award, so     here’s a quick snapshot. You’ll…</a:t>
            </a:r>
            <a:endParaRPr lang="en-GB" b="1" dirty="0">
              <a:solidFill>
                <a:schemeClr val="bg1"/>
              </a:solidFill>
              <a:cs typeface="Arial"/>
            </a:endParaRPr>
          </a:p>
          <a:p>
            <a:pPr marL="283845" lvl="0" indent="-28575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Have lots of fun</a:t>
            </a:r>
            <a:endParaRPr lang="en-US" dirty="0">
              <a:solidFill>
                <a:schemeClr val="bg1"/>
              </a:solidFill>
              <a:cs typeface="Arial" panose="020B0604020202020204"/>
            </a:endParaRPr>
          </a:p>
          <a:p>
            <a:pPr marL="283845" lvl="0" indent="-28575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Get healthier and happier</a:t>
            </a:r>
            <a:endParaRPr lang="en-GB" dirty="0">
              <a:solidFill>
                <a:schemeClr val="bg1"/>
              </a:solidFill>
              <a:cs typeface="Arial" panose="020B0604020202020204"/>
            </a:endParaRPr>
          </a:p>
          <a:p>
            <a:pPr marL="283845" lvl="0" indent="-28575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Meet incredible people and make lasting friendships</a:t>
            </a:r>
            <a:endParaRPr lang="en-US" dirty="0">
              <a:solidFill>
                <a:schemeClr val="bg1"/>
              </a:solidFill>
              <a:cs typeface="Arial" panose="020B0604020202020204"/>
            </a:endParaRPr>
          </a:p>
          <a:p>
            <a:pPr marL="283845" lvl="0" indent="-28575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Have amazing new experiences</a:t>
            </a:r>
            <a:endParaRPr lang="en-US" dirty="0">
              <a:solidFill>
                <a:schemeClr val="bg1"/>
              </a:solidFill>
              <a:cs typeface="Arial" panose="020B0604020202020204"/>
            </a:endParaRPr>
          </a:p>
          <a:p>
            <a:pPr marL="283845" indent="-28575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Find talents you didn’t know you had </a:t>
            </a:r>
            <a:endParaRPr lang="en-US" dirty="0">
              <a:solidFill>
                <a:schemeClr val="bg1"/>
              </a:solidFill>
              <a:cs typeface="Arial" panose="020B0604020202020204"/>
            </a:endParaRPr>
          </a:p>
          <a:p>
            <a:pPr marL="283845" lvl="0" indent="-28575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Gain skills that employers value, which you can reference on your CV</a:t>
            </a:r>
            <a:endParaRPr lang="en-US" dirty="0">
              <a:solidFill>
                <a:schemeClr val="bg1"/>
              </a:solidFill>
              <a:cs typeface="Arial" panose="020B0604020202020204"/>
            </a:endParaRPr>
          </a:p>
          <a:p>
            <a:pPr marL="283845" lvl="0" indent="-28575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Become more confident and independent</a:t>
            </a:r>
            <a:endParaRPr lang="en-US" dirty="0">
              <a:solidFill>
                <a:schemeClr val="bg1"/>
              </a:solidFill>
              <a:cs typeface="Arial" panose="020B0604020202020204"/>
            </a:endParaRPr>
          </a:p>
          <a:p>
            <a:pPr marL="283845" lvl="0" indent="-28575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b="1" dirty="0">
                <a:solidFill>
                  <a:schemeClr val="bg1"/>
                </a:solidFill>
              </a:rPr>
              <a:t>Stand out from the crowd in college, university and job applications</a:t>
            </a:r>
            <a:endParaRPr lang="en-US" b="1" dirty="0">
              <a:solidFill>
                <a:schemeClr val="bg1"/>
              </a:solidFill>
              <a:cs typeface="Arial"/>
            </a:endParaRPr>
          </a:p>
          <a:p>
            <a:pPr marL="283845" indent="-28575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Make memories that will last a lifetime. </a:t>
            </a:r>
            <a:endParaRPr lang="en-GB" dirty="0">
              <a:solidFill>
                <a:schemeClr val="bg1"/>
              </a:solidFill>
              <a:cs typeface="Arial" panose="020B0604020202020204"/>
            </a:endParaRPr>
          </a:p>
        </p:txBody>
      </p:sp>
      <p:pic>
        <p:nvPicPr>
          <p:cNvPr id="1026" name="Picture 2" descr="https://www.dofe.org/wp-content/uploads/2017/08/Award.jpg">
            <a:extLst>
              <a:ext uri="{FF2B5EF4-FFF2-40B4-BE49-F238E27FC236}">
                <a16:creationId xmlns:a16="http://schemas.microsoft.com/office/drawing/2014/main" id="{975C5411-52E0-6945-A862-C414A0C89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6" b="5861"/>
          <a:stretch/>
        </p:blipFill>
        <p:spPr bwMode="auto">
          <a:xfrm>
            <a:off x="7482933" y="1828792"/>
            <a:ext cx="2977662" cy="169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BF220F-A070-D540-BBE8-172048AF9190}"/>
              </a:ext>
            </a:extLst>
          </p:cNvPr>
          <p:cNvSpPr/>
          <p:nvPr/>
        </p:nvSpPr>
        <p:spPr>
          <a:xfrm>
            <a:off x="7389628" y="3499444"/>
            <a:ext cx="30709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/>
              <a:t>“As an actor I know how much Award holders’ experiences and the skills they’ve developed matter. Without determination and passion I wouldn’t be where I am today.” </a:t>
            </a:r>
          </a:p>
          <a:p>
            <a:r>
              <a:rPr lang="en-GB" sz="1000" b="1"/>
              <a:t>Benedict Cumberbatch</a:t>
            </a:r>
            <a:r>
              <a:rPr lang="en-GB" sz="1000"/>
              <a:t>, actor. </a:t>
            </a:r>
            <a:endParaRPr lang="en-US" sz="1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959A66-BCCC-6542-B260-82D1AE374B3D}"/>
              </a:ext>
            </a:extLst>
          </p:cNvPr>
          <p:cNvSpPr/>
          <p:nvPr/>
        </p:nvSpPr>
        <p:spPr>
          <a:xfrm>
            <a:off x="7369703" y="6192961"/>
            <a:ext cx="31853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/>
              <a:t>“Life doesn’t naturally happen, you’ve got to get involved. What better way to do that than do your DofE. As an employer I want to work with people who have a range of skills and can see things through.”</a:t>
            </a:r>
          </a:p>
          <a:p>
            <a:r>
              <a:rPr lang="en-GB" sz="1000" b="1"/>
              <a:t>Deborah Meaden, </a:t>
            </a:r>
            <a:r>
              <a:rPr lang="en-GB" sz="1000"/>
              <a:t>entrepreneur and Dragons’ Den investor</a:t>
            </a:r>
            <a:endParaRPr lang="en-US" sz="1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5508E7-C4E1-4094-9041-62C07B71C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2933" y="4438572"/>
            <a:ext cx="3001515" cy="173303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AD790C4C-8EDC-1443-B14E-5F86293C0CDE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068545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33"/>
            <a:ext cx="8963813" cy="1619250"/>
          </a:xfrm>
        </p:spPr>
        <p:txBody>
          <a:bodyPr/>
          <a:lstStyle/>
          <a:p>
            <a:r>
              <a:rPr lang="en-GB"/>
              <a:t>Who helps?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D790C4C-8EDC-1443-B14E-5F86293C0CDE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  <p:sp>
        <p:nvSpPr>
          <p:cNvPr id="12" name="Rectangle 3"/>
          <p:cNvSpPr>
            <a:spLocks noGrp="1" noChangeArrowheads="1"/>
          </p:cNvSpPr>
          <p:nvPr/>
        </p:nvSpPr>
        <p:spPr bwMode="auto">
          <a:xfrm>
            <a:off x="210312" y="1821380"/>
            <a:ext cx="10296144" cy="53967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1323" b="1" u="sng" dirty="0">
              <a:solidFill>
                <a:srgbClr val="FFFFFF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n-GB" altLang="en-US" sz="3500" b="1" dirty="0">
                <a:solidFill>
                  <a:srgbClr val="FFFFFF"/>
                </a:solidFill>
                <a:latin typeface="Arial"/>
                <a:cs typeface="Arial"/>
              </a:rPr>
              <a:t>Some of the Staff that have made DofE possible at </a:t>
            </a:r>
            <a:r>
              <a:rPr lang="en-GB" altLang="en-US" sz="3500" b="1" dirty="0" err="1">
                <a:solidFill>
                  <a:srgbClr val="FFFFFF"/>
                </a:solidFill>
                <a:latin typeface="Arial"/>
                <a:cs typeface="Arial"/>
              </a:rPr>
              <a:t>Lacon</a:t>
            </a:r>
            <a:r>
              <a:rPr lang="en-GB" altLang="en-US" sz="3500" b="1" dirty="0">
                <a:solidFill>
                  <a:srgbClr val="FFFFFF"/>
                </a:solidFill>
                <a:latin typeface="Arial"/>
                <a:cs typeface="Arial"/>
              </a:rPr>
              <a:t> Childe School: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323" u="sng" dirty="0">
              <a:solidFill>
                <a:srgbClr val="FFFFFF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n-GB" altLang="en-US" sz="3500" dirty="0">
                <a:solidFill>
                  <a:srgbClr val="FFFFFF"/>
                </a:solidFill>
                <a:latin typeface="Arial"/>
                <a:cs typeface="Arial"/>
              </a:rPr>
              <a:t>Mrs Croxton-Broome, Mrs Woodhouse,</a:t>
            </a:r>
          </a:p>
          <a:p>
            <a:pPr algn="ctr">
              <a:spcBef>
                <a:spcPct val="0"/>
              </a:spcBef>
              <a:buNone/>
            </a:pPr>
            <a:r>
              <a:rPr lang="en-GB" altLang="en-US" sz="3500" dirty="0">
                <a:solidFill>
                  <a:srgbClr val="FFFFFF"/>
                </a:solidFill>
                <a:latin typeface="Arial"/>
                <a:cs typeface="Arial"/>
              </a:rPr>
              <a:t>Mrs Stokes, Mr Wood,        </a:t>
            </a:r>
            <a:endParaRPr lang="en-GB" altLang="en-US" sz="3500" dirty="0">
              <a:solidFill>
                <a:srgbClr val="FFFFFF"/>
              </a:solidFill>
              <a:cs typeface="Arial"/>
            </a:endParaRPr>
          </a:p>
          <a:p>
            <a:pPr algn="ctr">
              <a:spcBef>
                <a:spcPct val="0"/>
              </a:spcBef>
              <a:buNone/>
            </a:pPr>
            <a:r>
              <a:rPr lang="en-GB" altLang="en-US" sz="3500" dirty="0">
                <a:solidFill>
                  <a:srgbClr val="FFFFFF"/>
                </a:solidFill>
                <a:latin typeface="Arial"/>
                <a:cs typeface="Arial"/>
              </a:rPr>
              <a:t>Mrs Crofts, Mrs Wilding, Mr Hayes, </a:t>
            </a:r>
            <a:endParaRPr lang="en-GB" altLang="en-US" sz="3500" dirty="0">
              <a:solidFill>
                <a:srgbClr val="FFFFFF"/>
              </a:solidFill>
              <a:cs typeface="Arial"/>
            </a:endParaRPr>
          </a:p>
          <a:p>
            <a:pPr algn="ctr">
              <a:spcBef>
                <a:spcPct val="0"/>
              </a:spcBef>
              <a:buNone/>
            </a:pPr>
            <a:r>
              <a:rPr lang="en-GB" altLang="en-US" sz="3500" dirty="0">
                <a:solidFill>
                  <a:srgbClr val="FFFFFF"/>
                </a:solidFill>
                <a:latin typeface="Arial"/>
                <a:cs typeface="Arial"/>
              </a:rPr>
              <a:t>Mrs Guise, Mr Stinson, Mrs Britton, Mrs Bird, Mr Turner, Mr </a:t>
            </a:r>
            <a:r>
              <a:rPr lang="en-GB" altLang="en-US" sz="3500" dirty="0" err="1">
                <a:solidFill>
                  <a:srgbClr val="FFFFFF"/>
                </a:solidFill>
                <a:latin typeface="Arial"/>
                <a:cs typeface="Arial"/>
              </a:rPr>
              <a:t>Roff</a:t>
            </a:r>
            <a:r>
              <a:rPr lang="en-GB" altLang="en-US" sz="3500" dirty="0">
                <a:solidFill>
                  <a:srgbClr val="FFFFFF"/>
                </a:solidFill>
                <a:latin typeface="Arial"/>
                <a:cs typeface="Arial"/>
              </a:rPr>
              <a:t>, and last but not least,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3500" dirty="0">
                <a:solidFill>
                  <a:srgbClr val="FFFFFF"/>
                </a:solidFill>
                <a:latin typeface="Arial"/>
                <a:cs typeface="Arial"/>
              </a:rPr>
              <a:t>                             everyone else!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3500" dirty="0">
                <a:solidFill>
                  <a:srgbClr val="FFFFFF"/>
                </a:solidFill>
                <a:latin typeface="Arial"/>
                <a:cs typeface="Arial"/>
              </a:rPr>
              <a:t>	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6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3029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82880" y="1746308"/>
            <a:ext cx="10388301" cy="57520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646">
              <a:solidFill>
                <a:schemeClr val="accent2"/>
              </a:solidFill>
              <a:latin typeface="Times" panose="02020603050405020304" pitchFamily="18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/>
        </p:nvSpPr>
        <p:spPr bwMode="auto">
          <a:xfrm>
            <a:off x="1034585" y="863060"/>
            <a:ext cx="9008613" cy="55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086" u="sng" dirty="0">
                <a:solidFill>
                  <a:srgbClr val="FFFFFF"/>
                </a:solidFill>
              </a:rPr>
              <a:t>REFLECTION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3086" b="1" u="sng" dirty="0">
              <a:solidFill>
                <a:srgbClr val="FFFFF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086" dirty="0">
                <a:solidFill>
                  <a:srgbClr val="FFFFFF"/>
                </a:solidFill>
              </a:rPr>
              <a:t>The D of E Award promotes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086" dirty="0">
                <a:solidFill>
                  <a:srgbClr val="FFFFFF"/>
                </a:solidFill>
              </a:rPr>
              <a:t>the Olympic and Paralympic Values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646" b="1" dirty="0">
              <a:solidFill>
                <a:srgbClr val="FFFFF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968" b="1" dirty="0">
                <a:solidFill>
                  <a:srgbClr val="FFFFFF"/>
                </a:solidFill>
              </a:rPr>
              <a:t>Think about this: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800" b="1" i="1" u="sng" dirty="0">
              <a:solidFill>
                <a:srgbClr val="FFFFF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086" i="1" dirty="0">
                <a:solidFill>
                  <a:srgbClr val="FFFFFF"/>
                </a:solidFill>
              </a:rPr>
              <a:t>“</a:t>
            </a:r>
            <a:r>
              <a:rPr lang="en-GB" altLang="en-US" sz="3527" i="1" dirty="0">
                <a:solidFill>
                  <a:srgbClr val="FFFFFF"/>
                </a:solidFill>
              </a:rPr>
              <a:t>Being challenged in life is inevitable, being defeated is optional”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527" dirty="0">
                <a:solidFill>
                  <a:srgbClr val="FFFFFF"/>
                </a:solidFill>
              </a:rPr>
              <a:t>Roger Crawford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646" b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246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50" y="6038990"/>
            <a:ext cx="836464" cy="139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73" y="6038990"/>
            <a:ext cx="901211" cy="142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8951976" cy="160934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noAutofit/>
          </a:bodyPr>
          <a:lstStyle/>
          <a:p>
            <a:pPr defTabSz="1007943">
              <a:lnSpc>
                <a:spcPct val="110000"/>
              </a:lnSpc>
            </a:pPr>
            <a:r>
              <a:rPr lang="en-GB" sz="3200" b="1">
                <a:solidFill>
                  <a:schemeClr val="bg1"/>
                </a:solidFill>
                <a:latin typeface="+mj-lt"/>
              </a:rPr>
              <a:t>   </a:t>
            </a:r>
          </a:p>
          <a:p>
            <a:pPr defTabSz="1007943">
              <a:lnSpc>
                <a:spcPct val="110000"/>
              </a:lnSpc>
            </a:pPr>
            <a:r>
              <a:rPr lang="en-GB" sz="3200" b="1">
                <a:solidFill>
                  <a:schemeClr val="bg1"/>
                </a:solidFill>
                <a:latin typeface="+mj-lt"/>
              </a:rPr>
              <a:t>   Be inspired…</a:t>
            </a:r>
          </a:p>
        </p:txBody>
      </p:sp>
    </p:spTree>
    <p:extLst>
      <p:ext uri="{BB962C8B-B14F-4D97-AF65-F5344CB8AC3E}">
        <p14:creationId xmlns:p14="http://schemas.microsoft.com/office/powerpoint/2010/main" val="4185274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/>
        </p:nvSpPr>
        <p:spPr bwMode="auto">
          <a:xfrm>
            <a:off x="860849" y="286988"/>
            <a:ext cx="9008613" cy="55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086" u="sng">
                <a:solidFill>
                  <a:srgbClr val="FFFFFF"/>
                </a:solidFill>
              </a:rPr>
              <a:t>REFLECTION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3086" b="1" u="sng">
              <a:solidFill>
                <a:srgbClr val="FFFFF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086">
                <a:solidFill>
                  <a:srgbClr val="FFFFFF"/>
                </a:solidFill>
              </a:rPr>
              <a:t>The D of E Award promotes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086">
                <a:solidFill>
                  <a:srgbClr val="FFFFFF"/>
                </a:solidFill>
              </a:rPr>
              <a:t>the Olympic and Paralympic Values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646" b="1">
              <a:solidFill>
                <a:srgbClr val="FFFFF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968" b="1">
                <a:solidFill>
                  <a:srgbClr val="FFFFFF"/>
                </a:solidFill>
              </a:rPr>
              <a:t>Think about this: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4409" b="1" i="1" u="sng">
              <a:solidFill>
                <a:srgbClr val="FFFFF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086" i="1">
                <a:solidFill>
                  <a:srgbClr val="FFFFFF"/>
                </a:solidFill>
              </a:rPr>
              <a:t>“</a:t>
            </a:r>
            <a:r>
              <a:rPr lang="en-GB" altLang="en-US" sz="3527" i="1">
                <a:solidFill>
                  <a:srgbClr val="FFFFFF"/>
                </a:solidFill>
              </a:rPr>
              <a:t>Being challenged in life is inevitable, being defeated is optional”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527">
                <a:solidFill>
                  <a:srgbClr val="FFFFFF"/>
                </a:solidFill>
              </a:rPr>
              <a:t>Roger Crawford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646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64515" name="Rectangle 2"/>
          <p:cNvSpPr>
            <a:spLocks noChangeArrowheads="1"/>
          </p:cNvSpPr>
          <p:nvPr/>
        </p:nvSpPr>
        <p:spPr bwMode="auto">
          <a:xfrm>
            <a:off x="160774" y="1738442"/>
            <a:ext cx="10379947" cy="57520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646">
              <a:solidFill>
                <a:schemeClr val="accent2"/>
              </a:solidFill>
              <a:latin typeface="Times" panose="02020603050405020304" pitchFamily="18" charset="0"/>
            </a:endParaRPr>
          </a:p>
        </p:txBody>
      </p:sp>
      <p:sp>
        <p:nvSpPr>
          <p:cNvPr id="64516" name="TextBox 3"/>
          <p:cNvSpPr txBox="1">
            <a:spLocks noChangeArrowheads="1"/>
          </p:cNvSpPr>
          <p:nvPr/>
        </p:nvSpPr>
        <p:spPr bwMode="auto">
          <a:xfrm>
            <a:off x="1774310" y="762967"/>
            <a:ext cx="6983949" cy="49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646">
                <a:solidFill>
                  <a:schemeClr val="bg1"/>
                </a:solidFill>
              </a:rPr>
              <a:t>Who is Roger Crawford?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78714" y="2011155"/>
            <a:ext cx="8572882" cy="172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646" dirty="0">
                <a:solidFill>
                  <a:schemeClr val="bg1"/>
                </a:solidFill>
              </a:rPr>
              <a:t>Roger Crawford is an Inspirational speaker. He was born with a severe disability yet went on to become the only person in history to play professional tennis with a severe disability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60849" y="4457866"/>
            <a:ext cx="3809586" cy="253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646">
                <a:solidFill>
                  <a:schemeClr val="bg1"/>
                </a:solidFill>
              </a:rPr>
              <a:t>He was born with no toes or fingers and his left leg was amputated at an early age. He was told he would never walk!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79" y="4411787"/>
            <a:ext cx="3730840" cy="248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8951976" cy="160934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noAutofit/>
          </a:bodyPr>
          <a:lstStyle/>
          <a:p>
            <a:pPr defTabSz="1007943">
              <a:lnSpc>
                <a:spcPct val="110000"/>
              </a:lnSpc>
            </a:pPr>
            <a:endParaRPr lang="en-GB" sz="3200" b="1">
              <a:solidFill>
                <a:schemeClr val="tx2"/>
              </a:solidFill>
              <a:latin typeface="+mj-lt"/>
            </a:endParaRPr>
          </a:p>
          <a:p>
            <a:pPr defTabSz="1007943">
              <a:lnSpc>
                <a:spcPct val="110000"/>
              </a:lnSpc>
            </a:pPr>
            <a:r>
              <a:rPr lang="en-GB" sz="3200" b="1">
                <a:solidFill>
                  <a:schemeClr val="tx2"/>
                </a:solidFill>
                <a:latin typeface="+mj-lt"/>
              </a:rPr>
              <a:t>    </a:t>
            </a:r>
            <a:r>
              <a:rPr lang="en-GB" sz="3200" b="1">
                <a:solidFill>
                  <a:schemeClr val="bg1"/>
                </a:solidFill>
                <a:latin typeface="+mj-lt"/>
              </a:rPr>
              <a:t>Be inspired…</a:t>
            </a:r>
            <a:endParaRPr lang="en-GB" sz="3200" b="1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890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401BF0-54E5-54C0-985E-EDF452EE5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D6428-212F-2D4D-F0FF-A9BC182D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8DF653-4A95-DC3A-8DC3-0B517747B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691813" cy="755967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F22D1C2-0DF0-C52B-FB4F-BDF33167B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for listening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AC0AC1-5A12-424F-72B0-1084CD70B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688" y="-1"/>
            <a:ext cx="2143125" cy="2143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65202C-3C37-5787-1E6D-8FD2C4BA6A37}"/>
              </a:ext>
            </a:extLst>
          </p:cNvPr>
          <p:cNvSpPr txBox="1"/>
          <p:nvPr/>
        </p:nvSpPr>
        <p:spPr>
          <a:xfrm>
            <a:off x="227914" y="6468393"/>
            <a:ext cx="3352195" cy="817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007943">
              <a:lnSpc>
                <a:spcPct val="110000"/>
              </a:lnSpc>
            </a:pPr>
            <a:endParaRPr lang="en-GB" sz="2400" b="1" dirty="0">
              <a:solidFill>
                <a:schemeClr val="bg1"/>
              </a:solidFill>
            </a:endParaRPr>
          </a:p>
          <a:p>
            <a:pPr defTabSz="1007943">
              <a:lnSpc>
                <a:spcPct val="110000"/>
              </a:lnSpc>
            </a:pPr>
            <a:r>
              <a:rPr lang="en-GB" sz="2400" b="1" dirty="0">
                <a:solidFill>
                  <a:schemeClr val="bg1"/>
                </a:solidFill>
              </a:rPr>
              <a:t>#lovelacon</a:t>
            </a:r>
          </a:p>
        </p:txBody>
      </p:sp>
    </p:spTree>
    <p:extLst>
      <p:ext uri="{BB962C8B-B14F-4D97-AF65-F5344CB8AC3E}">
        <p14:creationId xmlns:p14="http://schemas.microsoft.com/office/powerpoint/2010/main" val="1688145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the DofE?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1" y="2484438"/>
            <a:ext cx="4338378" cy="4067175"/>
          </a:xfrm>
        </p:spPr>
        <p:txBody>
          <a:bodyPr/>
          <a:lstStyle/>
          <a:p>
            <a:pPr algn="just"/>
            <a:r>
              <a:rPr lang="en-US" sz="2000" dirty="0"/>
              <a:t>The DofE is a life-changing adventure you don’t want to miss.  </a:t>
            </a:r>
          </a:p>
          <a:p>
            <a:pPr algn="just"/>
            <a:r>
              <a:rPr lang="en-US" sz="2000" dirty="0"/>
              <a:t>It’s about going the extra mile — learning new skills for work and life, getting fitter, helping others and exploring the countryside. </a:t>
            </a:r>
          </a:p>
          <a:p>
            <a:pPr algn="just"/>
            <a:r>
              <a:rPr lang="en-US" sz="2000" dirty="0"/>
              <a:t>Millions of young people in the UK have already done their DofE. </a:t>
            </a:r>
          </a:p>
          <a:p>
            <a:pPr algn="just"/>
            <a:r>
              <a:rPr lang="en-US" sz="2000" b="1" dirty="0"/>
              <a:t>Now it’s your turn.</a:t>
            </a:r>
            <a:endParaRPr lang="en-GB" sz="20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371113" y="6876950"/>
            <a:ext cx="1800000" cy="21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pic>
        <p:nvPicPr>
          <p:cNvPr id="7" name="Picture Placeholder 19">
            <a:extLst>
              <a:ext uri="{FF2B5EF4-FFF2-40B4-BE49-F238E27FC236}">
                <a16:creationId xmlns:a16="http://schemas.microsoft.com/office/drawing/2014/main" id="{EC143F3B-E7F5-BF49-93B2-18CA05B7D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b="10"/>
          <a:stretch>
            <a:fillRect/>
          </a:stretch>
        </p:blipFill>
        <p:spPr>
          <a:xfrm>
            <a:off x="5345113" y="1817688"/>
            <a:ext cx="5149850" cy="554355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A05A8223-C36E-DA4C-8F82-C6A997A040D4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991127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the DofE?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05A8223-C36E-DA4C-8F82-C6A997A040D4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  <p:pic>
        <p:nvPicPr>
          <p:cNvPr id="9" name="Online Media 8" title="Welcome to DofE">
            <a:hlinkClick r:id="" action="ppaction://media"/>
            <a:extLst>
              <a:ext uri="{FF2B5EF4-FFF2-40B4-BE49-F238E27FC236}">
                <a16:creationId xmlns:a16="http://schemas.microsoft.com/office/drawing/2014/main" id="{7687D469-A1A3-9532-AA5B-FAB1D837D85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4826" y="1750979"/>
            <a:ext cx="10311319" cy="56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2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I choose my activities?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605" y="2056967"/>
            <a:ext cx="7107060" cy="4371247"/>
          </a:xfrm>
        </p:spPr>
        <p:txBody>
          <a:bodyPr/>
          <a:lstStyle/>
          <a:p>
            <a:r>
              <a:rPr lang="en-US" sz="2000" dirty="0"/>
              <a:t>There’s loads to choose from ­­— most activities can count towards your DofE. </a:t>
            </a:r>
          </a:p>
          <a:p>
            <a:r>
              <a:rPr lang="en-GB" sz="2000" dirty="0"/>
              <a:t>Maybe you want to try something new? Or get better at something you’re already doing? Your DofE can be whatever you want it to be.</a:t>
            </a:r>
          </a:p>
          <a:p>
            <a:r>
              <a:rPr lang="en-GB" sz="2000" dirty="0"/>
              <a:t>Activities for each DofE section take a minimum of one hour a week over a set period of time, so they can fit in around your studies and life outside school. </a:t>
            </a:r>
          </a:p>
          <a:p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371113" y="6876950"/>
            <a:ext cx="1800000" cy="21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0C6D94-55BA-8A4D-8112-EFE4FB31FAE2}"/>
              </a:ext>
            </a:extLst>
          </p:cNvPr>
          <p:cNvGrpSpPr/>
          <p:nvPr/>
        </p:nvGrpSpPr>
        <p:grpSpPr>
          <a:xfrm>
            <a:off x="7954038" y="1820840"/>
            <a:ext cx="2014869" cy="5537083"/>
            <a:chOff x="8676167" y="1786657"/>
            <a:chExt cx="1792360" cy="49256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EF7DE3-7D4F-954E-8BF0-709C3356C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6167" y="5517354"/>
              <a:ext cx="1792360" cy="119490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625B6E-8B65-A642-A3E4-C20715CB2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6167" y="3130927"/>
              <a:ext cx="1792360" cy="11949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1DBF2A6-BED4-6C46-BD5B-B1BF35C73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6167" y="1786657"/>
              <a:ext cx="1792360" cy="134427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506D530-14E1-4784-8080-856E87874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038" y="4637373"/>
            <a:ext cx="2014869" cy="134312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0FE19E0-DC04-9540-A7C0-C16056B4CBB9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>
                <a:solidFill>
                  <a:schemeClr val="accent1"/>
                </a:solidFill>
              </a:rPr>
              <a:t>BRONZE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7B29DD-D96C-4C4F-BFC7-824518333F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5160" r="1931" b="6042"/>
          <a:stretch/>
        </p:blipFill>
        <p:spPr>
          <a:xfrm>
            <a:off x="567506" y="5412364"/>
            <a:ext cx="7096159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63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>
                <a:latin typeface="+mn-lt"/>
                <a:ea typeface="Verdana" charset="0"/>
                <a:cs typeface="Verdana" charset="0"/>
              </a:rPr>
              <a:t>Physical</a:t>
            </a:r>
            <a:r>
              <a:rPr lang="en-GB">
                <a:latin typeface="+mn-lt"/>
                <a:ea typeface="Verdana" charset="0"/>
                <a:cs typeface="Verdana" charset="0"/>
              </a:rPr>
              <a:t>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032" y="1739590"/>
            <a:ext cx="3734923" cy="5686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935965" y="5405239"/>
            <a:ext cx="661236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alt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involved.</a:t>
            </a:r>
          </a:p>
          <a:p>
            <a:endParaRPr lang="en-GB" sz="2800" spc="21"/>
          </a:p>
        </p:txBody>
      </p:sp>
      <p:pic>
        <p:nvPicPr>
          <p:cNvPr id="3074" name="Picture 2" descr="https://www.dofe.org/wp-content/uploads/2015/04/tt-e1432805584364.jpg">
            <a:extLst>
              <a:ext uri="{FF2B5EF4-FFF2-40B4-BE49-F238E27FC236}">
                <a16:creationId xmlns:a16="http://schemas.microsoft.com/office/drawing/2014/main" id="{54F7B36B-7EC8-4895-9044-2BAA08C52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6" y="4258553"/>
            <a:ext cx="6861436" cy="3167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9B07A0-BF63-49B1-BEE7-2FED03E630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912" y="1679420"/>
            <a:ext cx="3601120" cy="2579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B21CAD-3B52-4294-BE71-8EFC79CC20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6" y="1679418"/>
            <a:ext cx="3260317" cy="2579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A45565-DE81-41FF-AE4E-187776A2CF18}"/>
              </a:ext>
            </a:extLst>
          </p:cNvPr>
          <p:cNvSpPr/>
          <p:nvPr/>
        </p:nvSpPr>
        <p:spPr>
          <a:xfrm>
            <a:off x="115007" y="6040865"/>
            <a:ext cx="10461797" cy="138499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sz="2800" b="1" i="1">
                <a:solidFill>
                  <a:schemeClr val="bg1"/>
                </a:solidFill>
                <a:latin typeface="+mj-lt"/>
              </a:rPr>
              <a:t>“It has been an experience that I have enjoyed immensely and that I will remember for the rest of my life.” - Edward, Bronze Award holder</a:t>
            </a:r>
            <a:endParaRPr lang="en-GB" sz="28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878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AC5EB-7867-4E0B-8E09-B32649197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/>
              <a:t>Physical ideas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117A66-3608-4BEE-8B08-96546198AE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1113" y="687695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1" kern="1200">
                <a:solidFill>
                  <a:schemeClr val="bg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23 March 2018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367507-FFD0-43E2-BE45-EFC7C486E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82" t="10513" r="19274" b="8199"/>
          <a:stretch/>
        </p:blipFill>
        <p:spPr>
          <a:xfrm>
            <a:off x="1046447" y="1619250"/>
            <a:ext cx="8117650" cy="58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3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0" y="1925"/>
            <a:ext cx="8963813" cy="1619250"/>
          </a:xfrm>
        </p:spPr>
        <p:txBody>
          <a:bodyPr/>
          <a:lstStyle/>
          <a:p>
            <a:r>
              <a:rPr lang="en-GB" sz="4800">
                <a:ea typeface="Verdana" charset="0"/>
                <a:cs typeface="Verdana" charset="0"/>
              </a:rPr>
              <a:t>Volunteering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540" y="4507425"/>
            <a:ext cx="5215987" cy="3017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s://www.dofe.org/wp-content/uploads/2015/04/Volunteering-page_DofE-Use-only.jpg">
            <a:extLst>
              <a:ext uri="{FF2B5EF4-FFF2-40B4-BE49-F238E27FC236}">
                <a16:creationId xmlns:a16="http://schemas.microsoft.com/office/drawing/2014/main" id="{3D9A5C8C-FB5C-4A3E-9AF1-D5E0B53A0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4"/>
          <a:stretch/>
        </p:blipFill>
        <p:spPr bwMode="auto">
          <a:xfrm>
            <a:off x="129919" y="1621175"/>
            <a:ext cx="5170620" cy="3044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dofe volunteering section">
            <a:extLst>
              <a:ext uri="{FF2B5EF4-FFF2-40B4-BE49-F238E27FC236}">
                <a16:creationId xmlns:a16="http://schemas.microsoft.com/office/drawing/2014/main" id="{55CD481C-128B-4BEB-B890-07741805A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540" y="1557453"/>
            <a:ext cx="5170621" cy="3044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dofe volunteering section">
            <a:extLst>
              <a:ext uri="{FF2B5EF4-FFF2-40B4-BE49-F238E27FC236}">
                <a16:creationId xmlns:a16="http://schemas.microsoft.com/office/drawing/2014/main" id="{9C91A0CC-97A0-4193-8F67-D04B38614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3" y="4493610"/>
            <a:ext cx="5215987" cy="3017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70C2FE-083B-41DB-84D4-6EA435F1C6FD}"/>
              </a:ext>
            </a:extLst>
          </p:cNvPr>
          <p:cNvSpPr txBox="1"/>
          <p:nvPr/>
        </p:nvSpPr>
        <p:spPr>
          <a:xfrm>
            <a:off x="175287" y="6157830"/>
            <a:ext cx="10295874" cy="1292662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800" b="1" i="1">
                <a:solidFill>
                  <a:schemeClr val="bg1"/>
                </a:solidFill>
                <a:latin typeface="+mj-lt"/>
              </a:rPr>
              <a:t>“Volunteering has been my favourite part of the DofE and has given me a purpose.” - </a:t>
            </a:r>
            <a:r>
              <a:rPr lang="en-GB" sz="2800" b="1" i="1">
                <a:solidFill>
                  <a:schemeClr val="bg1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Kyle, Bronze and Silver Award holder</a:t>
            </a:r>
            <a:endParaRPr lang="en-GB" sz="2400" b="1" spc="2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543C8C-358E-4059-8EB4-5954ABC943FE}"/>
              </a:ext>
            </a:extLst>
          </p:cNvPr>
          <p:cNvSpPr>
            <a:spLocks noChangeAspect="1"/>
          </p:cNvSpPr>
          <p:nvPr/>
        </p:nvSpPr>
        <p:spPr>
          <a:xfrm>
            <a:off x="8841206" y="1737932"/>
            <a:ext cx="1759873" cy="175987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6800"/>
              </a:lnSpc>
            </a:pPr>
            <a:r>
              <a:rPr lang="en-GB" sz="4400" b="1" spc="-100"/>
              <a:t>96%</a:t>
            </a:r>
          </a:p>
          <a:p>
            <a:pPr marL="0" lvl="1" algn="ctr">
              <a:lnSpc>
                <a:spcPts val="1200"/>
              </a:lnSpc>
            </a:pPr>
            <a:r>
              <a:rPr lang="en-GB" sz="1000" b="1"/>
              <a:t>Say volunteering</a:t>
            </a:r>
          </a:p>
          <a:p>
            <a:pPr marL="0" lvl="1" algn="ctr">
              <a:lnSpc>
                <a:spcPts val="1200"/>
              </a:lnSpc>
            </a:pPr>
            <a:r>
              <a:rPr lang="en-GB" sz="1000" b="1"/>
              <a:t>gave them a sense</a:t>
            </a:r>
          </a:p>
          <a:p>
            <a:pPr marL="0" lvl="1" algn="ctr">
              <a:lnSpc>
                <a:spcPts val="1200"/>
              </a:lnSpc>
            </a:pPr>
            <a:r>
              <a:rPr lang="en-GB" sz="1000" b="1"/>
              <a:t>of achievement</a:t>
            </a:r>
          </a:p>
        </p:txBody>
      </p:sp>
    </p:spTree>
    <p:extLst>
      <p:ext uri="{BB962C8B-B14F-4D97-AF65-F5344CB8AC3E}">
        <p14:creationId xmlns:p14="http://schemas.microsoft.com/office/powerpoint/2010/main" val="120677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8F234-8251-4478-9EDD-E1C439AF5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/>
              <a:t>Volunteering ideas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83A1AC-C71A-402C-AC05-A203B83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1113" y="687695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1" kern="1200">
                <a:solidFill>
                  <a:schemeClr val="bg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23 March 2018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12DE96-316D-40E9-97F6-40CBFA3FB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82" t="12004" r="18961" b="13704"/>
          <a:stretch/>
        </p:blipFill>
        <p:spPr>
          <a:xfrm>
            <a:off x="623364" y="1694986"/>
            <a:ext cx="9445083" cy="586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44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>
                <a:ea typeface="Verdana" charset="0"/>
                <a:cs typeface="Verdana" charset="0"/>
              </a:rPr>
              <a:t>Skills 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19250"/>
            <a:ext cx="5092895" cy="3039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www.dofe.org/wp-content/uploads/2015/04/skills-page.jpg">
            <a:extLst>
              <a:ext uri="{FF2B5EF4-FFF2-40B4-BE49-F238E27FC236}">
                <a16:creationId xmlns:a16="http://schemas.microsoft.com/office/drawing/2014/main" id="{960D0F0E-EC94-4864-B35E-C08B207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895" y="1674580"/>
            <a:ext cx="5598918" cy="2636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57FEC-F3FC-43CE-88B5-C5A4526D10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24312" r="12859" b="-99"/>
          <a:stretch/>
        </p:blipFill>
        <p:spPr>
          <a:xfrm>
            <a:off x="5092893" y="4311047"/>
            <a:ext cx="5509709" cy="3159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11521-B07C-4325-9215-44F05F9A8A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" b="11018"/>
          <a:stretch/>
        </p:blipFill>
        <p:spPr>
          <a:xfrm>
            <a:off x="89210" y="4658523"/>
            <a:ext cx="5003681" cy="2812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5EF145-CEDE-41C8-9728-682497F415FC}"/>
              </a:ext>
            </a:extLst>
          </p:cNvPr>
          <p:cNvSpPr/>
          <p:nvPr/>
        </p:nvSpPr>
        <p:spPr>
          <a:xfrm>
            <a:off x="89210" y="6064762"/>
            <a:ext cx="10513392" cy="138499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fontAlgn="t"/>
            <a:r>
              <a:rPr lang="en-GB" sz="2800" b="1" i="1">
                <a:solidFill>
                  <a:schemeClr val="bg1"/>
                </a:solidFill>
                <a:latin typeface="+mj-lt"/>
              </a:rPr>
              <a:t>“I truly believe that my DofE Awards helped me gain a place at college and secure my job.”</a:t>
            </a:r>
          </a:p>
          <a:p>
            <a:pPr fontAlgn="t"/>
            <a:r>
              <a:rPr lang="en-GB" sz="2800" b="1" i="1">
                <a:solidFill>
                  <a:schemeClr val="bg1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Emmaline O'Toole, Bronze, Silver and Gold Award holder</a:t>
            </a:r>
            <a:endParaRPr lang="en-GB" sz="2800" b="1" i="1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639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DofE Purple+Green">
  <a:themeElements>
    <a:clrScheme name="DofE 2018 Purple+Green">
      <a:dk1>
        <a:srgbClr val="000000"/>
      </a:dk1>
      <a:lt1>
        <a:srgbClr val="FFFFFF"/>
      </a:lt1>
      <a:dk2>
        <a:srgbClr val="8400C6"/>
      </a:dk2>
      <a:lt2>
        <a:srgbClr val="F2F2F2"/>
      </a:lt2>
      <a:accent1>
        <a:srgbClr val="68F7B3"/>
      </a:accent1>
      <a:accent2>
        <a:srgbClr val="02269E"/>
      </a:accent2>
      <a:accent3>
        <a:srgbClr val="1D3163"/>
      </a:accent3>
      <a:accent4>
        <a:srgbClr val="FF6586"/>
      </a:accent4>
      <a:accent5>
        <a:srgbClr val="FEC665"/>
      </a:accent5>
      <a:accent6>
        <a:srgbClr val="F82D9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defTabSz="1007943">
          <a:lnSpc>
            <a:spcPct val="110000"/>
          </a:lnSpc>
          <a:defRPr dirty="0">
            <a:solidFill>
              <a:schemeClr val="tx2"/>
            </a:solidFill>
          </a:defRPr>
        </a:defPPr>
      </a:lstStyle>
    </a:txDef>
  </a:objectDefaults>
  <a:extraClrSchemeLst/>
  <a:custClrLst>
    <a:custClr name="DofE Purple">
      <a:srgbClr val="8400C6"/>
    </a:custClr>
    <a:custClr name="Purple 80%">
      <a:srgbClr val="9D33D1"/>
    </a:custClr>
    <a:custClr name="Purple 60%">
      <a:srgbClr val="B566DD"/>
    </a:custClr>
    <a:custClr name="Purple 40%">
      <a:srgbClr val="CE99E8"/>
    </a:custClr>
    <a:custClr name="Purple 20%">
      <a:srgbClr val="E6CCF4"/>
    </a:custClr>
    <a:custClr name="DofE Green">
      <a:srgbClr val="68F7B3"/>
    </a:custClr>
    <a:custClr name="Green 80%">
      <a:srgbClr val="86F9C2"/>
    </a:custClr>
    <a:custClr name="Green 60%">
      <a:srgbClr val="A4FAD1"/>
    </a:custClr>
    <a:custClr name="Green 40%">
      <a:srgbClr val="C3FCE1"/>
    </a:custClr>
    <a:custClr name="Green 20%">
      <a:srgbClr val="E1FDF0"/>
    </a:custClr>
    <a:custClr name="DofE Blue">
      <a:srgbClr val="02269E"/>
    </a:custClr>
    <a:custClr name="Blue 80%">
      <a:srgbClr val="3551B1"/>
    </a:custClr>
    <a:custClr name="Blue 60%">
      <a:srgbClr val="677DC5"/>
    </a:custClr>
    <a:custClr name="Blue 40%">
      <a:srgbClr val="9AA8D8"/>
    </a:custClr>
    <a:custClr name="Blue 20%">
      <a:srgbClr val="CCD4EC"/>
    </a:custClr>
    <a:custClr name="DofE Navy">
      <a:srgbClr val="1D3163"/>
    </a:custClr>
    <a:custClr name="Navy 80%">
      <a:srgbClr val="4A5A82"/>
    </a:custClr>
    <a:custClr name="Navy 60%">
      <a:srgbClr val="7783A1"/>
    </a:custClr>
    <a:custClr name="Navy 40%">
      <a:srgbClr val="A5ADC1"/>
    </a:custClr>
    <a:custClr name="Navy 20%">
      <a:srgbClr val="D2D6E0"/>
    </a:custClr>
    <a:custClr name="DofE Salmon">
      <a:srgbClr val="FF6586"/>
    </a:custClr>
    <a:custClr name="Salmon 80%">
      <a:srgbClr val="FF849E"/>
    </a:custClr>
    <a:custClr name="Salmon 60%">
      <a:srgbClr val="FFA3B6"/>
    </a:custClr>
    <a:custClr name="Salmon 40%">
      <a:srgbClr val="FFC1CF"/>
    </a:custClr>
    <a:custClr name="Salmon 20%">
      <a:srgbClr val="FFE0E7"/>
    </a:custClr>
    <a:custClr name="DofE Yellow">
      <a:srgbClr val="FEC665"/>
    </a:custClr>
    <a:custClr name="Yellow 80%">
      <a:srgbClr val="FED184"/>
    </a:custClr>
    <a:custClr name="Yellow 60%">
      <a:srgbClr val="FEDDA3"/>
    </a:custClr>
    <a:custClr name="Yellow 40%">
      <a:srgbClr val="FFE8C1"/>
    </a:custClr>
    <a:custClr name="Yellow 20%">
      <a:srgbClr val="FFF4E0"/>
    </a:custClr>
    <a:custClr name="DofE Pink">
      <a:srgbClr val="F82D9F"/>
    </a:custClr>
    <a:custClr name="Pink 80%">
      <a:srgbClr val="F957B2"/>
    </a:custClr>
    <a:custClr name="Pink 60%">
      <a:srgbClr val="FB81C5"/>
    </a:custClr>
    <a:custClr name="Pink 40%">
      <a:srgbClr val="FCABD9"/>
    </a:custClr>
    <a:custClr name="Pink 20%">
      <a:srgbClr val="FED5EC"/>
    </a:custClr>
  </a:custClrLst>
  <a:extLst>
    <a:ext uri="{05A4C25C-085E-4340-85A3-A5531E510DB2}">
      <thm15:themeFamily xmlns:thm15="http://schemas.microsoft.com/office/thememl/2012/main" name="DofE Presentation - Landscape" id="{FE485D7E-D67B-964C-94AF-E509B657084C}" vid="{AE55D025-913A-364E-8E5D-48DD81F01255}"/>
    </a:ext>
  </a:extLst>
</a:theme>
</file>

<file path=ppt/theme/theme2.xml><?xml version="1.0" encoding="utf-8"?>
<a:theme xmlns:a="http://schemas.openxmlformats.org/drawingml/2006/main" name="DofE Navy+Salmon">
  <a:themeElements>
    <a:clrScheme name="DofE 2018 Navy+Salmon">
      <a:dk1>
        <a:srgbClr val="000000"/>
      </a:dk1>
      <a:lt1>
        <a:srgbClr val="FFFFFF"/>
      </a:lt1>
      <a:dk2>
        <a:srgbClr val="1D3163"/>
      </a:dk2>
      <a:lt2>
        <a:srgbClr val="F2F2F2"/>
      </a:lt2>
      <a:accent1>
        <a:srgbClr val="FF6586"/>
      </a:accent1>
      <a:accent2>
        <a:srgbClr val="02269E"/>
      </a:accent2>
      <a:accent3>
        <a:srgbClr val="8400C6"/>
      </a:accent3>
      <a:accent4>
        <a:srgbClr val="68F7B3"/>
      </a:accent4>
      <a:accent5>
        <a:srgbClr val="FEC665"/>
      </a:accent5>
      <a:accent6>
        <a:srgbClr val="F82D9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defTabSz="1007943">
          <a:lnSpc>
            <a:spcPct val="110000"/>
          </a:lnSpc>
          <a:defRPr dirty="0">
            <a:solidFill>
              <a:schemeClr val="tx2"/>
            </a:solidFill>
          </a:defRPr>
        </a:defPPr>
      </a:lstStyle>
    </a:txDef>
  </a:objectDefaults>
  <a:extraClrSchemeLst/>
  <a:custClrLst>
    <a:custClr name="DofE Purple">
      <a:srgbClr val="8400C6"/>
    </a:custClr>
    <a:custClr name="Purple 80%">
      <a:srgbClr val="9D33D1"/>
    </a:custClr>
    <a:custClr name="Purple 60%">
      <a:srgbClr val="B566DD"/>
    </a:custClr>
    <a:custClr name="Purple 40%">
      <a:srgbClr val="CE99E8"/>
    </a:custClr>
    <a:custClr name="Purple 20%">
      <a:srgbClr val="E6CCF4"/>
    </a:custClr>
    <a:custClr name="DofE Green">
      <a:srgbClr val="68F7B3"/>
    </a:custClr>
    <a:custClr name="Green 80%">
      <a:srgbClr val="86F9C2"/>
    </a:custClr>
    <a:custClr name="Green 60%">
      <a:srgbClr val="A4FAD1"/>
    </a:custClr>
    <a:custClr name="Green 40%">
      <a:srgbClr val="C3FCE1"/>
    </a:custClr>
    <a:custClr name="Green 20%">
      <a:srgbClr val="E1FDF0"/>
    </a:custClr>
    <a:custClr name="DofE Blue">
      <a:srgbClr val="02269E"/>
    </a:custClr>
    <a:custClr name="Blue 80%">
      <a:srgbClr val="3551B1"/>
    </a:custClr>
    <a:custClr name="Blue 60%">
      <a:srgbClr val="677DC5"/>
    </a:custClr>
    <a:custClr name="Blue 40%">
      <a:srgbClr val="9AA8D8"/>
    </a:custClr>
    <a:custClr name="Blue 20%">
      <a:srgbClr val="CCD4EC"/>
    </a:custClr>
    <a:custClr name="DofE Navy">
      <a:srgbClr val="1D3163"/>
    </a:custClr>
    <a:custClr name="Navy 80%">
      <a:srgbClr val="4A5A82"/>
    </a:custClr>
    <a:custClr name="Navy 60%">
      <a:srgbClr val="7783A1"/>
    </a:custClr>
    <a:custClr name="Navy 40%">
      <a:srgbClr val="A5ADC1"/>
    </a:custClr>
    <a:custClr name="Navy 20%">
      <a:srgbClr val="D2D6E0"/>
    </a:custClr>
    <a:custClr name="DofE Salmon">
      <a:srgbClr val="FF6586"/>
    </a:custClr>
    <a:custClr name="Salmon 80%">
      <a:srgbClr val="FF849E"/>
    </a:custClr>
    <a:custClr name="Salmon 60%">
      <a:srgbClr val="FFA3B6"/>
    </a:custClr>
    <a:custClr name="Salmon 40%">
      <a:srgbClr val="FFC1CF"/>
    </a:custClr>
    <a:custClr name="Salmon 20%">
      <a:srgbClr val="FFE0E7"/>
    </a:custClr>
    <a:custClr name="DofE Yellow">
      <a:srgbClr val="FEC665"/>
    </a:custClr>
    <a:custClr name="Yellow 80%">
      <a:srgbClr val="FED184"/>
    </a:custClr>
    <a:custClr name="Yellow 60%">
      <a:srgbClr val="FEDDA3"/>
    </a:custClr>
    <a:custClr name="Yellow 40%">
      <a:srgbClr val="FFE8C1"/>
    </a:custClr>
    <a:custClr name="Yellow 20%">
      <a:srgbClr val="FFF4E0"/>
    </a:custClr>
    <a:custClr name="DofE Pink">
      <a:srgbClr val="F82D9F"/>
    </a:custClr>
    <a:custClr name="Pink 80%">
      <a:srgbClr val="F957B2"/>
    </a:custClr>
    <a:custClr name="Pink 60%">
      <a:srgbClr val="FB81C5"/>
    </a:custClr>
    <a:custClr name="Pink 40%">
      <a:srgbClr val="FCABD9"/>
    </a:custClr>
    <a:custClr name="Pink 20%">
      <a:srgbClr val="FED5EC"/>
    </a:custClr>
  </a:custClrLst>
  <a:extLst>
    <a:ext uri="{05A4C25C-085E-4340-85A3-A5531E510DB2}">
      <thm15:themeFamily xmlns:thm15="http://schemas.microsoft.com/office/thememl/2012/main" name="DofE Presentation - Landscape" id="{FE485D7E-D67B-964C-94AF-E509B657084C}" vid="{EE42F364-D3B2-F84D-A206-713341A428E7}"/>
    </a:ext>
  </a:extLst>
</a:theme>
</file>

<file path=ppt/theme/theme3.xml><?xml version="1.0" encoding="utf-8"?>
<a:theme xmlns:a="http://schemas.openxmlformats.org/drawingml/2006/main" name="DofE Blue+Green">
  <a:themeElements>
    <a:clrScheme name="DofE 2018 Blue+Green">
      <a:dk1>
        <a:srgbClr val="000000"/>
      </a:dk1>
      <a:lt1>
        <a:srgbClr val="FFFFFF"/>
      </a:lt1>
      <a:dk2>
        <a:srgbClr val="02269E"/>
      </a:dk2>
      <a:lt2>
        <a:srgbClr val="F2F2F2"/>
      </a:lt2>
      <a:accent1>
        <a:srgbClr val="68F7B3"/>
      </a:accent1>
      <a:accent2>
        <a:srgbClr val="8400C6"/>
      </a:accent2>
      <a:accent3>
        <a:srgbClr val="1D3163"/>
      </a:accent3>
      <a:accent4>
        <a:srgbClr val="FF6586"/>
      </a:accent4>
      <a:accent5>
        <a:srgbClr val="FEC665"/>
      </a:accent5>
      <a:accent6>
        <a:srgbClr val="F82D9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defTabSz="1007943">
          <a:lnSpc>
            <a:spcPct val="110000"/>
          </a:lnSpc>
          <a:defRPr dirty="0">
            <a:solidFill>
              <a:schemeClr val="tx2"/>
            </a:solidFill>
          </a:defRPr>
        </a:defPPr>
      </a:lstStyle>
    </a:txDef>
  </a:objectDefaults>
  <a:extraClrSchemeLst/>
  <a:custClrLst>
    <a:custClr name="DofE Purple">
      <a:srgbClr val="8400C6"/>
    </a:custClr>
    <a:custClr name="Purple 80%">
      <a:srgbClr val="9D33D1"/>
    </a:custClr>
    <a:custClr name="Purple 60%">
      <a:srgbClr val="B566DD"/>
    </a:custClr>
    <a:custClr name="Purple 40%">
      <a:srgbClr val="CE99E8"/>
    </a:custClr>
    <a:custClr name="Purple 20%">
      <a:srgbClr val="E6CCF4"/>
    </a:custClr>
    <a:custClr name="DofE Green">
      <a:srgbClr val="68F7B3"/>
    </a:custClr>
    <a:custClr name="Green 80%">
      <a:srgbClr val="86F9C2"/>
    </a:custClr>
    <a:custClr name="Green 60%">
      <a:srgbClr val="A4FAD1"/>
    </a:custClr>
    <a:custClr name="Green 40%">
      <a:srgbClr val="C3FCE1"/>
    </a:custClr>
    <a:custClr name="Green 20%">
      <a:srgbClr val="E1FDF0"/>
    </a:custClr>
    <a:custClr name="DofE Blue">
      <a:srgbClr val="02269E"/>
    </a:custClr>
    <a:custClr name="Blue 80%">
      <a:srgbClr val="3551B1"/>
    </a:custClr>
    <a:custClr name="Blue 60%">
      <a:srgbClr val="677DC5"/>
    </a:custClr>
    <a:custClr name="Blue 40%">
      <a:srgbClr val="9AA8D8"/>
    </a:custClr>
    <a:custClr name="Blue 20%">
      <a:srgbClr val="CCD4EC"/>
    </a:custClr>
    <a:custClr name="DofE Navy">
      <a:srgbClr val="1D3163"/>
    </a:custClr>
    <a:custClr name="Navy 80%">
      <a:srgbClr val="4A5A82"/>
    </a:custClr>
    <a:custClr name="Navy 60%">
      <a:srgbClr val="7783A1"/>
    </a:custClr>
    <a:custClr name="Navy 40%">
      <a:srgbClr val="A5ADC1"/>
    </a:custClr>
    <a:custClr name="Navy 20%">
      <a:srgbClr val="D2D6E0"/>
    </a:custClr>
    <a:custClr name="DofE Salmon">
      <a:srgbClr val="FF6586"/>
    </a:custClr>
    <a:custClr name="Salmon 80%">
      <a:srgbClr val="FF849E"/>
    </a:custClr>
    <a:custClr name="Salmon 60%">
      <a:srgbClr val="FFA3B6"/>
    </a:custClr>
    <a:custClr name="Salmon 40%">
      <a:srgbClr val="FFC1CF"/>
    </a:custClr>
    <a:custClr name="Salmon 20%">
      <a:srgbClr val="FFE0E7"/>
    </a:custClr>
    <a:custClr name="DofE Yellow">
      <a:srgbClr val="FEC665"/>
    </a:custClr>
    <a:custClr name="Yellow 80%">
      <a:srgbClr val="FED184"/>
    </a:custClr>
    <a:custClr name="Yellow 60%">
      <a:srgbClr val="FEDDA3"/>
    </a:custClr>
    <a:custClr name="Yellow 40%">
      <a:srgbClr val="FFE8C1"/>
    </a:custClr>
    <a:custClr name="Yellow 20%">
      <a:srgbClr val="FFF4E0"/>
    </a:custClr>
    <a:custClr name="DofE Pink">
      <a:srgbClr val="F82D9F"/>
    </a:custClr>
    <a:custClr name="Pink 80%">
      <a:srgbClr val="F957B2"/>
    </a:custClr>
    <a:custClr name="Pink 60%">
      <a:srgbClr val="FB81C5"/>
    </a:custClr>
    <a:custClr name="Pink 40%">
      <a:srgbClr val="FCABD9"/>
    </a:custClr>
    <a:custClr name="Pink 20%">
      <a:srgbClr val="FED5EC"/>
    </a:custClr>
  </a:custClrLst>
  <a:extLst>
    <a:ext uri="{05A4C25C-085E-4340-85A3-A5531E510DB2}">
      <thm15:themeFamily xmlns:thm15="http://schemas.microsoft.com/office/thememl/2012/main" name="DofE Presentation - Landscape" id="{FE485D7E-D67B-964C-94AF-E509B657084C}" vid="{47713998-87B9-B341-AE60-804AD0612B8D}"/>
    </a:ext>
  </a:extLst>
</a:theme>
</file>

<file path=ppt/theme/theme4.xml><?xml version="1.0" encoding="utf-8"?>
<a:theme xmlns:a="http://schemas.openxmlformats.org/drawingml/2006/main" name="DofE Yellow+Pink">
  <a:themeElements>
    <a:clrScheme name="DofE 2018 Yellow+Pink">
      <a:dk1>
        <a:srgbClr val="000000"/>
      </a:dk1>
      <a:lt1>
        <a:srgbClr val="FFFFFF"/>
      </a:lt1>
      <a:dk2>
        <a:srgbClr val="FEC665"/>
      </a:dk2>
      <a:lt2>
        <a:srgbClr val="F2F2F2"/>
      </a:lt2>
      <a:accent1>
        <a:srgbClr val="F82D9F"/>
      </a:accent1>
      <a:accent2>
        <a:srgbClr val="02269E"/>
      </a:accent2>
      <a:accent3>
        <a:srgbClr val="1D3163"/>
      </a:accent3>
      <a:accent4>
        <a:srgbClr val="FF6586"/>
      </a:accent4>
      <a:accent5>
        <a:srgbClr val="8400C6"/>
      </a:accent5>
      <a:accent6>
        <a:srgbClr val="68F7B3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defTabSz="1007943">
          <a:lnSpc>
            <a:spcPct val="110000"/>
          </a:lnSpc>
          <a:defRPr dirty="0">
            <a:solidFill>
              <a:schemeClr val="tx2"/>
            </a:solidFill>
          </a:defRPr>
        </a:defPPr>
      </a:lstStyle>
    </a:txDef>
  </a:objectDefaults>
  <a:extraClrSchemeLst/>
  <a:custClrLst>
    <a:custClr name="DofE Purple">
      <a:srgbClr val="8400C6"/>
    </a:custClr>
    <a:custClr name="Purple 80%">
      <a:srgbClr val="9D33D1"/>
    </a:custClr>
    <a:custClr name="Purple 60%">
      <a:srgbClr val="B566DD"/>
    </a:custClr>
    <a:custClr name="Purple 40%">
      <a:srgbClr val="CE99E8"/>
    </a:custClr>
    <a:custClr name="Purple 20%">
      <a:srgbClr val="E6CCF4"/>
    </a:custClr>
    <a:custClr name="DofE Green">
      <a:srgbClr val="68F7B3"/>
    </a:custClr>
    <a:custClr name="Green 80%">
      <a:srgbClr val="86F9C2"/>
    </a:custClr>
    <a:custClr name="Green 60%">
      <a:srgbClr val="A4FAD1"/>
    </a:custClr>
    <a:custClr name="Green 40%">
      <a:srgbClr val="C3FCE1"/>
    </a:custClr>
    <a:custClr name="Green 20%">
      <a:srgbClr val="E1FDF0"/>
    </a:custClr>
    <a:custClr name="DofE Blue">
      <a:srgbClr val="02269E"/>
    </a:custClr>
    <a:custClr name="Blue 80%">
      <a:srgbClr val="3551B1"/>
    </a:custClr>
    <a:custClr name="Blue 60%">
      <a:srgbClr val="677DC5"/>
    </a:custClr>
    <a:custClr name="Blue 40%">
      <a:srgbClr val="9AA8D8"/>
    </a:custClr>
    <a:custClr name="Blue 20%">
      <a:srgbClr val="CCD4EC"/>
    </a:custClr>
    <a:custClr name="DofE Navy">
      <a:srgbClr val="1D3163"/>
    </a:custClr>
    <a:custClr name="Navy 80%">
      <a:srgbClr val="4A5A82"/>
    </a:custClr>
    <a:custClr name="Navy 60%">
      <a:srgbClr val="7783A1"/>
    </a:custClr>
    <a:custClr name="Navy 40%">
      <a:srgbClr val="A5ADC1"/>
    </a:custClr>
    <a:custClr name="Navy 20%">
      <a:srgbClr val="D2D6E0"/>
    </a:custClr>
    <a:custClr name="DofE Salmon">
      <a:srgbClr val="FF6586"/>
    </a:custClr>
    <a:custClr name="Salmon 80%">
      <a:srgbClr val="FF849E"/>
    </a:custClr>
    <a:custClr name="Salmon 60%">
      <a:srgbClr val="FFA3B6"/>
    </a:custClr>
    <a:custClr name="Salmon 40%">
      <a:srgbClr val="FFC1CF"/>
    </a:custClr>
    <a:custClr name="Salmon 20%">
      <a:srgbClr val="FFE0E7"/>
    </a:custClr>
    <a:custClr name="DofE Yellow">
      <a:srgbClr val="FEC665"/>
    </a:custClr>
    <a:custClr name="Yellow 80%">
      <a:srgbClr val="FED184"/>
    </a:custClr>
    <a:custClr name="Yellow 60%">
      <a:srgbClr val="FEDDA3"/>
    </a:custClr>
    <a:custClr name="Yellow 40%">
      <a:srgbClr val="FFE8C1"/>
    </a:custClr>
    <a:custClr name="Yellow 20%">
      <a:srgbClr val="FFF4E0"/>
    </a:custClr>
    <a:custClr name="DofE Pink">
      <a:srgbClr val="F82D9F"/>
    </a:custClr>
    <a:custClr name="Pink 80%">
      <a:srgbClr val="F957B2"/>
    </a:custClr>
    <a:custClr name="Pink 60%">
      <a:srgbClr val="FB81C5"/>
    </a:custClr>
    <a:custClr name="Pink 40%">
      <a:srgbClr val="FCABD9"/>
    </a:custClr>
    <a:custClr name="Pink 20%">
      <a:srgbClr val="FED5EC"/>
    </a:custClr>
  </a:custClrLst>
  <a:extLst>
    <a:ext uri="{05A4C25C-085E-4340-85A3-A5531E510DB2}">
      <thm15:themeFamily xmlns:thm15="http://schemas.microsoft.com/office/thememl/2012/main" name="DofE Presentation - Landscape" id="{FE485D7E-D67B-964C-94AF-E509B657084C}" vid="{A8AABAB6-033A-9440-BBD2-481ECAF7A17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147561AB51DF428788596ACB76AD16" ma:contentTypeVersion="" ma:contentTypeDescription="Create a new document." ma:contentTypeScope="" ma:versionID="221f505f68c759e1ffb868f51562a22f">
  <xsd:schema xmlns:xsd="http://www.w3.org/2001/XMLSchema" xmlns:xs="http://www.w3.org/2001/XMLSchema" xmlns:p="http://schemas.microsoft.com/office/2006/metadata/properties" xmlns:ns2="82762546-134f-435b-a3d8-01776a5e047b" xmlns:ns3="67fdbd2b-1973-427c-bffa-6d718ee9b636" xmlns:ns4="3c6552ff-e203-492b-9a4a-86c2b1ce869f" targetNamespace="http://schemas.microsoft.com/office/2006/metadata/properties" ma:root="true" ma:fieldsID="ad1aced84efe3b3bc9df1a5da50cffa3" ns2:_="" ns3:_="" ns4:_="">
    <xsd:import namespace="82762546-134f-435b-a3d8-01776a5e047b"/>
    <xsd:import namespace="67fdbd2b-1973-427c-bffa-6d718ee9b636"/>
    <xsd:import namespace="3c6552ff-e203-492b-9a4a-86c2b1ce86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762546-134f-435b-a3d8-01776a5e04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c470fb7-5308-496a-a12b-188b66d4a6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fdbd2b-1973-427c-bffa-6d718ee9b63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6552ff-e203-492b-9a4a-86c2b1ce869f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69F64BCF-503F-4F2E-86A0-989497ECA44D}" ma:internalName="TaxCatchAll" ma:showField="CatchAllData" ma:web="{67fdbd2b-1973-427c-bffa-6d718ee9b636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762546-134f-435b-a3d8-01776a5e047b">
      <Terms xmlns="http://schemas.microsoft.com/office/infopath/2007/PartnerControls"/>
    </lcf76f155ced4ddcb4097134ff3c332f>
    <TaxCatchAll xmlns="3c6552ff-e203-492b-9a4a-86c2b1ce869f" xsi:nil="true"/>
  </documentManagement>
</p:properties>
</file>

<file path=customXml/itemProps1.xml><?xml version="1.0" encoding="utf-8"?>
<ds:datastoreItem xmlns:ds="http://schemas.openxmlformats.org/officeDocument/2006/customXml" ds:itemID="{12D08012-3209-446A-B7DB-14EFC50626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4550DE-F8CF-46F7-859B-3FCC849C0B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762546-134f-435b-a3d8-01776a5e047b"/>
    <ds:schemaRef ds:uri="67fdbd2b-1973-427c-bffa-6d718ee9b636"/>
    <ds:schemaRef ds:uri="3c6552ff-e203-492b-9a4a-86c2b1ce86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AA4564-B1F2-4B60-ADB8-B7CE86386B08}">
  <ds:schemaRefs>
    <ds:schemaRef ds:uri="67fdbd2b-1973-427c-bffa-6d718ee9b636"/>
    <ds:schemaRef ds:uri="82762546-134f-435b-a3d8-01776a5e047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c6552ff-e203-492b-9a4a-86c2b1ce869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DofE Purple+Green</Template>
  <TotalTime>149</TotalTime>
  <Words>1744</Words>
  <Application>Microsoft Office PowerPoint</Application>
  <PresentationFormat>Custom</PresentationFormat>
  <Paragraphs>185</Paragraphs>
  <Slides>18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Times</vt:lpstr>
      <vt:lpstr>DofE Purple+Green</vt:lpstr>
      <vt:lpstr>DofE Navy+Salmon</vt:lpstr>
      <vt:lpstr>DofE Blue+Green</vt:lpstr>
      <vt:lpstr>DofE Yellow+Pink</vt:lpstr>
      <vt:lpstr>Start your Bronze DofE</vt:lpstr>
      <vt:lpstr>What is the DofE?</vt:lpstr>
      <vt:lpstr>What is the DofE?</vt:lpstr>
      <vt:lpstr>How do I choose my activities?</vt:lpstr>
      <vt:lpstr>Physical </vt:lpstr>
      <vt:lpstr>Physical ideas</vt:lpstr>
      <vt:lpstr>Volunteering</vt:lpstr>
      <vt:lpstr>Volunteering ideas</vt:lpstr>
      <vt:lpstr>Skills </vt:lpstr>
      <vt:lpstr>PowerPoint Presentation</vt:lpstr>
      <vt:lpstr>Expedition</vt:lpstr>
      <vt:lpstr>Expedition</vt:lpstr>
      <vt:lpstr>Expedition</vt:lpstr>
      <vt:lpstr>Why do your DofE?</vt:lpstr>
      <vt:lpstr>Who helps?</vt:lpstr>
      <vt:lpstr>PowerPoint Presentation</vt:lpstr>
      <vt:lpstr>PowerPoint Presentation</vt:lpstr>
      <vt:lpstr>Thank you for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layout</dc:title>
  <dc:creator>Ben Jory</dc:creator>
  <cp:lastModifiedBy>Bill, Lisa</cp:lastModifiedBy>
  <cp:revision>243</cp:revision>
  <dcterms:created xsi:type="dcterms:W3CDTF">2018-06-04T15:43:45Z</dcterms:created>
  <dcterms:modified xsi:type="dcterms:W3CDTF">2023-04-19T13:20:25Z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0x01010002147561AB51DF428788596ACB76AD16</vt:lpwstr>
  </property>
  <property fmtid="{D5CDD505-2E9C-101B-9397-08002B2CF9AE}" pid="3" name="MediaServiceImageTags">
    <vt:lpwstr/>
  </property>
</Properties>
</file>