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97" r:id="rId5"/>
    <p:sldId id="300" r:id="rId6"/>
    <p:sldId id="303" r:id="rId7"/>
    <p:sldId id="290" r:id="rId8"/>
    <p:sldId id="312" r:id="rId9"/>
    <p:sldId id="313" r:id="rId10"/>
    <p:sldId id="314" r:id="rId11"/>
    <p:sldId id="301" r:id="rId12"/>
    <p:sldId id="306" r:id="rId13"/>
    <p:sldId id="286" r:id="rId14"/>
    <p:sldId id="302" r:id="rId15"/>
    <p:sldId id="292" r:id="rId16"/>
    <p:sldId id="309" r:id="rId17"/>
    <p:sldId id="298" r:id="rId18"/>
    <p:sldId id="277" r:id="rId19"/>
    <p:sldId id="28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01AD"/>
    <a:srgbClr val="33CC33"/>
    <a:srgbClr val="41ADE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17E0BB-07A8-41A7-AA13-271B7F2337CE}" v="15" dt="2023-04-24T09:54:06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FB058-AC51-41FA-ADD2-9E8ED1F097CB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E7087-CDC5-4AE7-B40A-9468AE9BD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5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51160-2601-4D6F-91FA-B039ED5EA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BA885-98D9-4099-9792-00BABDFC2E48}" type="datetimeFigureOut">
              <a:rPr lang="en-GB"/>
              <a:pPr>
                <a:defRPr/>
              </a:pPr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8D67F-693F-4AB7-9A6F-9308F1CF2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C0A07-5A0D-425F-B3E1-C060EF350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ED162-9231-43BA-882B-D8BBA78951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350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DC215-1F57-4C9C-AF7E-D8C834E03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20192-2DFC-44AF-A736-145471364D3C}" type="datetimeFigureOut">
              <a:rPr lang="en-GB"/>
              <a:pPr>
                <a:defRPr/>
              </a:pPr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E4190-AA11-410E-8849-E5FCF22E7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0C62B-EFF3-45B8-9906-C6A9B3525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A9F4B-E960-4FDC-9B0F-EF863EDCCC7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952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8E628-7108-42E3-86BB-C1DE34EF8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08A7-7101-4D23-879A-4D3B82621F58}" type="datetimeFigureOut">
              <a:rPr lang="en-GB"/>
              <a:pPr>
                <a:defRPr/>
              </a:pPr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BF829-C7F8-4653-B477-DC2EE7D83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9AA6F-DE1D-4421-AE0A-551B8496E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64868-AA56-4666-9067-923135A85A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349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AFC04-0D08-45D4-9AB8-D4F9977F1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9DEC9-9607-41AE-8FD1-D569DE72D727}" type="datetimeFigureOut">
              <a:rPr lang="en-GB"/>
              <a:pPr>
                <a:defRPr/>
              </a:pPr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23C14-CAE3-457C-9717-54D9820F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7B7B9-FBF3-499F-B350-287056C06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E41EA-9F48-4D92-B7AF-E9814A29938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205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AE8CA-E780-4F5D-B9AA-AEAC9F67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EE24-0CDD-4B44-8070-5163C6D7398E}" type="datetimeFigureOut">
              <a:rPr lang="en-GB"/>
              <a:pPr>
                <a:defRPr/>
              </a:pPr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13610-A851-4178-A57E-5EF52F64A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A2173-CFF2-4E11-8965-05AAB4DA4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529B9-2E44-4E02-A772-CB891ED7C6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818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4DCD4D-1BC2-4418-80F6-48E23DB3D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9A62-E0B2-4F3A-BC52-44B0BA51AB1E}" type="datetimeFigureOut">
              <a:rPr lang="en-GB"/>
              <a:pPr>
                <a:defRPr/>
              </a:pPr>
              <a:t>26/04/2023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80EFD1-1D88-4540-8B90-8D74BE9E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B02456-6A75-466B-8796-2D8B2F67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7D722-1944-48F1-961F-D8B3DA8A74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812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444B03-F69C-478B-B729-AD2AB1D59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0F6D2-1F36-45CF-97BE-76CB07B852D8}" type="datetimeFigureOut">
              <a:rPr lang="en-GB"/>
              <a:pPr>
                <a:defRPr/>
              </a:pPr>
              <a:t>26/04/2023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1F410B-7251-4994-B1E6-01D9AE764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861435B-BDB7-427E-91CE-90A769A5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63EB2-E93C-47F4-BA25-2DA4BB91527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792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BB9EEEE-7911-42DD-8412-C54C1723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6B1CE-4D64-45D7-A517-C5BB55C2EE92}" type="datetimeFigureOut">
              <a:rPr lang="en-GB"/>
              <a:pPr>
                <a:defRPr/>
              </a:pPr>
              <a:t>26/04/2023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7BC2BE-24FC-4C39-A533-BCF564431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E3195E8-DF1A-4437-AEEB-0F291605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78104-5506-4444-83D9-824A10493B0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568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F5C7AB0-CE59-47ED-B1BE-4FB6D73DB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5D18E-ED4F-4C2C-9B48-EA24E0E38C80}" type="datetimeFigureOut">
              <a:rPr lang="en-GB"/>
              <a:pPr>
                <a:defRPr/>
              </a:pPr>
              <a:t>26/04/2023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8095549-A0E2-4821-A159-1E659AAE5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ED48B4-4A90-4509-A6EE-F7C31967E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EB015-30A4-43AD-A483-1F7AB3217D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5621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A3A034-C69E-4135-8E4F-701CE85A1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BF19-BA29-47E6-AB54-E525A7907DF1}" type="datetimeFigureOut">
              <a:rPr lang="en-GB"/>
              <a:pPr>
                <a:defRPr/>
              </a:pPr>
              <a:t>26/04/2023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199A79-1C48-4F3F-9982-24184F972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629D90-A9BE-4A33-B6EF-8C3CC5BE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2E8E1-25B3-4403-8D88-CC46120995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4960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0A89F8-D7DA-4A60-8A5F-7DE8F462F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AC026-24DC-4D14-9586-C4CE1B92D5F6}" type="datetimeFigureOut">
              <a:rPr lang="en-GB"/>
              <a:pPr>
                <a:defRPr/>
              </a:pPr>
              <a:t>26/04/2023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EDD14D-650D-4C42-8CEA-17AA3503D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8D3753-0AE4-42D3-A031-BBBC8AAFE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ED261-1105-467F-9CC2-F32AA5B85D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935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7D550B3-686D-4265-80C3-6594E5F4CD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A4E32A7-F61E-4039-A911-3BFA98F4D6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5196F-A185-4E4A-A82D-E6A0C97FF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BD5420-311C-442F-8DA9-E86643050418}" type="datetimeFigureOut">
              <a:rPr lang="en-GB"/>
              <a:pPr>
                <a:defRPr/>
              </a:pPr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FD3BE-431C-4BAB-8FDB-C24A38F8B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3345A-7F9E-4799-B494-2A59C0F9B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79A1D4B-6D81-4883-BD72-04DE16D7C6B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BBBE79-C427-480A-88F3-4BBC7C8C3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16" y="-1"/>
            <a:ext cx="8423809" cy="4131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07422-F199-2502-F2E9-0F703BED2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54" r="24811"/>
          <a:stretch/>
        </p:blipFill>
        <p:spPr>
          <a:xfrm>
            <a:off x="628650" y="364143"/>
            <a:ext cx="2501841" cy="34264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CF9905-09AA-81D6-3E66-76098B7E3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48" r="-2" b="-2"/>
          <a:stretch/>
        </p:blipFill>
        <p:spPr>
          <a:xfrm>
            <a:off x="3349797" y="364142"/>
            <a:ext cx="2502714" cy="3426462"/>
          </a:xfrm>
          <a:prstGeom prst="rect">
            <a:avLst/>
          </a:prstGeom>
        </p:spPr>
      </p:pic>
      <p:pic>
        <p:nvPicPr>
          <p:cNvPr id="4" name="Picture 3" descr="A yellow circl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6EC086C4-D220-EBD7-9902-D34987C7FC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8" r="15793" b="1"/>
          <a:stretch/>
        </p:blipFill>
        <p:spPr>
          <a:xfrm>
            <a:off x="6071817" y="364142"/>
            <a:ext cx="2502714" cy="342646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54287" y="5465924"/>
            <a:ext cx="1790365" cy="34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BBA2F-20C4-4DF1-9E68-3E2E9E81F680}"/>
              </a:ext>
            </a:extLst>
          </p:cNvPr>
          <p:cNvSpPr txBox="1"/>
          <p:nvPr/>
        </p:nvSpPr>
        <p:spPr>
          <a:xfrm>
            <a:off x="3655802" y="4365104"/>
            <a:ext cx="5380694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800" b="1" dirty="0">
                <a:effectLst/>
                <a:latin typeface="+mn-lt"/>
                <a:cs typeface="+mn-cs"/>
              </a:rPr>
              <a:t>We want every single </a:t>
            </a:r>
            <a:r>
              <a:rPr lang="en-US" sz="3800" b="1" dirty="0">
                <a:latin typeface="+mn-lt"/>
                <a:cs typeface="+mn-cs"/>
              </a:rPr>
              <a:t>one of you to</a:t>
            </a:r>
            <a:r>
              <a:rPr lang="en-US" sz="3800" b="1" dirty="0">
                <a:effectLst/>
                <a:latin typeface="+mn-lt"/>
                <a:cs typeface="+mn-cs"/>
              </a:rPr>
              <a:t> achieve both </a:t>
            </a:r>
            <a:r>
              <a:rPr lang="en-US" sz="3800" b="1" dirty="0">
                <a:latin typeface="+mn-lt"/>
                <a:cs typeface="+mn-cs"/>
              </a:rPr>
              <a:t>your</a:t>
            </a:r>
            <a:r>
              <a:rPr lang="en-US" sz="3800" b="1" dirty="0">
                <a:effectLst/>
                <a:latin typeface="+mn-lt"/>
                <a:cs typeface="+mn-cs"/>
              </a:rPr>
              <a:t> personal and academic potential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800" b="1" dirty="0" err="1">
                <a:effectLst/>
                <a:latin typeface="+mn-lt"/>
                <a:cs typeface="+mn-cs"/>
              </a:rPr>
              <a:t>Lacon</a:t>
            </a:r>
            <a:r>
              <a:rPr lang="en-US" sz="3800" b="1" dirty="0">
                <a:effectLst/>
                <a:latin typeface="+mn-lt"/>
                <a:cs typeface="+mn-cs"/>
              </a:rPr>
              <a:t> ME advocates that four personal characteristics, four learning characteristics and four learning skills are key to unlocking </a:t>
            </a:r>
            <a:r>
              <a:rPr lang="en-US" sz="3800" b="1" dirty="0">
                <a:latin typeface="+mn-lt"/>
                <a:cs typeface="+mn-cs"/>
              </a:rPr>
              <a:t>your</a:t>
            </a:r>
            <a:r>
              <a:rPr lang="en-US" sz="3800" b="1" dirty="0">
                <a:effectLst/>
                <a:latin typeface="+mn-lt"/>
                <a:cs typeface="+mn-cs"/>
              </a:rPr>
              <a:t> potential</a:t>
            </a:r>
            <a:r>
              <a:rPr lang="en-US" sz="3800" b="1" dirty="0">
                <a:latin typeface="+mn-lt"/>
                <a:cs typeface="+mn-cs"/>
              </a:rPr>
              <a:t> to enable you to do this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A214CA-1F7F-7CF4-5DB7-A8026916B136}"/>
              </a:ext>
            </a:extLst>
          </p:cNvPr>
          <p:cNvSpPr txBox="1"/>
          <p:nvPr/>
        </p:nvSpPr>
        <p:spPr>
          <a:xfrm>
            <a:off x="388416" y="5063463"/>
            <a:ext cx="2878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/>
              <a:t>Lacon</a:t>
            </a:r>
            <a:r>
              <a:rPr lang="en-GB" sz="4400" dirty="0"/>
              <a:t> ME</a:t>
            </a:r>
          </a:p>
        </p:txBody>
      </p:sp>
    </p:spTree>
    <p:extLst>
      <p:ext uri="{BB962C8B-B14F-4D97-AF65-F5344CB8AC3E}">
        <p14:creationId xmlns:p14="http://schemas.microsoft.com/office/powerpoint/2010/main" val="3509254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3520273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628557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2B98B8-8B1D-E3F7-503B-1C4F54048CF4}"/>
              </a:ext>
            </a:extLst>
          </p:cNvPr>
          <p:cNvSpPr txBox="1"/>
          <p:nvPr/>
        </p:nvSpPr>
        <p:spPr>
          <a:xfrm>
            <a:off x="427988" y="522394"/>
            <a:ext cx="2664296" cy="6002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alpha val="60000"/>
                </a:schemeClr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bg1">
                  <a:lumMod val="95000"/>
                  <a:alpha val="60000"/>
                </a:schemeClr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bg1">
                  <a:lumMod val="95000"/>
                  <a:alpha val="60000"/>
                </a:schemeClr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bg1">
                  <a:lumMod val="95000"/>
                  <a:alpha val="60000"/>
                </a:schemeClr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bg1">
                  <a:lumMod val="95000"/>
                  <a:alpha val="60000"/>
                </a:schemeClr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bg1">
                  <a:lumMod val="95000"/>
                  <a:alpha val="60000"/>
                </a:schemeClr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bg1">
                  <a:lumMod val="95000"/>
                  <a:alpha val="6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5FFE78-3980-3C54-A537-BA16E4BBEB98}"/>
              </a:ext>
            </a:extLst>
          </p:cNvPr>
          <p:cNvSpPr txBox="1"/>
          <p:nvPr/>
        </p:nvSpPr>
        <p:spPr>
          <a:xfrm>
            <a:off x="3948261" y="181957"/>
            <a:ext cx="4944219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</a:rPr>
              <a:t>C</a:t>
            </a:r>
            <a:r>
              <a:rPr lang="en-GB" sz="32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uriosity examples… </a:t>
            </a:r>
          </a:p>
          <a:p>
            <a:pPr algn="ctr"/>
            <a:endParaRPr lang="en-GB" sz="1200" b="1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algn="ctr"/>
            <a:r>
              <a:rPr lang="en-GB" sz="3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What can you do to demonstrate your own curiosity?</a:t>
            </a:r>
            <a:endParaRPr lang="en-GB" sz="32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32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Ask more questions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Admit that you don't know something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</a:rPr>
              <a:t>Learn something new</a:t>
            </a:r>
            <a:endParaRPr lang="en-GB" sz="3200" b="0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Start to learn from other people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32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Diversify your interests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Challenge traditional ways of thinking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8F35E8-C8C4-2932-5743-930CF74D7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88" y="764704"/>
            <a:ext cx="2507401" cy="2136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F0D464-3EE1-D3EC-00BC-A90B88A22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96" y="3645024"/>
            <a:ext cx="311558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5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3520273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3" name="Freeform: Shape 11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628557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BBA2F-20C4-4DF1-9E68-3E2E9E81F680}"/>
              </a:ext>
            </a:extLst>
          </p:cNvPr>
          <p:cNvSpPr txBox="1"/>
          <p:nvPr/>
        </p:nvSpPr>
        <p:spPr>
          <a:xfrm>
            <a:off x="107504" y="692696"/>
            <a:ext cx="3200804" cy="5798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3200" b="1" i="1" dirty="0">
                <a:solidFill>
                  <a:srgbClr val="33CC33"/>
                </a:solidFill>
                <a:ea typeface="Times New Roman" panose="02020603050405020304" pitchFamily="18" charset="0"/>
              </a:rPr>
              <a:t>Learning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3200" b="1" i="1" dirty="0">
                <a:solidFill>
                  <a:srgbClr val="33CC33"/>
                </a:solidFill>
                <a:ea typeface="Times New Roman" panose="02020603050405020304" pitchFamily="18" charset="0"/>
              </a:rPr>
              <a:t>Skills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3200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Am I…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3200" b="1" i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1" u="none" strike="noStrike" cap="none" normalizeH="0" baseline="0" dirty="0">
                <a:ln>
                  <a:noFill/>
                </a:ln>
                <a:solidFill>
                  <a:srgbClr val="33CC33"/>
                </a:solidFill>
                <a:effectLst/>
                <a:ea typeface="Times New Roman" panose="02020603050405020304" pitchFamily="18" charset="0"/>
              </a:rPr>
              <a:t>Innovative?</a:t>
            </a: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rgbClr val="33CC33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1" u="none" strike="noStrike" cap="none" normalizeH="0" baseline="0" dirty="0">
                <a:ln>
                  <a:noFill/>
                </a:ln>
                <a:solidFill>
                  <a:srgbClr val="33CC33"/>
                </a:solidFill>
                <a:effectLst/>
                <a:ea typeface="Times New Roman" panose="02020603050405020304" pitchFamily="18" charset="0"/>
              </a:rPr>
              <a:t>Organised?</a:t>
            </a: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rgbClr val="33CC33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1" u="none" strike="noStrike" cap="none" normalizeH="0" baseline="0" dirty="0">
                <a:ln>
                  <a:noFill/>
                </a:ln>
                <a:solidFill>
                  <a:srgbClr val="33CC33"/>
                </a:solidFill>
                <a:effectLst/>
                <a:ea typeface="Times New Roman" panose="02020603050405020304" pitchFamily="18" charset="0"/>
              </a:rPr>
              <a:t>Reflective?</a:t>
            </a:r>
            <a:endParaRPr kumimoji="0" lang="en-GB" altLang="en-US" sz="3200" b="1" i="1" u="none" strike="noStrike" cap="none" normalizeH="0" baseline="0" dirty="0">
              <a:ln>
                <a:noFill/>
              </a:ln>
              <a:solidFill>
                <a:srgbClr val="33CC33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1" u="none" strike="noStrike" cap="none" normalizeH="0" baseline="0" dirty="0">
                <a:ln>
                  <a:noFill/>
                </a:ln>
                <a:solidFill>
                  <a:srgbClr val="33CC33"/>
                </a:solidFill>
                <a:effectLst/>
                <a:ea typeface="Calibri" panose="020F0502020204030204" pitchFamily="34" charset="0"/>
              </a:rPr>
              <a:t>Resourceful?</a:t>
            </a:r>
            <a:r>
              <a:rPr kumimoji="0" lang="en-GB" altLang="en-US" sz="3200" b="0" i="0" u="none" strike="noStrike" cap="none" normalizeH="0" baseline="0" dirty="0">
                <a:ln>
                  <a:noFill/>
                </a:ln>
                <a:solidFill>
                  <a:srgbClr val="33CC33"/>
                </a:solidFill>
                <a:effectLst/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>
              <a:solidFill>
                <a:schemeClr val="bg1">
                  <a:alpha val="60000"/>
                </a:schemeClr>
              </a:solidFill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>
              <a:solidFill>
                <a:schemeClr val="bg1">
                  <a:alpha val="60000"/>
                </a:schemeClr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b="1" dirty="0">
              <a:solidFill>
                <a:schemeClr val="bg1">
                  <a:alpha val="6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91DEAB-6BB5-E7FC-17A2-0ADBB3FAC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436779"/>
            <a:ext cx="4536504" cy="398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50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ightbulb via Shutterstock">
            <a:extLst>
              <a:ext uri="{FF2B5EF4-FFF2-40B4-BE49-F238E27FC236}">
                <a16:creationId xmlns:a16="http://schemas.microsoft.com/office/drawing/2014/main" id="{2DF96ACF-5BF9-B92C-DE0A-2AE827CF1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" r="15245"/>
          <a:stretch/>
        </p:blipFill>
        <p:spPr bwMode="auto">
          <a:xfrm>
            <a:off x="363475" y="836712"/>
            <a:ext cx="503720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AAABB6-11FC-6316-A3D7-94F2E173B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991" y="1531721"/>
            <a:ext cx="3129534" cy="37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57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8B31F0-A3FE-6C53-9EF4-B1BBB1B161E3}"/>
              </a:ext>
            </a:extLst>
          </p:cNvPr>
          <p:cNvSpPr txBox="1"/>
          <p:nvPr/>
        </p:nvSpPr>
        <p:spPr>
          <a:xfrm>
            <a:off x="5076056" y="374027"/>
            <a:ext cx="384848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202124"/>
                </a:solidFill>
                <a:latin typeface="arial" panose="020B0604020202020204" pitchFamily="34" charset="0"/>
              </a:rPr>
              <a:t>S</a:t>
            </a:r>
            <a:r>
              <a:rPr lang="en-GB" sz="3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kills </a:t>
            </a:r>
            <a:r>
              <a:rPr lang="en-GB" sz="3200" b="1" dirty="0">
                <a:solidFill>
                  <a:srgbClr val="202124"/>
                </a:solidFill>
                <a:latin typeface="arial" panose="020B0604020202020204" pitchFamily="34" charset="0"/>
              </a:rPr>
              <a:t>for innovation</a:t>
            </a:r>
            <a:r>
              <a:rPr lang="en-GB" sz="3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ctr"/>
            <a:endParaRPr lang="en-GB" sz="3200" b="0" i="0" dirty="0"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 b="0" i="0" dirty="0">
                <a:effectLst/>
                <a:latin typeface="arial" panose="020B0604020202020204" pitchFamily="34" charset="0"/>
              </a:rPr>
              <a:t>Communication skills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GB" sz="3200" b="0" i="0" dirty="0">
              <a:effectLst/>
              <a:latin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sz="3200" dirty="0">
                <a:latin typeface="arial" panose="020B0604020202020204" pitchFamily="34" charset="0"/>
              </a:rPr>
              <a:t>T</a:t>
            </a:r>
            <a:r>
              <a:rPr lang="en-GB" sz="3200" b="0" i="0" dirty="0">
                <a:effectLst/>
                <a:latin typeface="arial" panose="020B0604020202020204" pitchFamily="34" charset="0"/>
              </a:rPr>
              <a:t>hinking skills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GB" sz="3200" b="0" i="0" dirty="0">
              <a:effectLst/>
              <a:latin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3200" b="0" i="0" dirty="0">
                <a:effectLst/>
                <a:latin typeface="arial" panose="020B0604020202020204" pitchFamily="34" charset="0"/>
              </a:rPr>
              <a:t> Leadership skills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GB" sz="3200" b="0" i="0" dirty="0">
              <a:effectLst/>
              <a:latin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3200" b="0" i="0" dirty="0">
                <a:effectLst/>
                <a:latin typeface="arial" panose="020B0604020202020204" pitchFamily="34" charset="0"/>
              </a:rPr>
              <a:t> Creative problem solving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710F90-DB40-73BD-F4D7-DB9259E7A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03" y="3645024"/>
            <a:ext cx="4246601" cy="26895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6A58A6-035E-A697-31D3-3B5F86441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03" y="340509"/>
            <a:ext cx="2113419" cy="28244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9303CE-67D8-73F7-D578-418F67D0A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664" y="374027"/>
            <a:ext cx="1724266" cy="26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80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3520273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628557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BBA2F-20C4-4DF1-9E68-3E2E9E81F680}"/>
              </a:ext>
            </a:extLst>
          </p:cNvPr>
          <p:cNvSpPr txBox="1"/>
          <p:nvPr/>
        </p:nvSpPr>
        <p:spPr>
          <a:xfrm>
            <a:off x="251521" y="260648"/>
            <a:ext cx="2808312" cy="64087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b="1" dirty="0">
                <a:solidFill>
                  <a:schemeClr val="bg1">
                    <a:alpha val="60000"/>
                  </a:schemeClr>
                </a:solidFill>
                <a:latin typeface="+mn-lt"/>
                <a:cs typeface="+mn-cs"/>
              </a:rPr>
              <a:t>This half term we will be focusing on being…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000" b="1" dirty="0">
              <a:solidFill>
                <a:schemeClr val="bg1">
                  <a:alpha val="60000"/>
                </a:schemeClr>
              </a:solidFill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>
                    <a:alpha val="60000"/>
                  </a:schemeClr>
                </a:solidFill>
                <a:latin typeface="+mn-lt"/>
                <a:cs typeface="+mn-cs"/>
              </a:rPr>
              <a:t>EMPATHETIC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b="1" dirty="0">
              <a:solidFill>
                <a:schemeClr val="bg1">
                  <a:alpha val="60000"/>
                </a:schemeClr>
              </a:solidFill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>
                    <a:alpha val="60000"/>
                  </a:schemeClr>
                </a:solidFill>
                <a:latin typeface="+mn-lt"/>
                <a:cs typeface="+mn-cs"/>
              </a:rPr>
              <a:t>CURIOUS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b="1" dirty="0">
              <a:solidFill>
                <a:schemeClr val="bg1">
                  <a:alpha val="60000"/>
                </a:schemeClr>
              </a:solidFill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>
                    <a:alpha val="60000"/>
                  </a:schemeClr>
                </a:solidFill>
                <a:latin typeface="+mn-lt"/>
                <a:cs typeface="+mn-cs"/>
              </a:rPr>
              <a:t>INNOVATIVE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b="1" dirty="0">
              <a:solidFill>
                <a:schemeClr val="bg1">
                  <a:alpha val="60000"/>
                </a:schemeClr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b="1" dirty="0">
                <a:solidFill>
                  <a:schemeClr val="bg1">
                    <a:alpha val="60000"/>
                  </a:schemeClr>
                </a:solidFill>
                <a:latin typeface="+mn-lt"/>
                <a:cs typeface="+mn-cs"/>
              </a:rPr>
              <a:t>A1’s when you are caught doing these things by staff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>
              <a:solidFill>
                <a:schemeClr val="bg1">
                  <a:alpha val="6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" name="Graphic 6" descr="Group of People">
            <a:extLst>
              <a:ext uri="{FF2B5EF4-FFF2-40B4-BE49-F238E27FC236}">
                <a16:creationId xmlns:a16="http://schemas.microsoft.com/office/drawing/2014/main" id="{EC8A5409-EF28-6727-1732-322409CB8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58289" y="1173680"/>
            <a:ext cx="4510639" cy="451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0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99AC0-59AC-F034-9991-B2F04D0C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842004"/>
            <a:ext cx="3971037" cy="517399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5996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308BFEB-1FE3-C7E4-AA8A-F92F76E2E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863" y="643467"/>
            <a:ext cx="384403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32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A8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F40834-066C-49DA-BA21-552B6A12E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53630"/>
            <a:ext cx="8178799" cy="41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43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3520273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3" name="Freeform: Shape 11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628557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BBA2F-20C4-4DF1-9E68-3E2E9E81F680}"/>
              </a:ext>
            </a:extLst>
          </p:cNvPr>
          <p:cNvSpPr txBox="1"/>
          <p:nvPr/>
        </p:nvSpPr>
        <p:spPr>
          <a:xfrm>
            <a:off x="107504" y="692696"/>
            <a:ext cx="3200804" cy="5798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1" u="none" strike="noStrike" cap="none" normalizeH="0" baseline="0" dirty="0">
                <a:ln>
                  <a:noFill/>
                </a:ln>
                <a:solidFill>
                  <a:srgbClr val="FFCC66"/>
                </a:solidFill>
                <a:effectLst/>
                <a:ea typeface="Times New Roman" panose="02020603050405020304" pitchFamily="18" charset="0"/>
              </a:rPr>
              <a:t>Personal Characteristics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3200" b="1" i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3200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Am I…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3200" b="1" i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1" u="none" strike="noStrike" cap="none" normalizeH="0" baseline="0" dirty="0">
                <a:ln>
                  <a:noFill/>
                </a:ln>
                <a:solidFill>
                  <a:srgbClr val="FFCC66"/>
                </a:solidFill>
                <a:effectLst/>
                <a:ea typeface="Times New Roman" panose="02020603050405020304" pitchFamily="18" charset="0"/>
              </a:rPr>
              <a:t>Caring?</a:t>
            </a: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rgbClr val="FFCC6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1" u="none" strike="noStrike" cap="none" normalizeH="0" baseline="0" dirty="0">
                <a:ln>
                  <a:noFill/>
                </a:ln>
                <a:solidFill>
                  <a:srgbClr val="FFCC66"/>
                </a:solidFill>
                <a:effectLst/>
                <a:ea typeface="Times New Roman" panose="02020603050405020304" pitchFamily="18" charset="0"/>
              </a:rPr>
              <a:t>Empathetic?</a:t>
            </a: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rgbClr val="FFCC6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1" u="none" strike="noStrike" cap="none" normalizeH="0" baseline="0" dirty="0">
                <a:ln>
                  <a:noFill/>
                </a:ln>
                <a:solidFill>
                  <a:srgbClr val="FFCC66"/>
                </a:solidFill>
                <a:effectLst/>
                <a:ea typeface="Times New Roman" panose="02020603050405020304" pitchFamily="18" charset="0"/>
              </a:rPr>
              <a:t>Kind?</a:t>
            </a:r>
            <a:endParaRPr kumimoji="0" lang="en-GB" altLang="en-US" sz="3200" b="1" i="1" u="none" strike="noStrike" cap="none" normalizeH="0" baseline="0" dirty="0">
              <a:ln>
                <a:noFill/>
              </a:ln>
              <a:solidFill>
                <a:srgbClr val="FFCC66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1" u="none" strike="noStrike" cap="none" normalizeH="0" baseline="0" dirty="0">
                <a:ln>
                  <a:noFill/>
                </a:ln>
                <a:solidFill>
                  <a:srgbClr val="FFCC66"/>
                </a:solidFill>
                <a:effectLst/>
                <a:ea typeface="Calibri" panose="020F0502020204030204" pitchFamily="34" charset="0"/>
              </a:rPr>
              <a:t>Resp</a:t>
            </a:r>
            <a:r>
              <a:rPr kumimoji="0" lang="en-GB" altLang="en-US" sz="3200" b="1" u="none" strike="noStrike" cap="none" normalizeH="0" baseline="0" dirty="0">
                <a:ln>
                  <a:noFill/>
                </a:ln>
                <a:solidFill>
                  <a:srgbClr val="FFCC66"/>
                </a:solidFill>
                <a:effectLst/>
                <a:ea typeface="Calibri" panose="020F0502020204030204" pitchFamily="34" charset="0"/>
              </a:rPr>
              <a:t>ectful</a:t>
            </a:r>
            <a:r>
              <a:rPr kumimoji="0" lang="en-GB" altLang="en-US" sz="3200" b="1" i="1" u="none" strike="noStrike" cap="none" normalizeH="0" baseline="0" dirty="0">
                <a:ln>
                  <a:noFill/>
                </a:ln>
                <a:solidFill>
                  <a:srgbClr val="FFCC66"/>
                </a:solidFill>
                <a:effectLst/>
                <a:ea typeface="Calibri" panose="020F0502020204030204" pitchFamily="34" charset="0"/>
              </a:rPr>
              <a:t>?</a:t>
            </a:r>
            <a:r>
              <a:rPr kumimoji="0" lang="en-GB" altLang="en-US" sz="3200" b="0" i="0" u="none" strike="noStrike" cap="none" normalizeH="0" baseline="0" dirty="0">
                <a:ln>
                  <a:noFill/>
                </a:ln>
                <a:solidFill>
                  <a:srgbClr val="FFCC66"/>
                </a:solidFill>
                <a:effectLst/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>
              <a:solidFill>
                <a:schemeClr val="bg1">
                  <a:alpha val="60000"/>
                </a:schemeClr>
              </a:solidFill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>
              <a:solidFill>
                <a:schemeClr val="bg1">
                  <a:alpha val="60000"/>
                </a:schemeClr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b="1" dirty="0">
              <a:solidFill>
                <a:schemeClr val="bg1">
                  <a:alpha val="6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" name="Picture 1" descr="A yellow circl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BD8DCD6B-AAFE-AE68-C8BC-A7834172EB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289" y="1277772"/>
            <a:ext cx="4510639" cy="430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66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6AAE25-BD23-41B5-AAE4-1DA5898C2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573887"/>
            <a:ext cx="0" cy="3710227"/>
          </a:xfrm>
          <a:prstGeom prst="line">
            <a:avLst/>
          </a:prstGeom>
          <a:ln w="19050">
            <a:solidFill>
              <a:srgbClr val="FCF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>
            <a:extLst>
              <a:ext uri="{FF2B5EF4-FFF2-40B4-BE49-F238E27FC236}">
                <a16:creationId xmlns:a16="http://schemas.microsoft.com/office/drawing/2014/main" id="{78060BC5-3F58-CDA0-A70B-81E2EE3182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45778A9-47EB-DA72-3E26-346193A428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r="14435" b="-2"/>
          <a:stretch/>
        </p:blipFill>
        <p:spPr bwMode="auto">
          <a:xfrm rot="21600000">
            <a:off x="3768368" y="1124744"/>
            <a:ext cx="512410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32CDE1-8255-CE94-15B6-D3855660B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85" y="2070246"/>
            <a:ext cx="2686092" cy="271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97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7174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8" name="Rectangle 7176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4844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3" name="Freeform: Shape 7178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975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C50F1E-714A-BB23-E3F8-84455F03C3BE}"/>
              </a:ext>
            </a:extLst>
          </p:cNvPr>
          <p:cNvSpPr txBox="1"/>
          <p:nvPr/>
        </p:nvSpPr>
        <p:spPr>
          <a:xfrm>
            <a:off x="263982" y="54208"/>
            <a:ext cx="4320479" cy="3773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Empathy is defined as: “the ability to understand and share the feelings of others”. It’s essentially taking the time to place yourself in another person’s shoes – to try and feel what they’re feeling.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latin typeface="+mn-lt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356779-4848-7F0D-FACA-84F8F4836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047" y="3266574"/>
            <a:ext cx="6477904" cy="35914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FB0773-AF63-73E1-01FD-6B22D3F93525}"/>
              </a:ext>
            </a:extLst>
          </p:cNvPr>
          <p:cNvSpPr txBox="1"/>
          <p:nvPr/>
        </p:nvSpPr>
        <p:spPr>
          <a:xfrm>
            <a:off x="5097679" y="52855"/>
            <a:ext cx="3744416" cy="316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It is important that we</a:t>
            </a:r>
            <a:r>
              <a:rPr lang="en-GB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 sometimes see things differently – to think beyond what is immediately apparent.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To recognise that there is often more going on than meets the eye. To consider this before we speak/act.</a:t>
            </a:r>
          </a:p>
        </p:txBody>
      </p:sp>
    </p:spTree>
    <p:extLst>
      <p:ext uri="{BB962C8B-B14F-4D97-AF65-F5344CB8AC3E}">
        <p14:creationId xmlns:p14="http://schemas.microsoft.com/office/powerpoint/2010/main" val="583593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6AAE25-BD23-41B5-AAE4-1DA5898C2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573887"/>
            <a:ext cx="0" cy="3710227"/>
          </a:xfrm>
          <a:prstGeom prst="line">
            <a:avLst/>
          </a:prstGeom>
          <a:ln w="19050">
            <a:solidFill>
              <a:srgbClr val="FCF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>
            <a:extLst>
              <a:ext uri="{FF2B5EF4-FFF2-40B4-BE49-F238E27FC236}">
                <a16:creationId xmlns:a16="http://schemas.microsoft.com/office/drawing/2014/main" id="{78060BC5-3F58-CDA0-A70B-81E2EE3182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45778A9-47EB-DA72-3E26-346193A428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r="14435" b="-2"/>
          <a:stretch/>
        </p:blipFill>
        <p:spPr bwMode="auto">
          <a:xfrm rot="21600000">
            <a:off x="107504" y="3581400"/>
            <a:ext cx="321212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5EE5DB-A615-C669-1084-9373CF494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21" y="404664"/>
            <a:ext cx="2686092" cy="27175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BD578-EDDE-CB6D-8CC9-F99FD7A4DF89}"/>
              </a:ext>
            </a:extLst>
          </p:cNvPr>
          <p:cNvSpPr txBox="1"/>
          <p:nvPr/>
        </p:nvSpPr>
        <p:spPr>
          <a:xfrm>
            <a:off x="3777400" y="34404"/>
            <a:ext cx="5138738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Reflecting on this academic year, there have been times where </a:t>
            </a:r>
            <a:r>
              <a:rPr lang="en-GB" sz="2200" b="1" dirty="0"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we’ve</a:t>
            </a:r>
            <a:r>
              <a:rPr lang="en-GB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 been disappointed by </a:t>
            </a:r>
            <a:r>
              <a:rPr lang="en-GB" sz="2200" b="1" dirty="0"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some</a:t>
            </a:r>
            <a:r>
              <a:rPr lang="en-GB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 behaviour. Times where we have not been convinced individuals have stopped to consider how their actions or words might affect another.</a:t>
            </a:r>
          </a:p>
          <a:p>
            <a:endParaRPr lang="en-GB" sz="2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Pupils saying unkind things about each other or posting unkind things on social media – </a:t>
            </a:r>
            <a:r>
              <a:rPr lang="en-GB" sz="2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without regard for how the victim might be left feeling or consideration for any other things that might be going on in their lives at that time </a:t>
            </a:r>
            <a:endParaRPr lang="en-GB" sz="2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Pupils leaving food and litter in the </a:t>
            </a:r>
            <a:r>
              <a:rPr lang="en-GB" sz="2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food pod</a:t>
            </a:r>
            <a:r>
              <a:rPr lang="en-GB" sz="2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 – </a:t>
            </a:r>
            <a:r>
              <a:rPr lang="en-GB" sz="2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without care for those that have spent time preparing the food or for those pupils who will have to clear their mess up!</a:t>
            </a:r>
            <a:endParaRPr lang="en-GB" sz="2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412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6AAE25-BD23-41B5-AAE4-1DA5898C2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573887"/>
            <a:ext cx="0" cy="3710227"/>
          </a:xfrm>
          <a:prstGeom prst="line">
            <a:avLst/>
          </a:prstGeom>
          <a:ln w="19050">
            <a:solidFill>
              <a:srgbClr val="FCF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>
            <a:extLst>
              <a:ext uri="{FF2B5EF4-FFF2-40B4-BE49-F238E27FC236}">
                <a16:creationId xmlns:a16="http://schemas.microsoft.com/office/drawing/2014/main" id="{78060BC5-3F58-CDA0-A70B-81E2EE3182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45778A9-47EB-DA72-3E26-346193A428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r="14435" b="-2"/>
          <a:stretch/>
        </p:blipFill>
        <p:spPr bwMode="auto">
          <a:xfrm rot="21600000">
            <a:off x="107504" y="3581400"/>
            <a:ext cx="321212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5EE5DB-A615-C669-1084-9373CF494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21" y="404664"/>
            <a:ext cx="2686092" cy="27175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BD578-EDDE-CB6D-8CC9-F99FD7A4DF89}"/>
              </a:ext>
            </a:extLst>
          </p:cNvPr>
          <p:cNvSpPr txBox="1"/>
          <p:nvPr/>
        </p:nvSpPr>
        <p:spPr>
          <a:xfrm>
            <a:off x="3777400" y="34404"/>
            <a:ext cx="5138738" cy="6817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BUT… </a:t>
            </a:r>
          </a:p>
          <a:p>
            <a:r>
              <a:rPr lang="en-GB" sz="1900" b="1" dirty="0"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We</a:t>
            </a:r>
            <a:r>
              <a:rPr lang="en-GB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 have also been hugely encouraged and impressed by those who have clearly taken the time to understand and share the feelings of others:</a:t>
            </a:r>
          </a:p>
          <a:p>
            <a:r>
              <a:rPr lang="en-GB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9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An email from a member of the public about a Year 8 pupil who picked up her shopping in the street in </a:t>
            </a:r>
            <a:r>
              <a:rPr lang="en-GB" sz="19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Cleobury</a:t>
            </a:r>
            <a:r>
              <a:rPr lang="en-GB" sz="19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 Mortimer when her bag split – </a:t>
            </a:r>
            <a:r>
              <a:rPr lang="en-GB" sz="19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rather than walking by and leaving it for someone else to pick up and deal with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9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9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The pupils who came to alert us when a friend was upset – </a:t>
            </a:r>
            <a:r>
              <a:rPr lang="en-GB" sz="19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for fear of them feeling alone</a:t>
            </a:r>
            <a:r>
              <a:rPr lang="en-GB" sz="19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, or when pupils could see </a:t>
            </a:r>
            <a:r>
              <a:rPr lang="en-GB" sz="19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s</a:t>
            </a:r>
            <a:r>
              <a:rPr lang="en-GB" sz="19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omeone in a younger year group was feeling ill</a:t>
            </a:r>
            <a:r>
              <a:rPr lang="en-GB" sz="19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 - and </a:t>
            </a:r>
            <a:r>
              <a:rPr lang="en-GB" sz="1900" b="1" i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came to find a member of staff as they were </a:t>
            </a:r>
            <a:r>
              <a:rPr lang="en-GB" sz="19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keen to get them help</a:t>
            </a:r>
            <a:endParaRPr lang="en-GB" sz="19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lvl="0"/>
            <a:endParaRPr lang="en-GB" sz="1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lvl="0"/>
            <a:r>
              <a:rPr lang="en-GB" sz="1900" b="1" dirty="0"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We</a:t>
            </a:r>
            <a:r>
              <a:rPr lang="en-GB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 could go on…</a:t>
            </a:r>
          </a:p>
          <a:p>
            <a:pPr lvl="0"/>
            <a:endParaRPr lang="en-GB" sz="1900" b="1" dirty="0">
              <a:latin typeface="Calibri" panose="020F0502020204030204" pitchFamily="34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lvl="0"/>
            <a:r>
              <a:rPr lang="en-GB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These are the ‘</a:t>
            </a:r>
            <a:r>
              <a:rPr lang="en-GB" sz="19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Lacon</a:t>
            </a:r>
            <a:r>
              <a:rPr lang="en-GB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nsolas" panose="020B0609020204030204" pitchFamily="49" charset="0"/>
              </a:rPr>
              <a:t> ME behaviours’ you should be proud to demonstrate.</a:t>
            </a:r>
            <a:endParaRPr lang="en-GB" sz="19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8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6C567B-F082-E62E-6C84-C651395595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48" r="-1" b="-1"/>
          <a:stretch/>
        </p:blipFill>
        <p:spPr>
          <a:xfrm>
            <a:off x="20" y="10"/>
            <a:ext cx="9143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8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4529" y="5470492"/>
            <a:ext cx="1371600" cy="13716"/>
          </a:xfrm>
          <a:custGeom>
            <a:avLst/>
            <a:gdLst>
              <a:gd name="connsiteX0" fmla="*/ 0 w 1371600"/>
              <a:gd name="connsiteY0" fmla="*/ 0 h 13716"/>
              <a:gd name="connsiteX1" fmla="*/ 685800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  <a:gd name="connsiteX0" fmla="*/ 0 w 1371600"/>
              <a:gd name="connsiteY0" fmla="*/ 0 h 13716"/>
              <a:gd name="connsiteX1" fmla="*/ 644652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3716" fill="none" extrusionOk="0">
                <a:moveTo>
                  <a:pt x="0" y="0"/>
                </a:moveTo>
                <a:cubicBezTo>
                  <a:pt x="240249" y="32963"/>
                  <a:pt x="409296" y="-18450"/>
                  <a:pt x="685800" y="0"/>
                </a:cubicBezTo>
                <a:cubicBezTo>
                  <a:pt x="954142" y="211"/>
                  <a:pt x="1166785" y="22353"/>
                  <a:pt x="1371600" y="0"/>
                </a:cubicBezTo>
                <a:cubicBezTo>
                  <a:pt x="1370996" y="3142"/>
                  <a:pt x="1371820" y="8880"/>
                  <a:pt x="1371600" y="13716"/>
                </a:cubicBezTo>
                <a:cubicBezTo>
                  <a:pt x="1106837" y="28424"/>
                  <a:pt x="1032834" y="20364"/>
                  <a:pt x="713232" y="13716"/>
                </a:cubicBezTo>
                <a:cubicBezTo>
                  <a:pt x="399250" y="-7822"/>
                  <a:pt x="277176" y="48782"/>
                  <a:pt x="0" y="13716"/>
                </a:cubicBezTo>
                <a:cubicBezTo>
                  <a:pt x="310" y="7052"/>
                  <a:pt x="119" y="6101"/>
                  <a:pt x="0" y="0"/>
                </a:cubicBezTo>
                <a:close/>
              </a:path>
              <a:path w="1371600" h="13716" stroke="0" extrusionOk="0">
                <a:moveTo>
                  <a:pt x="0" y="0"/>
                </a:moveTo>
                <a:cubicBezTo>
                  <a:pt x="168171" y="-27104"/>
                  <a:pt x="522270" y="7661"/>
                  <a:pt x="644652" y="0"/>
                </a:cubicBezTo>
                <a:cubicBezTo>
                  <a:pt x="812772" y="-55512"/>
                  <a:pt x="1098507" y="70876"/>
                  <a:pt x="1371600" y="0"/>
                </a:cubicBezTo>
                <a:cubicBezTo>
                  <a:pt x="1372276" y="6444"/>
                  <a:pt x="1371882" y="10524"/>
                  <a:pt x="1371600" y="13716"/>
                </a:cubicBezTo>
                <a:cubicBezTo>
                  <a:pt x="1195700" y="-500"/>
                  <a:pt x="896159" y="12360"/>
                  <a:pt x="713232" y="13716"/>
                </a:cubicBezTo>
                <a:cubicBezTo>
                  <a:pt x="556279" y="-18909"/>
                  <a:pt x="248593" y="33389"/>
                  <a:pt x="0" y="13716"/>
                </a:cubicBezTo>
                <a:cubicBezTo>
                  <a:pt x="708" y="8775"/>
                  <a:pt x="205" y="3193"/>
                  <a:pt x="0" y="0"/>
                </a:cubicBezTo>
                <a:close/>
              </a:path>
              <a:path w="1371600" h="13716" fill="none" stroke="0" extrusionOk="0">
                <a:moveTo>
                  <a:pt x="0" y="0"/>
                </a:moveTo>
                <a:cubicBezTo>
                  <a:pt x="244262" y="19623"/>
                  <a:pt x="384306" y="-36563"/>
                  <a:pt x="685800" y="0"/>
                </a:cubicBezTo>
                <a:cubicBezTo>
                  <a:pt x="948860" y="14963"/>
                  <a:pt x="1224146" y="-8100"/>
                  <a:pt x="1371600" y="0"/>
                </a:cubicBezTo>
                <a:cubicBezTo>
                  <a:pt x="1371106" y="3035"/>
                  <a:pt x="1371590" y="7528"/>
                  <a:pt x="1371600" y="13716"/>
                </a:cubicBezTo>
                <a:cubicBezTo>
                  <a:pt x="1096935" y="20595"/>
                  <a:pt x="1028598" y="23761"/>
                  <a:pt x="713232" y="13716"/>
                </a:cubicBezTo>
                <a:cubicBezTo>
                  <a:pt x="397901" y="-1585"/>
                  <a:pt x="274098" y="18066"/>
                  <a:pt x="0" y="13716"/>
                </a:cubicBezTo>
                <a:cubicBezTo>
                  <a:pt x="190" y="7214"/>
                  <a:pt x="-13" y="597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1371600"/>
                      <a:gd name="connsiteY0" fmla="*/ 0 h 13716"/>
                      <a:gd name="connsiteX1" fmla="*/ 685800 w 1371600"/>
                      <a:gd name="connsiteY1" fmla="*/ 0 h 13716"/>
                      <a:gd name="connsiteX2" fmla="*/ 1371600 w 1371600"/>
                      <a:gd name="connsiteY2" fmla="*/ 0 h 13716"/>
                      <a:gd name="connsiteX3" fmla="*/ 1371600 w 1371600"/>
                      <a:gd name="connsiteY3" fmla="*/ 13716 h 13716"/>
                      <a:gd name="connsiteX4" fmla="*/ 713232 w 1371600"/>
                      <a:gd name="connsiteY4" fmla="*/ 13716 h 13716"/>
                      <a:gd name="connsiteX5" fmla="*/ 0 w 1371600"/>
                      <a:gd name="connsiteY5" fmla="*/ 13716 h 13716"/>
                      <a:gd name="connsiteX6" fmla="*/ 0 w 1371600"/>
                      <a:gd name="connsiteY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71600" h="13716" fill="none" extrusionOk="0">
                        <a:moveTo>
                          <a:pt x="0" y="0"/>
                        </a:moveTo>
                        <a:cubicBezTo>
                          <a:pt x="247303" y="31625"/>
                          <a:pt x="422310" y="-25629"/>
                          <a:pt x="685800" y="0"/>
                        </a:cubicBezTo>
                        <a:cubicBezTo>
                          <a:pt x="949290" y="25629"/>
                          <a:pt x="1192357" y="6696"/>
                          <a:pt x="1371600" y="0"/>
                        </a:cubicBezTo>
                        <a:cubicBezTo>
                          <a:pt x="1371127" y="2892"/>
                          <a:pt x="1371229" y="8681"/>
                          <a:pt x="1371600" y="13716"/>
                        </a:cubicBezTo>
                        <a:cubicBezTo>
                          <a:pt x="1107995" y="21892"/>
                          <a:pt x="1033361" y="28370"/>
                          <a:pt x="713232" y="13716"/>
                        </a:cubicBezTo>
                        <a:cubicBezTo>
                          <a:pt x="393103" y="-938"/>
                          <a:pt x="289343" y="38649"/>
                          <a:pt x="0" y="13716"/>
                        </a:cubicBezTo>
                        <a:cubicBezTo>
                          <a:pt x="227" y="7219"/>
                          <a:pt x="197" y="5990"/>
                          <a:pt x="0" y="0"/>
                        </a:cubicBezTo>
                        <a:close/>
                      </a:path>
                      <a:path w="1371600" h="13716" stroke="0" extrusionOk="0">
                        <a:moveTo>
                          <a:pt x="0" y="0"/>
                        </a:moveTo>
                        <a:cubicBezTo>
                          <a:pt x="170249" y="-24099"/>
                          <a:pt x="504634" y="14338"/>
                          <a:pt x="644652" y="0"/>
                        </a:cubicBezTo>
                        <a:cubicBezTo>
                          <a:pt x="784670" y="-14338"/>
                          <a:pt x="1087773" y="8679"/>
                          <a:pt x="1371600" y="0"/>
                        </a:cubicBezTo>
                        <a:cubicBezTo>
                          <a:pt x="1372228" y="6235"/>
                          <a:pt x="1371259" y="10206"/>
                          <a:pt x="1371600" y="13716"/>
                        </a:cubicBezTo>
                        <a:cubicBezTo>
                          <a:pt x="1176823" y="-5981"/>
                          <a:pt x="900830" y="5417"/>
                          <a:pt x="713232" y="13716"/>
                        </a:cubicBezTo>
                        <a:cubicBezTo>
                          <a:pt x="525634" y="22015"/>
                          <a:pt x="282837" y="1152"/>
                          <a:pt x="0" y="13716"/>
                        </a:cubicBezTo>
                        <a:cubicBezTo>
                          <a:pt x="596" y="8712"/>
                          <a:pt x="320" y="34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3D9945-817E-0F71-AD90-CB3800483105}"/>
              </a:ext>
            </a:extLst>
          </p:cNvPr>
          <p:cNvSpPr txBox="1"/>
          <p:nvPr/>
        </p:nvSpPr>
        <p:spPr>
          <a:xfrm>
            <a:off x="3490720" y="4777739"/>
            <a:ext cx="5173220" cy="139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+mn-lt"/>
                <a:cs typeface="+mn-cs"/>
              </a:rPr>
              <a:t>https://youtu.be/d12u4P27fto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CA8E7C-3F9F-3C37-753A-AACD9E55F6CF}"/>
              </a:ext>
            </a:extLst>
          </p:cNvPr>
          <p:cNvSpPr txBox="1"/>
          <p:nvPr/>
        </p:nvSpPr>
        <p:spPr>
          <a:xfrm>
            <a:off x="189908" y="4558430"/>
            <a:ext cx="26878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effectLst/>
                <a:latin typeface="Roboto" panose="02000000000000000000" pitchFamily="2" charset="0"/>
              </a:rPr>
              <a:t>Junior World Soccer's winning team (Barcelona) stop in the midst of celebration to empathise with and comfort the rival Japanese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469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9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3520273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3" name="Freeform: Shape 11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628557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BBA2F-20C4-4DF1-9E68-3E2E9E81F680}"/>
              </a:ext>
            </a:extLst>
          </p:cNvPr>
          <p:cNvSpPr txBox="1"/>
          <p:nvPr/>
        </p:nvSpPr>
        <p:spPr>
          <a:xfrm>
            <a:off x="107504" y="692696"/>
            <a:ext cx="3200804" cy="5798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3200" b="1" i="1" dirty="0">
                <a:solidFill>
                  <a:srgbClr val="41ADE9"/>
                </a:solidFill>
                <a:ea typeface="Times New Roman" panose="02020603050405020304" pitchFamily="18" charset="0"/>
              </a:rPr>
              <a:t>Learning</a:t>
            </a:r>
            <a:r>
              <a:rPr kumimoji="0" lang="en-GB" altLang="en-US" sz="3200" b="1" i="1" u="none" strike="noStrike" cap="none" normalizeH="0" baseline="0" dirty="0">
                <a:ln>
                  <a:noFill/>
                </a:ln>
                <a:solidFill>
                  <a:srgbClr val="41ADE9"/>
                </a:solidFill>
                <a:effectLst/>
                <a:ea typeface="Times New Roman" panose="02020603050405020304" pitchFamily="18" charset="0"/>
              </a:rPr>
              <a:t> Characteristics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3200" b="1" i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3200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Am I…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3200" b="1" i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Determined</a:t>
            </a:r>
            <a:r>
              <a:rPr kumimoji="0" lang="en-GB" altLang="en-US" sz="3200" b="1" i="1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?</a:t>
            </a: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Independent</a:t>
            </a:r>
            <a:r>
              <a:rPr kumimoji="0" lang="en-GB" altLang="en-US" sz="3200" b="1" i="1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?</a:t>
            </a: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Curious</a:t>
            </a:r>
            <a:r>
              <a:rPr kumimoji="0" lang="en-GB" altLang="en-US" sz="3200" b="1" i="1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?</a:t>
            </a:r>
            <a:endParaRPr kumimoji="0" lang="en-GB" altLang="en-US" sz="3200" b="1" i="1" u="none" strike="noStrike" cap="none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1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</a:rPr>
              <a:t>Resilient?</a:t>
            </a:r>
            <a:r>
              <a:rPr kumimoji="0" lang="en-GB" altLang="en-US" sz="3200" b="0" i="0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>
              <a:solidFill>
                <a:schemeClr val="bg1">
                  <a:alpha val="60000"/>
                </a:schemeClr>
              </a:solidFill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>
              <a:solidFill>
                <a:schemeClr val="bg1">
                  <a:alpha val="60000"/>
                </a:schemeClr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b="1" dirty="0">
              <a:solidFill>
                <a:schemeClr val="bg1">
                  <a:alpha val="6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14EB9-89B1-B9BF-6370-D89691B46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376772"/>
            <a:ext cx="457997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75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69" name="Rectangle 5168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1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6623" y="610728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3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343079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5" name="Freeform: Shape 5174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83" y="340424"/>
            <a:ext cx="3472603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4A345B-1CB7-AFDB-AAB7-96CD970B9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32" y="1912213"/>
            <a:ext cx="2507401" cy="2136482"/>
          </a:xfrm>
          <a:prstGeom prst="rect">
            <a:avLst/>
          </a:prstGeom>
        </p:spPr>
      </p:pic>
      <p:sp>
        <p:nvSpPr>
          <p:cNvPr id="5177" name="Freeform: Shape 5176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35" y="1071563"/>
            <a:ext cx="5467663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93550D9-DB31-5CCA-C5AF-D78C64EAC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" r="2646"/>
          <a:stretch/>
        </p:blipFill>
        <p:spPr bwMode="auto">
          <a:xfrm>
            <a:off x="4158933" y="2139113"/>
            <a:ext cx="4515547" cy="311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222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762546-134f-435b-a3d8-01776a5e047b">
      <Terms xmlns="http://schemas.microsoft.com/office/infopath/2007/PartnerControls"/>
    </lcf76f155ced4ddcb4097134ff3c332f>
    <TaxCatchAll xmlns="3c6552ff-e203-492b-9a4a-86c2b1ce869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147561AB51DF428788596ACB76AD16" ma:contentTypeVersion="" ma:contentTypeDescription="Create a new document." ma:contentTypeScope="" ma:versionID="221f505f68c759e1ffb868f51562a22f">
  <xsd:schema xmlns:xsd="http://www.w3.org/2001/XMLSchema" xmlns:xs="http://www.w3.org/2001/XMLSchema" xmlns:p="http://schemas.microsoft.com/office/2006/metadata/properties" xmlns:ns2="82762546-134f-435b-a3d8-01776a5e047b" xmlns:ns3="67fdbd2b-1973-427c-bffa-6d718ee9b636" xmlns:ns4="3c6552ff-e203-492b-9a4a-86c2b1ce869f" targetNamespace="http://schemas.microsoft.com/office/2006/metadata/properties" ma:root="true" ma:fieldsID="ad1aced84efe3b3bc9df1a5da50cffa3" ns2:_="" ns3:_="" ns4:_="">
    <xsd:import namespace="82762546-134f-435b-a3d8-01776a5e047b"/>
    <xsd:import namespace="67fdbd2b-1973-427c-bffa-6d718ee9b636"/>
    <xsd:import namespace="3c6552ff-e203-492b-9a4a-86c2b1ce8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62546-134f-435b-a3d8-01776a5e04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c470fb7-5308-496a-a12b-188b66d4a6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fdbd2b-1973-427c-bffa-6d718ee9b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552ff-e203-492b-9a4a-86c2b1ce869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9F64BCF-503F-4F2E-86A0-989497ECA44D}" ma:internalName="TaxCatchAll" ma:showField="CatchAllData" ma:web="{67fdbd2b-1973-427c-bffa-6d718ee9b636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416640-5FE4-4AE0-9E7E-0D713991FA58}">
  <ds:schemaRefs>
    <ds:schemaRef ds:uri="http://purl.org/dc/elements/1.1/"/>
    <ds:schemaRef ds:uri="82762546-134f-435b-a3d8-01776a5e047b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c6552ff-e203-492b-9a4a-86c2b1ce869f"/>
    <ds:schemaRef ds:uri="67fdbd2b-1973-427c-bffa-6d718ee9b63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B5993CB-6423-41E0-A3E8-B4150A953D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8D8DD8-158D-4BE8-AA64-FAEF36EF8CC0}">
  <ds:schemaRefs>
    <ds:schemaRef ds:uri="3c6552ff-e203-492b-9a4a-86c2b1ce869f"/>
    <ds:schemaRef ds:uri="67fdbd2b-1973-427c-bffa-6d718ee9b636"/>
    <ds:schemaRef ds:uri="82762546-134f-435b-a3d8-01776a5e047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5112</TotalTime>
  <Words>534</Words>
  <Application>Microsoft Office PowerPoint</Application>
  <PresentationFormat>On-screen Show (4:3)</PresentationFormat>
  <Paragraphs>85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</vt:lpstr>
      <vt:lpstr>Calibri</vt:lpstr>
      <vt:lpstr>Roboto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ayresb</dc:creator>
  <cp:lastModifiedBy>Bill, Lisa</cp:lastModifiedBy>
  <cp:revision>27</cp:revision>
  <dcterms:created xsi:type="dcterms:W3CDTF">2010-12-07T16:09:59Z</dcterms:created>
  <dcterms:modified xsi:type="dcterms:W3CDTF">2023-04-26T10:02:50Z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0x01010002147561AB51DF428788596ACB76AD16</vt:lpwstr>
  </property>
  <property fmtid="{D5CDD505-2E9C-101B-9397-08002B2CF9AE}" pid="3" name="MediaServiceImageTags">
    <vt:lpwstr/>
  </property>
</Properties>
</file>