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8" r:id="rId2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CF"/>
    <a:srgbClr val="2CB22C"/>
    <a:srgbClr val="00B800"/>
    <a:srgbClr val="9FD4FF"/>
    <a:srgbClr val="5BFFBD"/>
    <a:srgbClr val="00FFCC"/>
    <a:srgbClr val="FF3399"/>
    <a:srgbClr val="00CC00"/>
    <a:srgbClr val="00FF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8" autoAdjust="0"/>
    <p:restoredTop sz="43141" autoAdjust="0"/>
  </p:normalViewPr>
  <p:slideViewPr>
    <p:cSldViewPr snapToGrid="0">
      <p:cViewPr varScale="1">
        <p:scale>
          <a:sx n="43" d="100"/>
          <a:sy n="43" d="100"/>
        </p:scale>
        <p:origin x="3450" y="102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40" tIns="66369" rIns="132740" bIns="66369" rtlCol="0"/>
          <a:lstStyle>
            <a:lvl1pPr algn="l" defTabSz="1588814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40" tIns="66369" rIns="132740" bIns="66369" rtlCol="0"/>
          <a:lstStyle>
            <a:lvl1pPr algn="r" defTabSz="1588814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5/14/2024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0" tIns="66369" rIns="132740" bIns="663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40" tIns="66369" rIns="132740" bIns="6636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40" tIns="66369" rIns="132740" bIns="66369" rtlCol="0" anchor="b"/>
          <a:lstStyle>
            <a:lvl1pPr algn="l" defTabSz="1588814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1"/>
            <a:ext cx="4302625" cy="718592"/>
          </a:xfrm>
          <a:prstGeom prst="rect">
            <a:avLst/>
          </a:prstGeom>
        </p:spPr>
        <p:txBody>
          <a:bodyPr vert="horz" wrap="square" lIns="132740" tIns="66369" rIns="132740" bIns="66369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14/05/2024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jpeg"/><Relationship Id="rId42" Type="http://schemas.openxmlformats.org/officeDocument/2006/relationships/image" Target="../media/image41.jpeg"/><Relationship Id="rId47" Type="http://schemas.openxmlformats.org/officeDocument/2006/relationships/image" Target="../media/image46.gif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1.svg"/><Relationship Id="rId89" Type="http://schemas.openxmlformats.org/officeDocument/2006/relationships/image" Target="../media/image84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2.png"/><Relationship Id="rId79" Type="http://schemas.openxmlformats.org/officeDocument/2006/relationships/image" Target="../media/image76.png"/><Relationship Id="rId102" Type="http://schemas.openxmlformats.org/officeDocument/2006/relationships/hyperlink" Target="https://openclipart.org/detail/175068/canon-by-amilo-175068" TargetMode="External"/><Relationship Id="rId5" Type="http://schemas.openxmlformats.org/officeDocument/2006/relationships/image" Target="../media/image4.png"/><Relationship Id="rId90" Type="http://schemas.openxmlformats.org/officeDocument/2006/relationships/hyperlink" Target="https://pixabay.com/en/ear-listen-hear-gossip-sound-25595/" TargetMode="External"/><Relationship Id="rId95" Type="http://schemas.openxmlformats.org/officeDocument/2006/relationships/image" Target="../media/image87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jpe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0" Type="http://schemas.openxmlformats.org/officeDocument/2006/relationships/image" Target="../media/image77.png"/><Relationship Id="rId85" Type="http://schemas.openxmlformats.org/officeDocument/2006/relationships/image" Target="../media/image82.jp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jpeg"/><Relationship Id="rId70" Type="http://schemas.openxmlformats.org/officeDocument/2006/relationships/image" Target="../media/image69.svg"/><Relationship Id="rId75" Type="http://schemas.openxmlformats.org/officeDocument/2006/relationships/image" Target="../media/image73.png"/><Relationship Id="rId83" Type="http://schemas.openxmlformats.org/officeDocument/2006/relationships/image" Target="../media/image80.png"/><Relationship Id="rId88" Type="http://schemas.openxmlformats.org/officeDocument/2006/relationships/hyperlink" Target="https://press.rebus.community/sightreadingforguitar/chapter/chapter-1/" TargetMode="External"/><Relationship Id="rId91" Type="http://schemas.openxmlformats.org/officeDocument/2006/relationships/image" Target="../media/image85.png"/><Relationship Id="rId96" Type="http://schemas.openxmlformats.org/officeDocument/2006/relationships/hyperlink" Target="https://www.publicdomainpictures.net/view-image.php?image=252301&amp;picture=emoji-silba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49" Type="http://schemas.openxmlformats.org/officeDocument/2006/relationships/image" Target="../media/image48.png"/><Relationship Id="rId57" Type="http://schemas.openxmlformats.org/officeDocument/2006/relationships/image" Target="../media/image56.wmf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1.png"/><Relationship Id="rId78" Type="http://schemas.openxmlformats.org/officeDocument/2006/relationships/hyperlink" Target="https://communitycollegebc.sharepoint.com/sites/MusicYear7/SitePages/YEAR-7-MUSIC.aspx" TargetMode="External"/><Relationship Id="rId81" Type="http://schemas.openxmlformats.org/officeDocument/2006/relationships/image" Target="../media/image78.png"/><Relationship Id="rId86" Type="http://schemas.openxmlformats.org/officeDocument/2006/relationships/hyperlink" Target="https://www.granpausa.com/2016/12/16/la-enganosa-noticia-mozart-mas-discos-ha-vendido-2016/" TargetMode="External"/><Relationship Id="rId94" Type="http://schemas.openxmlformats.org/officeDocument/2006/relationships/hyperlink" Target="https://www.picpedia.org/post-it-note/e/exam.html" TargetMode="External"/><Relationship Id="rId99" Type="http://schemas.openxmlformats.org/officeDocument/2006/relationships/image" Target="../media/image89.png"/><Relationship Id="rId101" Type="http://schemas.openxmlformats.org/officeDocument/2006/relationships/image" Target="../media/image90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34" Type="http://schemas.openxmlformats.org/officeDocument/2006/relationships/image" Target="../media/image33.png"/><Relationship Id="rId50" Type="http://schemas.openxmlformats.org/officeDocument/2006/relationships/image" Target="../media/image49.jpeg"/><Relationship Id="rId55" Type="http://schemas.openxmlformats.org/officeDocument/2006/relationships/image" Target="../media/image54.gif"/><Relationship Id="rId76" Type="http://schemas.openxmlformats.org/officeDocument/2006/relationships/image" Target="../media/image74.jpeg"/><Relationship Id="rId97" Type="http://schemas.openxmlformats.org/officeDocument/2006/relationships/image" Target="../media/image88.png"/><Relationship Id="rId7" Type="http://schemas.openxmlformats.org/officeDocument/2006/relationships/image" Target="../media/image6.png"/><Relationship Id="rId71" Type="http://schemas.openxmlformats.org/officeDocument/2006/relationships/hyperlink" Target="https://svgsilh.com/image/1296299.html" TargetMode="External"/><Relationship Id="rId92" Type="http://schemas.openxmlformats.org/officeDocument/2006/relationships/hyperlink" Target="https://openclipart.org/detail/194680/map-of-africa-with-countries-in-cylindrical-equal-area-projection-by-suzana_k-194680" TargetMode="External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66" Type="http://schemas.openxmlformats.org/officeDocument/2006/relationships/image" Target="../media/image65.png"/><Relationship Id="rId87" Type="http://schemas.openxmlformats.org/officeDocument/2006/relationships/image" Target="../media/image83.png"/><Relationship Id="rId61" Type="http://schemas.openxmlformats.org/officeDocument/2006/relationships/image" Target="../media/image60.png"/><Relationship Id="rId82" Type="http://schemas.openxmlformats.org/officeDocument/2006/relationships/image" Target="../media/image79.png"/><Relationship Id="rId19" Type="http://schemas.openxmlformats.org/officeDocument/2006/relationships/image" Target="../media/image18.png"/><Relationship Id="rId14" Type="http://schemas.openxmlformats.org/officeDocument/2006/relationships/image" Target="../media/image13.gif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5.png"/><Relationship Id="rId100" Type="http://schemas.openxmlformats.org/officeDocument/2006/relationships/hyperlink" Target="https://pixabay.com/en/microphone-talk-sing-silhouette-310561/" TargetMode="External"/><Relationship Id="rId8" Type="http://schemas.openxmlformats.org/officeDocument/2006/relationships/image" Target="../media/image7.png"/><Relationship Id="rId51" Type="http://schemas.openxmlformats.org/officeDocument/2006/relationships/image" Target="../media/image50.jpeg"/><Relationship Id="rId72" Type="http://schemas.openxmlformats.org/officeDocument/2006/relationships/image" Target="../media/image70.png"/><Relationship Id="rId93" Type="http://schemas.openxmlformats.org/officeDocument/2006/relationships/image" Target="../media/image86.jpg"/><Relationship Id="rId98" Type="http://schemas.openxmlformats.org/officeDocument/2006/relationships/hyperlink" Target="https://pixabay.com/en/pencil-writing-pen-author-graphite-147981/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Block Arc 516">
            <a:extLst>
              <a:ext uri="{FF2B5EF4-FFF2-40B4-BE49-F238E27FC236}">
                <a16:creationId xmlns:a16="http://schemas.microsoft.com/office/drawing/2014/main" id="{F3515277-5F24-472B-B178-73776233A2DA}"/>
              </a:ext>
            </a:extLst>
          </p:cNvPr>
          <p:cNvSpPr/>
          <p:nvPr/>
        </p:nvSpPr>
        <p:spPr>
          <a:xfrm rot="5400000" flipH="1">
            <a:off x="6118268" y="6029273"/>
            <a:ext cx="2359723" cy="3288816"/>
          </a:xfrm>
          <a:prstGeom prst="blockArc">
            <a:avLst>
              <a:gd name="adj1" fmla="val 10785544"/>
              <a:gd name="adj2" fmla="val 21563493"/>
              <a:gd name="adj3" fmla="val 1888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accent6"/>
              </a:solidFill>
            </a:endParaRPr>
          </a:p>
        </p:txBody>
      </p:sp>
      <p:sp>
        <p:nvSpPr>
          <p:cNvPr id="445" name="Block Arc 444">
            <a:extLst>
              <a:ext uri="{FF2B5EF4-FFF2-40B4-BE49-F238E27FC236}">
                <a16:creationId xmlns:a16="http://schemas.microsoft.com/office/drawing/2014/main" id="{B96FBAFF-D97C-4F3F-AC86-CB3FA21D5E24}"/>
              </a:ext>
            </a:extLst>
          </p:cNvPr>
          <p:cNvSpPr/>
          <p:nvPr/>
        </p:nvSpPr>
        <p:spPr>
          <a:xfrm rot="5400000" flipH="1">
            <a:off x="6045721" y="9456107"/>
            <a:ext cx="2096405" cy="3130689"/>
          </a:xfrm>
          <a:prstGeom prst="blockArc">
            <a:avLst>
              <a:gd name="adj1" fmla="val 16904682"/>
              <a:gd name="adj2" fmla="val 18876"/>
              <a:gd name="adj3" fmla="val 1987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accent6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736EF44D-95BC-4FEC-B697-640F4F7B880C}"/>
              </a:ext>
            </a:extLst>
          </p:cNvPr>
          <p:cNvSpPr/>
          <p:nvPr/>
        </p:nvSpPr>
        <p:spPr>
          <a:xfrm>
            <a:off x="2065520" y="10010782"/>
            <a:ext cx="568212" cy="421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44" name="Block Arc 543">
            <a:extLst>
              <a:ext uri="{FF2B5EF4-FFF2-40B4-BE49-F238E27FC236}">
                <a16:creationId xmlns:a16="http://schemas.microsoft.com/office/drawing/2014/main" id="{67D26E85-B7B9-4182-89BE-28BDBD9738FB}"/>
              </a:ext>
            </a:extLst>
          </p:cNvPr>
          <p:cNvSpPr/>
          <p:nvPr/>
        </p:nvSpPr>
        <p:spPr>
          <a:xfrm rot="5400000" flipH="1">
            <a:off x="5852010" y="9388528"/>
            <a:ext cx="2359723" cy="3288816"/>
          </a:xfrm>
          <a:prstGeom prst="blockArc">
            <a:avLst>
              <a:gd name="adj1" fmla="val 11717377"/>
              <a:gd name="adj2" fmla="val 16116506"/>
              <a:gd name="adj3" fmla="val 1879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accent6"/>
              </a:solidFill>
            </a:endParaRP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89CE3C8A-0898-4C67-9B27-7C8DDAF8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6" y="17065559"/>
            <a:ext cx="884452" cy="418413"/>
          </a:xfrm>
          <a:prstGeom prst="rect">
            <a:avLst/>
          </a:prstGeom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442D0A9A-9B88-4F7E-931D-80B98E9CD8D0}"/>
              </a:ext>
            </a:extLst>
          </p:cNvPr>
          <p:cNvSpPr/>
          <p:nvPr/>
        </p:nvSpPr>
        <p:spPr>
          <a:xfrm rot="5400000" flipH="1">
            <a:off x="6320612" y="12813632"/>
            <a:ext cx="2096405" cy="3130689"/>
          </a:xfrm>
          <a:prstGeom prst="blockArc">
            <a:avLst>
              <a:gd name="adj1" fmla="val 11717377"/>
              <a:gd name="adj2" fmla="val 18876"/>
              <a:gd name="adj3" fmla="val 1987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accent6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2A36C4AB-40B0-4032-88A6-E5C744FD30A3}"/>
              </a:ext>
            </a:extLst>
          </p:cNvPr>
          <p:cNvSpPr/>
          <p:nvPr/>
        </p:nvSpPr>
        <p:spPr>
          <a:xfrm rot="16200000">
            <a:off x="1162224" y="14685687"/>
            <a:ext cx="2025494" cy="2647110"/>
          </a:xfrm>
          <a:prstGeom prst="blockArc">
            <a:avLst>
              <a:gd name="adj1" fmla="val 10794188"/>
              <a:gd name="adj2" fmla="val 21568722"/>
              <a:gd name="adj3" fmla="val 21239"/>
            </a:avLst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C1CC49-12DE-42B6-A054-CB4B0E8DAD41}"/>
              </a:ext>
            </a:extLst>
          </p:cNvPr>
          <p:cNvSpPr/>
          <p:nvPr/>
        </p:nvSpPr>
        <p:spPr>
          <a:xfrm>
            <a:off x="2277056" y="14979674"/>
            <a:ext cx="2165189" cy="4354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E0AFB9-F945-4049-A051-3DD665668188}"/>
              </a:ext>
            </a:extLst>
          </p:cNvPr>
          <p:cNvSpPr/>
          <p:nvPr/>
        </p:nvSpPr>
        <p:spPr>
          <a:xfrm>
            <a:off x="4689744" y="13347032"/>
            <a:ext cx="1921579" cy="421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3948B8-27F2-4985-B770-DA50CE35F26D}"/>
              </a:ext>
            </a:extLst>
          </p:cNvPr>
          <p:cNvSpPr/>
          <p:nvPr/>
        </p:nvSpPr>
        <p:spPr>
          <a:xfrm>
            <a:off x="5062934" y="16591862"/>
            <a:ext cx="2283603" cy="425667"/>
          </a:xfrm>
          <a:prstGeom prst="rect">
            <a:avLst/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4563F-93AD-4B16-8E9D-CA70FA99F660}"/>
              </a:ext>
            </a:extLst>
          </p:cNvPr>
          <p:cNvSpPr/>
          <p:nvPr/>
        </p:nvSpPr>
        <p:spPr>
          <a:xfrm>
            <a:off x="5900966" y="9974925"/>
            <a:ext cx="1313330" cy="4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D84FF0-9B6B-480A-932E-1FAD27D4A2DE}"/>
              </a:ext>
            </a:extLst>
          </p:cNvPr>
          <p:cNvSpPr/>
          <p:nvPr/>
        </p:nvSpPr>
        <p:spPr>
          <a:xfrm>
            <a:off x="2370897" y="16581125"/>
            <a:ext cx="2511867" cy="425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04B316-0A1A-4F5F-8A5A-93ED9C6BBB89}"/>
              </a:ext>
            </a:extLst>
          </p:cNvPr>
          <p:cNvSpPr/>
          <p:nvPr/>
        </p:nvSpPr>
        <p:spPr>
          <a:xfrm>
            <a:off x="4521054" y="14974277"/>
            <a:ext cx="1989301" cy="425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592716-89AF-4B4E-8590-F29221A82995}"/>
              </a:ext>
            </a:extLst>
          </p:cNvPr>
          <p:cNvSpPr txBox="1"/>
          <p:nvPr/>
        </p:nvSpPr>
        <p:spPr>
          <a:xfrm>
            <a:off x="6305639" y="15408813"/>
            <a:ext cx="94192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Dynamics</a:t>
            </a:r>
          </a:p>
          <a:p>
            <a:pPr algn="ctr"/>
            <a:r>
              <a:rPr lang="en-GB" sz="900" dirty="0"/>
              <a:t>Rhythm</a:t>
            </a:r>
          </a:p>
          <a:p>
            <a:pPr algn="ctr"/>
            <a:r>
              <a:rPr lang="en-GB" sz="900" dirty="0"/>
              <a:t>Timbre</a:t>
            </a:r>
          </a:p>
          <a:p>
            <a:pPr algn="ctr"/>
            <a:r>
              <a:rPr lang="en-GB" sz="900" dirty="0"/>
              <a:t>Structure</a:t>
            </a:r>
          </a:p>
          <a:p>
            <a:pPr algn="ctr"/>
            <a:r>
              <a:rPr lang="en-GB" sz="900" dirty="0"/>
              <a:t>Melody </a:t>
            </a:r>
          </a:p>
          <a:p>
            <a:pPr algn="ctr"/>
            <a:r>
              <a:rPr lang="en-GB" sz="900" dirty="0"/>
              <a:t>Instrumentation</a:t>
            </a:r>
          </a:p>
          <a:p>
            <a:pPr algn="ctr"/>
            <a:r>
              <a:rPr lang="en-GB" sz="900" dirty="0"/>
              <a:t>Texture</a:t>
            </a:r>
          </a:p>
          <a:p>
            <a:pPr algn="ctr"/>
            <a:r>
              <a:rPr lang="en-GB" sz="900" dirty="0"/>
              <a:t>Harmony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032D5A-6591-4DC9-B03A-CB0CBEE3B003}"/>
              </a:ext>
            </a:extLst>
          </p:cNvPr>
          <p:cNvSpPr/>
          <p:nvPr/>
        </p:nvSpPr>
        <p:spPr>
          <a:xfrm rot="3660063">
            <a:off x="670674" y="17125864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FF510-81C5-4A7B-9381-F09D4A4839D8}"/>
              </a:ext>
            </a:extLst>
          </p:cNvPr>
          <p:cNvSpPr/>
          <p:nvPr/>
        </p:nvSpPr>
        <p:spPr>
          <a:xfrm>
            <a:off x="7122527" y="16023486"/>
            <a:ext cx="1404257" cy="157306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964593-440D-42BF-B69D-87E0329B0992}"/>
              </a:ext>
            </a:extLst>
          </p:cNvPr>
          <p:cNvSpPr/>
          <p:nvPr/>
        </p:nvSpPr>
        <p:spPr>
          <a:xfrm rot="5400000">
            <a:off x="8193247" y="8569618"/>
            <a:ext cx="104480" cy="68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C6991012-41FD-479F-9D51-46D89B4A1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144" y="65040"/>
            <a:ext cx="5680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4000" b="1" dirty="0">
                <a:solidFill>
                  <a:srgbClr val="C00000"/>
                </a:solidFill>
                <a:latin typeface="Bahnschrift SemiLight SemiConde" panose="020B0502040204020203" pitchFamily="34" charset="0"/>
              </a:rPr>
              <a:t>Music Learning Journey</a:t>
            </a:r>
          </a:p>
        </p:txBody>
      </p:sp>
      <p:sp>
        <p:nvSpPr>
          <p:cNvPr id="68" name="TextBox 16">
            <a:extLst>
              <a:ext uri="{FF2B5EF4-FFF2-40B4-BE49-F238E27FC236}">
                <a16:creationId xmlns:a16="http://schemas.microsoft.com/office/drawing/2014/main" id="{A7F872A4-A86F-4093-833B-1D88D212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369" y="1568843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The Elements of Music</a:t>
            </a:r>
          </a:p>
        </p:txBody>
      </p:sp>
      <p:sp>
        <p:nvSpPr>
          <p:cNvPr id="69" name="TextBox 16">
            <a:extLst>
              <a:ext uri="{FF2B5EF4-FFF2-40B4-BE49-F238E27FC236}">
                <a16:creationId xmlns:a16="http://schemas.microsoft.com/office/drawing/2014/main" id="{BE5CD42B-3D0E-4FBF-9F0C-D77B7E1F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196" y="1705114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Baseline Assessment</a:t>
            </a:r>
          </a:p>
        </p:txBody>
      </p:sp>
      <p:sp>
        <p:nvSpPr>
          <p:cNvPr id="70" name="TextBox 16">
            <a:extLst>
              <a:ext uri="{FF2B5EF4-FFF2-40B4-BE49-F238E27FC236}">
                <a16:creationId xmlns:a16="http://schemas.microsoft.com/office/drawing/2014/main" id="{21B9B846-33BB-4942-BB15-4AF254EC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338" y="17043932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Graphic Notation &amp; Graphic Scores</a:t>
            </a: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D9FF344C-69DC-4EC9-9100-2CFA7207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560" y="17060746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Effective Keyboard Performance Technique</a:t>
            </a:r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BC4DC0BF-EA1D-4ABB-85EC-702CB1B9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279" y="1554180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Treble Clef Staff Notation</a:t>
            </a:r>
          </a:p>
        </p:txBody>
      </p:sp>
      <p:sp>
        <p:nvSpPr>
          <p:cNvPr id="73" name="TextBox 16">
            <a:extLst>
              <a:ext uri="{FF2B5EF4-FFF2-40B4-BE49-F238E27FC236}">
                <a16:creationId xmlns:a16="http://schemas.microsoft.com/office/drawing/2014/main" id="{CF5102E4-B1AE-471C-B263-2481C5DE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7461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Melody and  C Chords (Triads)</a:t>
            </a: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99A4D2FD-4423-4917-9152-1437B8D4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708" y="15971314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Sharps and Flats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D4B44BFC-9AE4-4309-B0EA-41E9704C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67" y="16343438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Pulse/Beat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E7A2819F-5DF9-4E4F-8BE7-90AA89B9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1" y="1492647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Simple Time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Signatures</a:t>
            </a:r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597F233F-9BE3-4E2A-8123-A703CE315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072" y="15625557"/>
            <a:ext cx="8875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Note Durations</a:t>
            </a: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067CDE64-6771-48A9-B770-E92B923C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439" y="16319242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Notation</a:t>
            </a:r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1B50412F-6A8D-43BA-90E3-65AE8234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847" y="1688370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String Instruments</a:t>
            </a: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D86B12E9-495F-40F2-842C-49085157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546" y="1732892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Woodwind Instruments</a:t>
            </a:r>
          </a:p>
        </p:txBody>
      </p:sp>
      <p:sp>
        <p:nvSpPr>
          <p:cNvPr id="85" name="TextBox 16">
            <a:extLst>
              <a:ext uri="{FF2B5EF4-FFF2-40B4-BE49-F238E27FC236}">
                <a16:creationId xmlns:a16="http://schemas.microsoft.com/office/drawing/2014/main" id="{EF46E072-F8F0-4297-B573-143875DB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699" y="15523854"/>
            <a:ext cx="13323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Brass Instruments</a:t>
            </a:r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950B2D25-048D-4426-A850-18E89AB1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877" y="1584859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Percussion Instruments</a:t>
            </a:r>
          </a:p>
        </p:txBody>
      </p:sp>
      <p:sp>
        <p:nvSpPr>
          <p:cNvPr id="88" name="TextBox 16">
            <a:extLst>
              <a:ext uri="{FF2B5EF4-FFF2-40B4-BE49-F238E27FC236}">
                <a16:creationId xmlns:a16="http://schemas.microsoft.com/office/drawing/2014/main" id="{9B568892-0A7F-4D27-887C-E4995D9E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195" y="11300709"/>
            <a:ext cx="60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Popular Song features</a:t>
            </a:r>
          </a:p>
        </p:txBody>
      </p:sp>
      <p:sp>
        <p:nvSpPr>
          <p:cNvPr id="89" name="TextBox 16">
            <a:extLst>
              <a:ext uri="{FF2B5EF4-FFF2-40B4-BE49-F238E27FC236}">
                <a16:creationId xmlns:a16="http://schemas.microsoft.com/office/drawing/2014/main" id="{EC53074F-3490-435B-A1B9-7FAAE18C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568" y="6194613"/>
            <a:ext cx="862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Lyrics and Song Words</a:t>
            </a:r>
          </a:p>
        </p:txBody>
      </p:sp>
      <p:sp>
        <p:nvSpPr>
          <p:cNvPr id="92" name="TextBox 16">
            <a:extLst>
              <a:ext uri="{FF2B5EF4-FFF2-40B4-BE49-F238E27FC236}">
                <a16:creationId xmlns:a16="http://schemas.microsoft.com/office/drawing/2014/main" id="{402E4AE2-3A8B-4F45-9CAA-E5A11671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217" y="12366110"/>
            <a:ext cx="1025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Instruments, Timbres and Sonorities in Songs</a:t>
            </a:r>
          </a:p>
        </p:txBody>
      </p:sp>
      <p:sp>
        <p:nvSpPr>
          <p:cNvPr id="94" name="TextBox 16">
            <a:extLst>
              <a:ext uri="{FF2B5EF4-FFF2-40B4-BE49-F238E27FC236}">
                <a16:creationId xmlns:a16="http://schemas.microsoft.com/office/drawing/2014/main" id="{13AC7980-5FCE-4C32-A1C6-8BB064DC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439" y="5303102"/>
            <a:ext cx="130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Melodic Motion: Conjunct, Disjunct, Range</a:t>
            </a:r>
          </a:p>
        </p:txBody>
      </p:sp>
      <p:sp>
        <p:nvSpPr>
          <p:cNvPr id="95" name="TextBox 16">
            <a:extLst>
              <a:ext uri="{FF2B5EF4-FFF2-40B4-BE49-F238E27FC236}">
                <a16:creationId xmlns:a16="http://schemas.microsoft.com/office/drawing/2014/main" id="{2C0F3C82-FA03-4230-8AD2-5024A67FB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596" y="8777160"/>
            <a:ext cx="691855" cy="33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Hooks and 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Riffs</a:t>
            </a:r>
          </a:p>
        </p:txBody>
      </p:sp>
      <p:sp>
        <p:nvSpPr>
          <p:cNvPr id="98" name="TextBox 16">
            <a:extLst>
              <a:ext uri="{FF2B5EF4-FFF2-40B4-BE49-F238E27FC236}">
                <a16:creationId xmlns:a16="http://schemas.microsoft.com/office/drawing/2014/main" id="{23801A18-0AA4-4ABB-94ED-37E994C2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088" y="12116335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Riffs</a:t>
            </a:r>
          </a:p>
        </p:txBody>
      </p:sp>
      <p:sp>
        <p:nvSpPr>
          <p:cNvPr id="100" name="TextBox 16">
            <a:extLst>
              <a:ext uri="{FF2B5EF4-FFF2-40B4-BE49-F238E27FC236}">
                <a16:creationId xmlns:a16="http://schemas.microsoft.com/office/drawing/2014/main" id="{44D6F58D-4FA2-440C-90AA-D965D65A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336" y="12302215"/>
            <a:ext cx="931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Ostinato</a:t>
            </a: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0DDD15EC-7A36-4428-9FFD-554BB2C9E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629" y="11688633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Hooks – Melodic, Rhythmic &amp; Verbal</a:t>
            </a:r>
          </a:p>
        </p:txBody>
      </p:sp>
      <p:sp>
        <p:nvSpPr>
          <p:cNvPr id="104" name="TextBox 16">
            <a:extLst>
              <a:ext uri="{FF2B5EF4-FFF2-40B4-BE49-F238E27FC236}">
                <a16:creationId xmlns:a16="http://schemas.microsoft.com/office/drawing/2014/main" id="{31881C50-00CE-4C80-AE13-1C123EEA7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064" y="9841654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Repetition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2222666-D0AD-40E3-A116-1EA4D41374FF}"/>
              </a:ext>
            </a:extLst>
          </p:cNvPr>
          <p:cNvCxnSpPr>
            <a:cxnSpLocks/>
          </p:cNvCxnSpPr>
          <p:nvPr/>
        </p:nvCxnSpPr>
        <p:spPr>
          <a:xfrm>
            <a:off x="7764497" y="10781547"/>
            <a:ext cx="1730" cy="311359"/>
          </a:xfrm>
          <a:prstGeom prst="line">
            <a:avLst/>
          </a:prstGeom>
          <a:ln>
            <a:solidFill>
              <a:srgbClr val="FFFF00"/>
            </a:solidFill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80E0589-2B1D-4A5C-8FE4-C0A66E210C87}"/>
              </a:ext>
            </a:extLst>
          </p:cNvPr>
          <p:cNvSpPr/>
          <p:nvPr/>
        </p:nvSpPr>
        <p:spPr>
          <a:xfrm>
            <a:off x="5701769" y="871757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10" name="TextBox 16">
            <a:extLst>
              <a:ext uri="{FF2B5EF4-FFF2-40B4-BE49-F238E27FC236}">
                <a16:creationId xmlns:a16="http://schemas.microsoft.com/office/drawing/2014/main" id="{2EC4A2D2-F77E-4018-B571-3FF6C53B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8" y="14041095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Q&amp;A/Call and Response Phrases</a:t>
            </a:r>
          </a:p>
        </p:txBody>
      </p:sp>
      <p:sp>
        <p:nvSpPr>
          <p:cNvPr id="113" name="TextBox 16">
            <a:extLst>
              <a:ext uri="{FF2B5EF4-FFF2-40B4-BE49-F238E27FC236}">
                <a16:creationId xmlns:a16="http://schemas.microsoft.com/office/drawing/2014/main" id="{62AB07AC-05D7-4E39-BAF8-E6BC63E7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83" y="611354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Rondo Form (ABACADA..)</a:t>
            </a:r>
          </a:p>
        </p:txBody>
      </p:sp>
      <p:sp>
        <p:nvSpPr>
          <p:cNvPr id="116" name="TextBox 16">
            <a:extLst>
              <a:ext uri="{FF2B5EF4-FFF2-40B4-BE49-F238E27FC236}">
                <a16:creationId xmlns:a16="http://schemas.microsoft.com/office/drawing/2014/main" id="{4D42E630-F5B0-4925-8A64-429BF1D6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53" y="1728674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Treble Clef Pitch Notation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4F1A00B-19D0-4A56-B56D-55466E9A2A20}"/>
              </a:ext>
            </a:extLst>
          </p:cNvPr>
          <p:cNvSpPr/>
          <p:nvPr/>
        </p:nvSpPr>
        <p:spPr>
          <a:xfrm>
            <a:off x="6713430" y="14960894"/>
            <a:ext cx="1088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700" i="1" dirty="0">
                <a:cs typeface="Calibri" panose="020F0502020204030204" pitchFamily="34" charset="0"/>
              </a:rPr>
              <a:t>(Listening, Performing &amp; Composing)</a:t>
            </a:r>
          </a:p>
        </p:txBody>
      </p:sp>
      <p:sp>
        <p:nvSpPr>
          <p:cNvPr id="138" name="TextBox 16">
            <a:extLst>
              <a:ext uri="{FF2B5EF4-FFF2-40B4-BE49-F238E27FC236}">
                <a16:creationId xmlns:a16="http://schemas.microsoft.com/office/drawing/2014/main" id="{AECAFFEC-EADA-4E70-81BF-6DC9E575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372" y="1705111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Christmas Performance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9C88B59-4550-4F2E-951D-138F918FEB56}"/>
              </a:ext>
            </a:extLst>
          </p:cNvPr>
          <p:cNvCxnSpPr>
            <a:cxnSpLocks/>
          </p:cNvCxnSpPr>
          <p:nvPr/>
        </p:nvCxnSpPr>
        <p:spPr>
          <a:xfrm>
            <a:off x="6972718" y="15230050"/>
            <a:ext cx="0" cy="205644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F0BE091-E96A-422E-BBC9-1A50106CAF51}"/>
              </a:ext>
            </a:extLst>
          </p:cNvPr>
          <p:cNvSpPr/>
          <p:nvPr/>
        </p:nvSpPr>
        <p:spPr>
          <a:xfrm>
            <a:off x="7740102" y="10785046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CD461CB-F2D7-4228-921C-164E1D51C866}"/>
              </a:ext>
            </a:extLst>
          </p:cNvPr>
          <p:cNvSpPr/>
          <p:nvPr/>
        </p:nvSpPr>
        <p:spPr>
          <a:xfrm>
            <a:off x="5701921" y="10849681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21127F-F7F0-4FA4-B259-6F2158D86BFC}"/>
              </a:ext>
            </a:extLst>
          </p:cNvPr>
          <p:cNvSpPr/>
          <p:nvPr/>
        </p:nvSpPr>
        <p:spPr>
          <a:xfrm>
            <a:off x="3120481" y="873335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E01DDE-4969-4568-BC13-0DFEF31A5F62}"/>
              </a:ext>
            </a:extLst>
          </p:cNvPr>
          <p:cNvSpPr/>
          <p:nvPr/>
        </p:nvSpPr>
        <p:spPr>
          <a:xfrm>
            <a:off x="8099865" y="10066048"/>
            <a:ext cx="1404257" cy="15730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59">
            <a:extLst>
              <a:ext uri="{FF2B5EF4-FFF2-40B4-BE49-F238E27FC236}">
                <a16:creationId xmlns:a16="http://schemas.microsoft.com/office/drawing/2014/main" id="{073EF9B1-8964-45D3-8C58-AF7752AB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11" y="10539811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0" name="TextBox 58">
            <a:extLst>
              <a:ext uri="{FF2B5EF4-FFF2-40B4-BE49-F238E27FC236}">
                <a16:creationId xmlns:a16="http://schemas.microsoft.com/office/drawing/2014/main" id="{BCF7FE77-5C10-4FE0-9984-EF660C1A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821" y="10387439"/>
            <a:ext cx="841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B68C055-D151-44EA-8289-1A383E61C920}"/>
              </a:ext>
            </a:extLst>
          </p:cNvPr>
          <p:cNvSpPr/>
          <p:nvPr/>
        </p:nvSpPr>
        <p:spPr>
          <a:xfrm>
            <a:off x="5701921" y="647533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E2C1730-D5DC-4BF8-9837-2D208D48DF76}"/>
              </a:ext>
            </a:extLst>
          </p:cNvPr>
          <p:cNvSpPr/>
          <p:nvPr/>
        </p:nvSpPr>
        <p:spPr>
          <a:xfrm rot="5400000">
            <a:off x="1264895" y="5494240"/>
            <a:ext cx="104480" cy="68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369844C-4DA6-493A-8120-818315023E48}"/>
              </a:ext>
            </a:extLst>
          </p:cNvPr>
          <p:cNvSpPr/>
          <p:nvPr/>
        </p:nvSpPr>
        <p:spPr>
          <a:xfrm>
            <a:off x="3130036" y="4309617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63" name="TextBox 16">
            <a:extLst>
              <a:ext uri="{FF2B5EF4-FFF2-40B4-BE49-F238E27FC236}">
                <a16:creationId xmlns:a16="http://schemas.microsoft.com/office/drawing/2014/main" id="{192A0F28-F158-4ECB-ABB3-4D9709C8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929" y="9491953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Texture – Melody, Chords and Bass line</a:t>
            </a:r>
          </a:p>
        </p:txBody>
      </p:sp>
      <p:sp>
        <p:nvSpPr>
          <p:cNvPr id="165" name="TextBox 16">
            <a:extLst>
              <a:ext uri="{FF2B5EF4-FFF2-40B4-BE49-F238E27FC236}">
                <a16:creationId xmlns:a16="http://schemas.microsoft.com/office/drawing/2014/main" id="{69C62875-CF92-4480-B3B6-C0014787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692" y="11298865"/>
            <a:ext cx="703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Syncopation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Off Beats</a:t>
            </a:r>
          </a:p>
        </p:txBody>
      </p:sp>
      <p:sp>
        <p:nvSpPr>
          <p:cNvPr id="167" name="TextBox 16">
            <a:extLst>
              <a:ext uri="{FF2B5EF4-FFF2-40B4-BE49-F238E27FC236}">
                <a16:creationId xmlns:a16="http://schemas.microsoft.com/office/drawing/2014/main" id="{171916B5-B9EB-4656-96A8-6CB5F6DA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59" y="12208878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Creating a 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Reggae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Arrangement</a:t>
            </a:r>
          </a:p>
        </p:txBody>
      </p:sp>
      <p:sp>
        <p:nvSpPr>
          <p:cNvPr id="168" name="TextBox 16">
            <a:extLst>
              <a:ext uri="{FF2B5EF4-FFF2-40B4-BE49-F238E27FC236}">
                <a16:creationId xmlns:a16="http://schemas.microsoft.com/office/drawing/2014/main" id="{4FB7287D-A329-4D39-9C93-1B0F15669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661" y="11339769"/>
            <a:ext cx="63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Hooks and Bass Line Riffs</a:t>
            </a:r>
          </a:p>
        </p:txBody>
      </p:sp>
      <p:sp>
        <p:nvSpPr>
          <p:cNvPr id="170" name="TextBox 16">
            <a:extLst>
              <a:ext uri="{FF2B5EF4-FFF2-40B4-BE49-F238E27FC236}">
                <a16:creationId xmlns:a16="http://schemas.microsoft.com/office/drawing/2014/main" id="{960D9B48-7533-4D85-A302-28E81FA3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247" y="6297723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Fluency </a:t>
            </a:r>
          </a:p>
        </p:txBody>
      </p:sp>
      <p:sp>
        <p:nvSpPr>
          <p:cNvPr id="174" name="TextBox 16">
            <a:extLst>
              <a:ext uri="{FF2B5EF4-FFF2-40B4-BE49-F238E27FC236}">
                <a16:creationId xmlns:a16="http://schemas.microsoft.com/office/drawing/2014/main" id="{4A3ADBA8-4E36-435A-9C19-DD1B2956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967" y="9708744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Chords I, II, 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IV &amp; V</a:t>
            </a:r>
          </a:p>
        </p:txBody>
      </p:sp>
      <p:sp>
        <p:nvSpPr>
          <p:cNvPr id="175" name="TextBox 16">
            <a:extLst>
              <a:ext uri="{FF2B5EF4-FFF2-40B4-BE49-F238E27FC236}">
                <a16:creationId xmlns:a16="http://schemas.microsoft.com/office/drawing/2014/main" id="{18B111C6-121E-428B-8D20-2106E7B3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134" y="11235540"/>
            <a:ext cx="5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Reggae Song Lyrics</a:t>
            </a:r>
          </a:p>
        </p:txBody>
      </p:sp>
      <p:sp>
        <p:nvSpPr>
          <p:cNvPr id="179" name="TextBox 16">
            <a:extLst>
              <a:ext uri="{FF2B5EF4-FFF2-40B4-BE49-F238E27FC236}">
                <a16:creationId xmlns:a16="http://schemas.microsoft.com/office/drawing/2014/main" id="{787F51B6-7364-4F25-963F-CF15B38F6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46" y="10341895"/>
            <a:ext cx="561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Melody/Theme</a:t>
            </a:r>
          </a:p>
        </p:txBody>
      </p:sp>
      <p:sp>
        <p:nvSpPr>
          <p:cNvPr id="181" name="TextBox 16">
            <a:extLst>
              <a:ext uri="{FF2B5EF4-FFF2-40B4-BE49-F238E27FC236}">
                <a16:creationId xmlns:a16="http://schemas.microsoft.com/office/drawing/2014/main" id="{34482032-A90F-4452-9AE8-F9052833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37" y="16001222"/>
            <a:ext cx="582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Variation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Form</a:t>
            </a:r>
          </a:p>
        </p:txBody>
      </p:sp>
      <p:sp>
        <p:nvSpPr>
          <p:cNvPr id="182" name="TextBox 16">
            <a:extLst>
              <a:ext uri="{FF2B5EF4-FFF2-40B4-BE49-F238E27FC236}">
                <a16:creationId xmlns:a16="http://schemas.microsoft.com/office/drawing/2014/main" id="{39E06DC2-E7B0-4D01-B9D9-0C204B1F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380" y="12207566"/>
            <a:ext cx="561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Triadic chords</a:t>
            </a:r>
          </a:p>
        </p:txBody>
      </p:sp>
      <p:sp>
        <p:nvSpPr>
          <p:cNvPr id="183" name="TextBox 16">
            <a:extLst>
              <a:ext uri="{FF2B5EF4-FFF2-40B4-BE49-F238E27FC236}">
                <a16:creationId xmlns:a16="http://schemas.microsoft.com/office/drawing/2014/main" id="{FD9DC34F-FC5E-4A38-8147-CA3EE22D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961" y="13002152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12-Bar Blues</a:t>
            </a:r>
          </a:p>
        </p:txBody>
      </p:sp>
      <p:sp>
        <p:nvSpPr>
          <p:cNvPr id="184" name="TextBox 16">
            <a:extLst>
              <a:ext uri="{FF2B5EF4-FFF2-40B4-BE49-F238E27FC236}">
                <a16:creationId xmlns:a16="http://schemas.microsoft.com/office/drawing/2014/main" id="{99600573-5948-4AD9-8FB9-6F4C8E5BB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88" y="13813016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Blues Scale</a:t>
            </a:r>
          </a:p>
        </p:txBody>
      </p:sp>
      <p:sp>
        <p:nvSpPr>
          <p:cNvPr id="185" name="TextBox 16">
            <a:extLst>
              <a:ext uri="{FF2B5EF4-FFF2-40B4-BE49-F238E27FC236}">
                <a16:creationId xmlns:a16="http://schemas.microsoft.com/office/drawing/2014/main" id="{C1C4ABFB-9BF7-4F79-9E08-FECB454AF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591" y="12972203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Blues Chord Sequence</a:t>
            </a:r>
          </a:p>
        </p:txBody>
      </p:sp>
      <p:sp>
        <p:nvSpPr>
          <p:cNvPr id="187" name="TextBox 16">
            <a:extLst>
              <a:ext uri="{FF2B5EF4-FFF2-40B4-BE49-F238E27FC236}">
                <a16:creationId xmlns:a16="http://schemas.microsoft.com/office/drawing/2014/main" id="{E25961FD-5D0E-4D34-AE97-7D52BE9B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7510" y="13178093"/>
            <a:ext cx="9421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Chords I, IV &amp; V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and I7, IV7 &amp; V7</a:t>
            </a:r>
          </a:p>
        </p:txBody>
      </p:sp>
      <p:sp>
        <p:nvSpPr>
          <p:cNvPr id="192" name="TextBox 16">
            <a:extLst>
              <a:ext uri="{FF2B5EF4-FFF2-40B4-BE49-F238E27FC236}">
                <a16:creationId xmlns:a16="http://schemas.microsoft.com/office/drawing/2014/main" id="{C2A3A3A7-E6F8-48CB-910E-751AFC65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06" y="13068363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Improvisation</a:t>
            </a:r>
          </a:p>
        </p:txBody>
      </p:sp>
      <p:sp>
        <p:nvSpPr>
          <p:cNvPr id="193" name="TextBox 16">
            <a:extLst>
              <a:ext uri="{FF2B5EF4-FFF2-40B4-BE49-F238E27FC236}">
                <a16:creationId xmlns:a16="http://schemas.microsoft.com/office/drawing/2014/main" id="{7A540EDA-4E39-42F4-A283-386F81EE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605" y="927734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Swing/Swung Rhythms</a:t>
            </a:r>
          </a:p>
        </p:txBody>
      </p:sp>
      <p:sp>
        <p:nvSpPr>
          <p:cNvPr id="194" name="TextBox 16">
            <a:extLst>
              <a:ext uri="{FF2B5EF4-FFF2-40B4-BE49-F238E27FC236}">
                <a16:creationId xmlns:a16="http://schemas.microsoft.com/office/drawing/2014/main" id="{7AC34E8D-443B-45EE-8E64-52670253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17" y="891131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Ostinato, Riffs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Fills &amp; Solos</a:t>
            </a:r>
          </a:p>
        </p:txBody>
      </p:sp>
      <p:sp>
        <p:nvSpPr>
          <p:cNvPr id="195" name="TextBox 16">
            <a:extLst>
              <a:ext uri="{FF2B5EF4-FFF2-40B4-BE49-F238E27FC236}">
                <a16:creationId xmlns:a16="http://schemas.microsoft.com/office/drawing/2014/main" id="{003F08C0-B195-4F25-85A0-A88A3976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319" y="8066066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Textures and Layers</a:t>
            </a:r>
          </a:p>
        </p:txBody>
      </p:sp>
      <p:sp>
        <p:nvSpPr>
          <p:cNvPr id="202" name="TextBox 16">
            <a:extLst>
              <a:ext uri="{FF2B5EF4-FFF2-40B4-BE49-F238E27FC236}">
                <a16:creationId xmlns:a16="http://schemas.microsoft.com/office/drawing/2014/main" id="{5D14148B-7A63-4EEB-A2CA-D6079774A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879" y="1379692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Blues Song Structure</a:t>
            </a:r>
          </a:p>
        </p:txBody>
      </p:sp>
      <p:sp>
        <p:nvSpPr>
          <p:cNvPr id="203" name="TextBox 16">
            <a:extLst>
              <a:ext uri="{FF2B5EF4-FFF2-40B4-BE49-F238E27FC236}">
                <a16:creationId xmlns:a16="http://schemas.microsoft.com/office/drawing/2014/main" id="{6EDBAF28-AA07-4A91-928B-61533603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081" y="13988059"/>
            <a:ext cx="761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Blues Songs Lyrics</a:t>
            </a:r>
          </a:p>
        </p:txBody>
      </p:sp>
      <p:sp>
        <p:nvSpPr>
          <p:cNvPr id="204" name="TextBox 16">
            <a:extLst>
              <a:ext uri="{FF2B5EF4-FFF2-40B4-BE49-F238E27FC236}">
                <a16:creationId xmlns:a16="http://schemas.microsoft.com/office/drawing/2014/main" id="{714CACE3-E160-4503-8AA3-326E877A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01" y="5424501"/>
            <a:ext cx="675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African Fusion</a:t>
            </a:r>
          </a:p>
        </p:txBody>
      </p:sp>
      <p:sp>
        <p:nvSpPr>
          <p:cNvPr id="205" name="TextBox 16">
            <a:extLst>
              <a:ext uri="{FF2B5EF4-FFF2-40B4-BE49-F238E27FC236}">
                <a16:creationId xmlns:a16="http://schemas.microsoft.com/office/drawing/2014/main" id="{404643D1-F539-42D1-8A55-22E8B66C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6" y="8234955"/>
            <a:ext cx="73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Frontline Instruments 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(Solos)</a:t>
            </a:r>
          </a:p>
        </p:txBody>
      </p:sp>
      <p:sp>
        <p:nvSpPr>
          <p:cNvPr id="206" name="TextBox 16">
            <a:extLst>
              <a:ext uri="{FF2B5EF4-FFF2-40B4-BE49-F238E27FC236}">
                <a16:creationId xmlns:a16="http://schemas.microsoft.com/office/drawing/2014/main" id="{7E5809DA-1C35-4135-A703-A9D7A768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341" y="7934985"/>
            <a:ext cx="7381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MOZART</a:t>
            </a:r>
          </a:p>
        </p:txBody>
      </p:sp>
      <p:sp>
        <p:nvSpPr>
          <p:cNvPr id="212" name="TextBox 16">
            <a:extLst>
              <a:ext uri="{FF2B5EF4-FFF2-40B4-BE49-F238E27FC236}">
                <a16:creationId xmlns:a16="http://schemas.microsoft.com/office/drawing/2014/main" id="{57CA0217-26B0-435E-8DE7-06D780F4F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78" y="8462587"/>
            <a:ext cx="8999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The Bass Guitar</a:t>
            </a:r>
          </a:p>
        </p:txBody>
      </p:sp>
      <p:sp>
        <p:nvSpPr>
          <p:cNvPr id="214" name="TextBox 16">
            <a:extLst>
              <a:ext uri="{FF2B5EF4-FFF2-40B4-BE49-F238E27FC236}">
                <a16:creationId xmlns:a16="http://schemas.microsoft.com/office/drawing/2014/main" id="{18D70716-BEA2-4B4E-AB81-417FC234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293" y="10440339"/>
            <a:ext cx="72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African Musical Instruments</a:t>
            </a:r>
          </a:p>
        </p:txBody>
      </p:sp>
      <p:sp>
        <p:nvSpPr>
          <p:cNvPr id="223" name="TextBox 16">
            <a:extLst>
              <a:ext uri="{FF2B5EF4-FFF2-40B4-BE49-F238E27FC236}">
                <a16:creationId xmlns:a16="http://schemas.microsoft.com/office/drawing/2014/main" id="{18771950-6F45-48B7-A51F-2ABBE691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4" y="6787038"/>
            <a:ext cx="87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Texture – Melody and Accompaniment</a:t>
            </a:r>
          </a:p>
        </p:txBody>
      </p:sp>
      <p:sp>
        <p:nvSpPr>
          <p:cNvPr id="226" name="TextBox 16">
            <a:extLst>
              <a:ext uri="{FF2B5EF4-FFF2-40B4-BE49-F238E27FC236}">
                <a16:creationId xmlns:a16="http://schemas.microsoft.com/office/drawing/2014/main" id="{7D106019-EF37-4932-BB0A-6BBC50C9C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555" y="8898661"/>
            <a:ext cx="80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Orchestration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Timbre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Sonority</a:t>
            </a:r>
          </a:p>
        </p:txBody>
      </p:sp>
      <p:sp>
        <p:nvSpPr>
          <p:cNvPr id="227" name="TextBox 16">
            <a:extLst>
              <a:ext uri="{FF2B5EF4-FFF2-40B4-BE49-F238E27FC236}">
                <a16:creationId xmlns:a16="http://schemas.microsoft.com/office/drawing/2014/main" id="{77BA1930-7594-47D0-ADC4-84F23359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245" y="7887785"/>
            <a:ext cx="764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Leitmotif/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Sequencing</a:t>
            </a:r>
          </a:p>
        </p:txBody>
      </p:sp>
      <p:sp>
        <p:nvSpPr>
          <p:cNvPr id="228" name="TextBox 16">
            <a:extLst>
              <a:ext uri="{FF2B5EF4-FFF2-40B4-BE49-F238E27FC236}">
                <a16:creationId xmlns:a16="http://schemas.microsoft.com/office/drawing/2014/main" id="{BCF485F6-CE9E-4027-B950-0647CF72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329" y="9117266"/>
            <a:ext cx="6982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Musical Clichés</a:t>
            </a:r>
          </a:p>
        </p:txBody>
      </p:sp>
      <p:sp>
        <p:nvSpPr>
          <p:cNvPr id="229" name="TextBox 16">
            <a:extLst>
              <a:ext uri="{FF2B5EF4-FFF2-40B4-BE49-F238E27FC236}">
                <a16:creationId xmlns:a16="http://schemas.microsoft.com/office/drawing/2014/main" id="{60C0DB08-8276-4874-861E-098F3894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130" y="7952355"/>
            <a:ext cx="698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Dissonance</a:t>
            </a:r>
          </a:p>
        </p:txBody>
      </p:sp>
      <p:sp>
        <p:nvSpPr>
          <p:cNvPr id="231" name="TextBox 16">
            <a:extLst>
              <a:ext uri="{FF2B5EF4-FFF2-40B4-BE49-F238E27FC236}">
                <a16:creationId xmlns:a16="http://schemas.microsoft.com/office/drawing/2014/main" id="{C70CDA2B-DF37-49B4-BF66-3E9F3F8B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534" y="8895455"/>
            <a:ext cx="799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Diegetic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Non-Diegetic</a:t>
            </a:r>
          </a:p>
        </p:txBody>
      </p:sp>
      <p:sp>
        <p:nvSpPr>
          <p:cNvPr id="232" name="TextBox 16">
            <a:extLst>
              <a:ext uri="{FF2B5EF4-FFF2-40B4-BE49-F238E27FC236}">
                <a16:creationId xmlns:a16="http://schemas.microsoft.com/office/drawing/2014/main" id="{B31BD849-ED8A-4750-A796-02579B80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06" y="9217256"/>
            <a:ext cx="951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Character Theme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Motif</a:t>
            </a:r>
          </a:p>
        </p:txBody>
      </p:sp>
      <p:sp>
        <p:nvSpPr>
          <p:cNvPr id="233" name="TextBox 16">
            <a:extLst>
              <a:ext uri="{FF2B5EF4-FFF2-40B4-BE49-F238E27FC236}">
                <a16:creationId xmlns:a16="http://schemas.microsoft.com/office/drawing/2014/main" id="{B73CBA3B-3D43-4DD3-89CC-8C4B9F8B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675" y="8076051"/>
            <a:ext cx="88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Soundtrack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Sound Effect</a:t>
            </a:r>
          </a:p>
        </p:txBody>
      </p:sp>
      <p:sp>
        <p:nvSpPr>
          <p:cNvPr id="237" name="TextBox 16">
            <a:extLst>
              <a:ext uri="{FF2B5EF4-FFF2-40B4-BE49-F238E27FC236}">
                <a16:creationId xmlns:a16="http://schemas.microsoft.com/office/drawing/2014/main" id="{8A12B8C8-D717-4582-8BB8-4B7929D4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993" y="8108867"/>
            <a:ext cx="770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Chromaticism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FC68969C-F20D-4C3D-B005-3533E7C5B02E}"/>
              </a:ext>
            </a:extLst>
          </p:cNvPr>
          <p:cNvSpPr/>
          <p:nvPr/>
        </p:nvSpPr>
        <p:spPr>
          <a:xfrm rot="5400000">
            <a:off x="1285123" y="5517197"/>
            <a:ext cx="104480" cy="688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52" name="TextBox 16">
            <a:extLst>
              <a:ext uri="{FF2B5EF4-FFF2-40B4-BE49-F238E27FC236}">
                <a16:creationId xmlns:a16="http://schemas.microsoft.com/office/drawing/2014/main" id="{357CC1B9-188B-42FE-BC04-5171F13E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074" y="8864275"/>
            <a:ext cx="6275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Motif/Cell</a:t>
            </a:r>
          </a:p>
        </p:txBody>
      </p:sp>
      <p:sp>
        <p:nvSpPr>
          <p:cNvPr id="258" name="TextBox 16">
            <a:extLst>
              <a:ext uri="{FF2B5EF4-FFF2-40B4-BE49-F238E27FC236}">
                <a16:creationId xmlns:a16="http://schemas.microsoft.com/office/drawing/2014/main" id="{D2CFBF2D-0218-45BF-88FA-2A8EE843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209" y="7035264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Improvisation</a:t>
            </a:r>
          </a:p>
        </p:txBody>
      </p:sp>
      <p:sp>
        <p:nvSpPr>
          <p:cNvPr id="262" name="TextBox 16">
            <a:extLst>
              <a:ext uri="{FF2B5EF4-FFF2-40B4-BE49-F238E27FC236}">
                <a16:creationId xmlns:a16="http://schemas.microsoft.com/office/drawing/2014/main" id="{6C6EBED4-ADE8-4C1F-AD7D-5607C33F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044" y="952348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Q&amp;A/Call and Response</a:t>
            </a:r>
          </a:p>
        </p:txBody>
      </p:sp>
      <p:sp>
        <p:nvSpPr>
          <p:cNvPr id="266" name="TextBox 16">
            <a:extLst>
              <a:ext uri="{FF2B5EF4-FFF2-40B4-BE49-F238E27FC236}">
                <a16:creationId xmlns:a16="http://schemas.microsoft.com/office/drawing/2014/main" id="{C61AFDD1-9B08-47E2-9931-8F8116756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41" y="8886271"/>
            <a:ext cx="5513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Ostinato</a:t>
            </a:r>
          </a:p>
        </p:txBody>
      </p:sp>
      <p:sp>
        <p:nvSpPr>
          <p:cNvPr id="268" name="TextBox 16">
            <a:extLst>
              <a:ext uri="{FF2B5EF4-FFF2-40B4-BE49-F238E27FC236}">
                <a16:creationId xmlns:a16="http://schemas.microsoft.com/office/drawing/2014/main" id="{661C5349-538C-4500-B2E8-EA2915D9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843" y="8442645"/>
            <a:ext cx="719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Performing as an Ensemble</a:t>
            </a:r>
          </a:p>
        </p:txBody>
      </p:sp>
      <p:sp>
        <p:nvSpPr>
          <p:cNvPr id="269" name="TextBox 16">
            <a:extLst>
              <a:ext uri="{FF2B5EF4-FFF2-40B4-BE49-F238E27FC236}">
                <a16:creationId xmlns:a16="http://schemas.microsoft.com/office/drawing/2014/main" id="{5691E42D-9112-4A49-858D-628C2F43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116" y="4067851"/>
            <a:ext cx="738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Pulse, Beat &amp; Rhythm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Compound time signatures</a:t>
            </a:r>
          </a:p>
        </p:txBody>
      </p:sp>
      <p:sp>
        <p:nvSpPr>
          <p:cNvPr id="273" name="TextBox 16">
            <a:extLst>
              <a:ext uri="{FF2B5EF4-FFF2-40B4-BE49-F238E27FC236}">
                <a16:creationId xmlns:a16="http://schemas.microsoft.com/office/drawing/2014/main" id="{F8CC2B86-5689-4680-AA72-4FD29FDCF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549" y="14286775"/>
            <a:ext cx="74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Instruments of Folk Music</a:t>
            </a:r>
          </a:p>
        </p:txBody>
      </p:sp>
      <p:sp>
        <p:nvSpPr>
          <p:cNvPr id="274" name="TextBox 16">
            <a:extLst>
              <a:ext uri="{FF2B5EF4-FFF2-40B4-BE49-F238E27FC236}">
                <a16:creationId xmlns:a16="http://schemas.microsoft.com/office/drawing/2014/main" id="{09E21A40-0356-48E4-BE71-17B49833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638" y="7868114"/>
            <a:ext cx="964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Creating a Musical Arrangement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Cover Version</a:t>
            </a:r>
          </a:p>
        </p:txBody>
      </p:sp>
      <p:sp>
        <p:nvSpPr>
          <p:cNvPr id="275" name="TextBox 16">
            <a:extLst>
              <a:ext uri="{FF2B5EF4-FFF2-40B4-BE49-F238E27FC236}">
                <a16:creationId xmlns:a16="http://schemas.microsoft.com/office/drawing/2014/main" id="{4161837F-F888-43FB-BB2B-46E38954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694" y="15469101"/>
            <a:ext cx="974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Creating a Folk Song Arrangement</a:t>
            </a:r>
          </a:p>
        </p:txBody>
      </p:sp>
      <p:sp>
        <p:nvSpPr>
          <p:cNvPr id="276" name="TextBox 16">
            <a:extLst>
              <a:ext uri="{FF2B5EF4-FFF2-40B4-BE49-F238E27FC236}">
                <a16:creationId xmlns:a16="http://schemas.microsoft.com/office/drawing/2014/main" id="{DDF5560F-8D0C-4C33-9C04-A0F31A08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336" y="14445233"/>
            <a:ext cx="1332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Chords as an Accompaniment: Keyboard, Guitar, Ukulele</a:t>
            </a:r>
          </a:p>
        </p:txBody>
      </p:sp>
      <p:sp>
        <p:nvSpPr>
          <p:cNvPr id="277" name="TextBox 16">
            <a:extLst>
              <a:ext uri="{FF2B5EF4-FFF2-40B4-BE49-F238E27FC236}">
                <a16:creationId xmlns:a16="http://schemas.microsoft.com/office/drawing/2014/main" id="{923622AC-0842-4B97-9B89-0452CA4DC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465" y="4288880"/>
            <a:ext cx="140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Texture – Melody, Counter-Melody, Hooks/Riffs, Chords, Accompaniment, Bass Line</a:t>
            </a:r>
          </a:p>
        </p:txBody>
      </p:sp>
      <p:pic>
        <p:nvPicPr>
          <p:cNvPr id="284" name="Graphic 283" descr="DJ">
            <a:extLst>
              <a:ext uri="{FF2B5EF4-FFF2-40B4-BE49-F238E27FC236}">
                <a16:creationId xmlns:a16="http://schemas.microsoft.com/office/drawing/2014/main" id="{4244688C-4682-426E-ADC4-E8BCB1777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4606" y="16225805"/>
            <a:ext cx="412380" cy="412380"/>
          </a:xfrm>
          <a:prstGeom prst="rect">
            <a:avLst/>
          </a:prstGeom>
        </p:spPr>
      </p:pic>
      <p:pic>
        <p:nvPicPr>
          <p:cNvPr id="285" name="Graphic 284" descr="Piano">
            <a:extLst>
              <a:ext uri="{FF2B5EF4-FFF2-40B4-BE49-F238E27FC236}">
                <a16:creationId xmlns:a16="http://schemas.microsoft.com/office/drawing/2014/main" id="{D0F64614-547E-4651-92E3-4E7BC6A61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7791" y="14570880"/>
            <a:ext cx="416146" cy="416146"/>
          </a:xfrm>
          <a:prstGeom prst="rect">
            <a:avLst/>
          </a:prstGeom>
        </p:spPr>
      </p:pic>
      <p:pic>
        <p:nvPicPr>
          <p:cNvPr id="287" name="Picture 10" descr="See the source image">
            <a:extLst>
              <a:ext uri="{FF2B5EF4-FFF2-40B4-BE49-F238E27FC236}">
                <a16:creationId xmlns:a16="http://schemas.microsoft.com/office/drawing/2014/main" id="{F29B41B2-CF45-474C-AC0D-C242917B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" y="16853602"/>
            <a:ext cx="625666" cy="6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Graphic 287" descr="Holiday tree">
            <a:extLst>
              <a:ext uri="{FF2B5EF4-FFF2-40B4-BE49-F238E27FC236}">
                <a16:creationId xmlns:a16="http://schemas.microsoft.com/office/drawing/2014/main" id="{7C5D9821-3EB9-4683-8E64-32B2C1B91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1326" y="16651690"/>
            <a:ext cx="383346" cy="383346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48539C4D-374A-4455-A568-724657DD7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7794" y="16279759"/>
            <a:ext cx="335011" cy="264684"/>
          </a:xfrm>
          <a:prstGeom prst="rect">
            <a:avLst/>
          </a:prstGeom>
        </p:spPr>
      </p:pic>
      <p:pic>
        <p:nvPicPr>
          <p:cNvPr id="290" name="Graphic 289" descr="Treble clef">
            <a:extLst>
              <a:ext uri="{FF2B5EF4-FFF2-40B4-BE49-F238E27FC236}">
                <a16:creationId xmlns:a16="http://schemas.microsoft.com/office/drawing/2014/main" id="{CE340B5B-5DD2-4AAC-83E9-D4E2D12C28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818" y="15002868"/>
            <a:ext cx="381410" cy="381410"/>
          </a:xfrm>
          <a:prstGeom prst="rect">
            <a:avLst/>
          </a:prstGeom>
        </p:spPr>
      </p:pic>
      <p:pic>
        <p:nvPicPr>
          <p:cNvPr id="291" name="Picture 12" descr="See the source image">
            <a:extLst>
              <a:ext uri="{FF2B5EF4-FFF2-40B4-BE49-F238E27FC236}">
                <a16:creationId xmlns:a16="http://schemas.microsoft.com/office/drawing/2014/main" id="{CB1DF1E5-027F-4FFB-AF18-BAE90D0A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14" y="16225805"/>
            <a:ext cx="331124" cy="3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14" descr="See the source image">
            <a:extLst>
              <a:ext uri="{FF2B5EF4-FFF2-40B4-BE49-F238E27FC236}">
                <a16:creationId xmlns:a16="http://schemas.microsoft.com/office/drawing/2014/main" id="{A063BD4D-2584-4CC3-9441-E5BFD4FD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74" y="13983647"/>
            <a:ext cx="947411" cy="7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40248F99-0B98-4C3C-A169-E48F709DEF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653" y="15219612"/>
            <a:ext cx="611885" cy="308513"/>
          </a:xfrm>
          <a:prstGeom prst="rect">
            <a:avLst/>
          </a:prstGeom>
        </p:spPr>
      </p:pic>
      <p:pic>
        <p:nvPicPr>
          <p:cNvPr id="296" name="Graphic 295" descr="Arrow circle">
            <a:extLst>
              <a:ext uri="{FF2B5EF4-FFF2-40B4-BE49-F238E27FC236}">
                <a16:creationId xmlns:a16="http://schemas.microsoft.com/office/drawing/2014/main" id="{F1A7DD49-85A4-49AF-A042-DA7744FE35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07991" y="3602048"/>
            <a:ext cx="342881" cy="342881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E218E63B-768B-46B6-AE30-70D031C098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3259" y="5133121"/>
            <a:ext cx="540769" cy="219543"/>
          </a:xfrm>
          <a:prstGeom prst="rect">
            <a:avLst/>
          </a:prstGeom>
        </p:spPr>
      </p:pic>
      <p:pic>
        <p:nvPicPr>
          <p:cNvPr id="299" name="Graphic 298" descr="Treble clef">
            <a:extLst>
              <a:ext uri="{FF2B5EF4-FFF2-40B4-BE49-F238E27FC236}">
                <a16:creationId xmlns:a16="http://schemas.microsoft.com/office/drawing/2014/main" id="{11B47432-729C-4165-8D6B-7EF0B7E07D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009" y="16892825"/>
            <a:ext cx="381410" cy="381410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721CA5FD-F4A4-4717-BE84-D06E6340AC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22206" y="15808938"/>
            <a:ext cx="859733" cy="391656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DEDCEA50-6EB2-4947-8920-179A63CA166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V="1">
            <a:off x="1789950" y="5841957"/>
            <a:ext cx="825500" cy="268190"/>
          </a:xfrm>
          <a:prstGeom prst="rect">
            <a:avLst/>
          </a:prstGeom>
        </p:spPr>
      </p:pic>
      <p:pic>
        <p:nvPicPr>
          <p:cNvPr id="302" name="Picture 16" descr="See the source image">
            <a:extLst>
              <a:ext uri="{FF2B5EF4-FFF2-40B4-BE49-F238E27FC236}">
                <a16:creationId xmlns:a16="http://schemas.microsoft.com/office/drawing/2014/main" id="{FD2A1E09-F129-41AA-B682-71222596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1" y="14126839"/>
            <a:ext cx="579851" cy="5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F91F04CF-4B7A-40B4-8DA2-DCFC5E81DA4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64701" y="2567634"/>
            <a:ext cx="273075" cy="43268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C6762607-2BFC-488F-ADFE-0A5026DA6E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77774" y="16501664"/>
            <a:ext cx="518794" cy="328764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EA1376C5-89BE-43A0-BF76-9420EF724F5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73204" y="16777044"/>
            <a:ext cx="638889" cy="402197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4A7170E2-5F55-46B5-9B12-5E954DA9D3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11889" y="15798957"/>
            <a:ext cx="766972" cy="455341"/>
          </a:xfrm>
          <a:prstGeom prst="rect">
            <a:avLst/>
          </a:prstGeom>
        </p:spPr>
      </p:pic>
      <p:pic>
        <p:nvPicPr>
          <p:cNvPr id="311" name="Picture 82">
            <a:extLst>
              <a:ext uri="{FF2B5EF4-FFF2-40B4-BE49-F238E27FC236}">
                <a16:creationId xmlns:a16="http://schemas.microsoft.com/office/drawing/2014/main" id="{F3594A0C-B864-4A31-A911-1C37CDADEF1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0679" y="1929155"/>
            <a:ext cx="206281" cy="1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E73277AE-D5C4-45F0-AC7B-A82362EE90A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37549" y="15334405"/>
            <a:ext cx="667113" cy="403662"/>
          </a:xfrm>
          <a:prstGeom prst="rect">
            <a:avLst/>
          </a:prstGeom>
        </p:spPr>
      </p:pic>
      <p:pic>
        <p:nvPicPr>
          <p:cNvPr id="313" name="Picture 122">
            <a:extLst>
              <a:ext uri="{FF2B5EF4-FFF2-40B4-BE49-F238E27FC236}">
                <a16:creationId xmlns:a16="http://schemas.microsoft.com/office/drawing/2014/main" id="{F3022A05-D568-4C00-9E01-DF5C1AB410F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5" y="8189512"/>
            <a:ext cx="189981" cy="2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253824CE-8453-4327-ABA4-C213BEC18DB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44845" y="11266627"/>
            <a:ext cx="592929" cy="457001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D8CA40B5-1719-4D94-8A33-C4593721CE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93728" y="5889065"/>
            <a:ext cx="733313" cy="483004"/>
          </a:xfrm>
          <a:prstGeom prst="rect">
            <a:avLst/>
          </a:prstGeom>
        </p:spPr>
      </p:pic>
      <p:pic>
        <p:nvPicPr>
          <p:cNvPr id="318" name="Picture 26" descr="See the source image">
            <a:extLst>
              <a:ext uri="{FF2B5EF4-FFF2-40B4-BE49-F238E27FC236}">
                <a16:creationId xmlns:a16="http://schemas.microsoft.com/office/drawing/2014/main" id="{F6D7DD49-1804-4533-9052-1E355F325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25520"/>
          <a:stretch/>
        </p:blipFill>
        <p:spPr bwMode="auto">
          <a:xfrm>
            <a:off x="7743784" y="12324452"/>
            <a:ext cx="633427" cy="1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26" descr="See the source image">
            <a:extLst>
              <a:ext uri="{FF2B5EF4-FFF2-40B4-BE49-F238E27FC236}">
                <a16:creationId xmlns:a16="http://schemas.microsoft.com/office/drawing/2014/main" id="{01B80327-3B35-4A97-AC9F-0DAB75B32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25520"/>
          <a:stretch/>
        </p:blipFill>
        <p:spPr bwMode="auto">
          <a:xfrm>
            <a:off x="6371438" y="12376843"/>
            <a:ext cx="633427" cy="1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26" descr="See the source image">
            <a:extLst>
              <a:ext uri="{FF2B5EF4-FFF2-40B4-BE49-F238E27FC236}">
                <a16:creationId xmlns:a16="http://schemas.microsoft.com/office/drawing/2014/main" id="{0F7356E0-905F-4FAD-9AC6-5F1211A0B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25520"/>
          <a:stretch/>
        </p:blipFill>
        <p:spPr bwMode="auto">
          <a:xfrm>
            <a:off x="100582" y="8646040"/>
            <a:ext cx="633427" cy="1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8" descr="See the source image">
            <a:extLst>
              <a:ext uri="{FF2B5EF4-FFF2-40B4-BE49-F238E27FC236}">
                <a16:creationId xmlns:a16="http://schemas.microsoft.com/office/drawing/2014/main" id="{C941932C-D2BD-49A7-8347-83A4F4D2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9" y="9386533"/>
            <a:ext cx="592028" cy="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30" descr="See the source image">
            <a:extLst>
              <a:ext uri="{FF2B5EF4-FFF2-40B4-BE49-F238E27FC236}">
                <a16:creationId xmlns:a16="http://schemas.microsoft.com/office/drawing/2014/main" id="{184C7BC6-9F2F-4833-91B7-E2E91793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97" y="4446578"/>
            <a:ext cx="277830" cy="2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32" descr="See the source image">
            <a:extLst>
              <a:ext uri="{FF2B5EF4-FFF2-40B4-BE49-F238E27FC236}">
                <a16:creationId xmlns:a16="http://schemas.microsoft.com/office/drawing/2014/main" id="{0FB403DF-11E2-450B-9F18-6C09AD7C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6" y="12900313"/>
            <a:ext cx="303636" cy="2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34" descr="See the source image">
            <a:extLst>
              <a:ext uri="{FF2B5EF4-FFF2-40B4-BE49-F238E27FC236}">
                <a16:creationId xmlns:a16="http://schemas.microsoft.com/office/drawing/2014/main" id="{083477BB-A804-4B11-A743-66EB9560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88" y="7014863"/>
            <a:ext cx="485357" cy="3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2" descr="See the source image">
            <a:extLst>
              <a:ext uri="{FF2B5EF4-FFF2-40B4-BE49-F238E27FC236}">
                <a16:creationId xmlns:a16="http://schemas.microsoft.com/office/drawing/2014/main" id="{895B008B-F16F-420F-B234-932DDFD4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81" y="10721637"/>
            <a:ext cx="269875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See the source image">
            <a:extLst>
              <a:ext uri="{FF2B5EF4-FFF2-40B4-BE49-F238E27FC236}">
                <a16:creationId xmlns:a16="http://schemas.microsoft.com/office/drawing/2014/main" id="{05F3D3C3-2BB9-40C7-B084-32E415E5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28" y="3558788"/>
            <a:ext cx="177156" cy="1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4" descr="See the source image">
            <a:extLst>
              <a:ext uri="{FF2B5EF4-FFF2-40B4-BE49-F238E27FC236}">
                <a16:creationId xmlns:a16="http://schemas.microsoft.com/office/drawing/2014/main" id="{0B91F48B-9168-4109-8CB7-393E8D97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60" y="16270904"/>
            <a:ext cx="380157" cy="2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Graphic 330" descr="Volume">
            <a:extLst>
              <a:ext uri="{FF2B5EF4-FFF2-40B4-BE49-F238E27FC236}">
                <a16:creationId xmlns:a16="http://schemas.microsoft.com/office/drawing/2014/main" id="{0816ACD2-9B37-48AB-818E-61AC516C8C5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279703" y="15561552"/>
            <a:ext cx="355493" cy="355493"/>
          </a:xfrm>
          <a:prstGeom prst="rect">
            <a:avLst/>
          </a:prstGeom>
        </p:spPr>
      </p:pic>
      <p:pic>
        <p:nvPicPr>
          <p:cNvPr id="347" name="Picture 18" descr="See the source image">
            <a:extLst>
              <a:ext uri="{FF2B5EF4-FFF2-40B4-BE49-F238E27FC236}">
                <a16:creationId xmlns:a16="http://schemas.microsoft.com/office/drawing/2014/main" id="{D35EF209-45CE-42E8-8FB4-3989464A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87" y="12444671"/>
            <a:ext cx="603539" cy="3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C3BF74BC-F3D2-40E2-8883-013624393CC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72893" y="11831660"/>
            <a:ext cx="563099" cy="323632"/>
          </a:xfrm>
          <a:prstGeom prst="rect">
            <a:avLst/>
          </a:prstGeom>
        </p:spPr>
      </p:pic>
      <p:pic>
        <p:nvPicPr>
          <p:cNvPr id="354" name="Picture 16" descr="See the source image">
            <a:extLst>
              <a:ext uri="{FF2B5EF4-FFF2-40B4-BE49-F238E27FC236}">
                <a16:creationId xmlns:a16="http://schemas.microsoft.com/office/drawing/2014/main" id="{CE54A35D-1FD7-4654-BC4F-5BE06F65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81" y="4625868"/>
            <a:ext cx="356058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24" descr="See the source image">
            <a:extLst>
              <a:ext uri="{FF2B5EF4-FFF2-40B4-BE49-F238E27FC236}">
                <a16:creationId xmlns:a16="http://schemas.microsoft.com/office/drawing/2014/main" id="{060C0527-D0AA-46E4-B9B9-9DCC6D6C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78" y="5429192"/>
            <a:ext cx="472083" cy="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0EAC1F1E-A2F8-48D6-88F7-9A24F30498F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237254" y="4197574"/>
            <a:ext cx="679968" cy="646181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3DA7E9B7-E750-43D3-BC7A-1F8F7BBA36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5127" y="6247560"/>
            <a:ext cx="540769" cy="219543"/>
          </a:xfrm>
          <a:prstGeom prst="rect">
            <a:avLst/>
          </a:prstGeom>
        </p:spPr>
      </p:pic>
      <p:pic>
        <p:nvPicPr>
          <p:cNvPr id="358" name="Picture 26" descr="See the source image">
            <a:extLst>
              <a:ext uri="{FF2B5EF4-FFF2-40B4-BE49-F238E27FC236}">
                <a16:creationId xmlns:a16="http://schemas.microsoft.com/office/drawing/2014/main" id="{46380E5D-5B1F-48A4-A927-39EBC43B4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1" t="32" b="54233"/>
          <a:stretch/>
        </p:blipFill>
        <p:spPr bwMode="auto">
          <a:xfrm>
            <a:off x="6272597" y="9615653"/>
            <a:ext cx="533739" cy="2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30" descr="See the source image">
            <a:extLst>
              <a:ext uri="{FF2B5EF4-FFF2-40B4-BE49-F238E27FC236}">
                <a16:creationId xmlns:a16="http://schemas.microsoft.com/office/drawing/2014/main" id="{4EF67522-FCC3-4D98-8A8A-7D9A010F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46" y="5421919"/>
            <a:ext cx="444535" cy="2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Graphic 369" descr="Volume">
            <a:extLst>
              <a:ext uri="{FF2B5EF4-FFF2-40B4-BE49-F238E27FC236}">
                <a16:creationId xmlns:a16="http://schemas.microsoft.com/office/drawing/2014/main" id="{58D4CCA6-494F-4E43-B15C-FA546EBA5DD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972535" y="9053337"/>
            <a:ext cx="270515" cy="340645"/>
          </a:xfrm>
          <a:prstGeom prst="rect">
            <a:avLst/>
          </a:prstGeom>
        </p:spPr>
      </p:pic>
      <p:pic>
        <p:nvPicPr>
          <p:cNvPr id="371" name="Graphic 370" descr="Arrow circle">
            <a:extLst>
              <a:ext uri="{FF2B5EF4-FFF2-40B4-BE49-F238E27FC236}">
                <a16:creationId xmlns:a16="http://schemas.microsoft.com/office/drawing/2014/main" id="{697A41F9-A2DF-464C-9166-1F32E7D5B1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94068" y="9642363"/>
            <a:ext cx="342881" cy="342881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3C10ACE9-5AED-4DAE-8C4C-466ACC852B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2305" y="2520913"/>
            <a:ext cx="540769" cy="219543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A814A280-9560-4E2B-8941-31CDDE23FD0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978933" y="10472720"/>
            <a:ext cx="723319" cy="718868"/>
          </a:xfrm>
          <a:prstGeom prst="rect">
            <a:avLst/>
          </a:prstGeom>
        </p:spPr>
      </p:pic>
      <p:pic>
        <p:nvPicPr>
          <p:cNvPr id="382" name="Picture 10" descr="See the source image">
            <a:extLst>
              <a:ext uri="{FF2B5EF4-FFF2-40B4-BE49-F238E27FC236}">
                <a16:creationId xmlns:a16="http://schemas.microsoft.com/office/drawing/2014/main" id="{87AD5A3D-61F6-4121-B33B-177F87C0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35" y="14086759"/>
            <a:ext cx="397706" cy="4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4" descr="See the source image">
            <a:extLst>
              <a:ext uri="{FF2B5EF4-FFF2-40B4-BE49-F238E27FC236}">
                <a16:creationId xmlns:a16="http://schemas.microsoft.com/office/drawing/2014/main" id="{F420E7F0-AE2A-4333-9202-A75291F5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0" y="14461182"/>
            <a:ext cx="73583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Picture 16" descr="See the source image">
            <a:extLst>
              <a:ext uri="{FF2B5EF4-FFF2-40B4-BE49-F238E27FC236}">
                <a16:creationId xmlns:a16="http://schemas.microsoft.com/office/drawing/2014/main" id="{84B20932-287A-429F-8F9D-A2D12FEA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27" y="7063233"/>
            <a:ext cx="441018" cy="2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Picture 12" descr="See the source image">
            <a:extLst>
              <a:ext uri="{FF2B5EF4-FFF2-40B4-BE49-F238E27FC236}">
                <a16:creationId xmlns:a16="http://schemas.microsoft.com/office/drawing/2014/main" id="{90833FBE-F9B6-4871-90D9-0780FEF9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" y="4618136"/>
            <a:ext cx="363790" cy="36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04BDC96E-C781-477C-B05F-5D7F3041EF0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139764" y="12469395"/>
            <a:ext cx="539489" cy="805810"/>
          </a:xfrm>
          <a:prstGeom prst="rect">
            <a:avLst/>
          </a:prstGeom>
        </p:spPr>
      </p:pic>
      <p:pic>
        <p:nvPicPr>
          <p:cNvPr id="391" name="Picture 6" descr="See the source image">
            <a:extLst>
              <a:ext uri="{FF2B5EF4-FFF2-40B4-BE49-F238E27FC236}">
                <a16:creationId xmlns:a16="http://schemas.microsoft.com/office/drawing/2014/main" id="{F7C7C199-905A-4C29-96EC-54650397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0" y="3272044"/>
            <a:ext cx="752402" cy="5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" name="Picture 8" descr="See the source image">
            <a:extLst>
              <a:ext uri="{FF2B5EF4-FFF2-40B4-BE49-F238E27FC236}">
                <a16:creationId xmlns:a16="http://schemas.microsoft.com/office/drawing/2014/main" id="{9AC42E1E-4EDB-4E14-AA18-703F8060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14" y="9088425"/>
            <a:ext cx="259146" cy="2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Picture 401">
            <a:extLst>
              <a:ext uri="{FF2B5EF4-FFF2-40B4-BE49-F238E27FC236}">
                <a16:creationId xmlns:a16="http://schemas.microsoft.com/office/drawing/2014/main" id="{426A8A97-CCCB-415B-94DD-1C536919AD1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388959" y="7812541"/>
            <a:ext cx="321385" cy="261125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id="{3B2A4152-C926-4485-AE9C-54229CF49BA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074418" y="8122213"/>
            <a:ext cx="438461" cy="186858"/>
          </a:xfrm>
          <a:prstGeom prst="rect">
            <a:avLst/>
          </a:prstGeom>
        </p:spPr>
      </p:pic>
      <p:pic>
        <p:nvPicPr>
          <p:cNvPr id="409" name="Picture 16" descr="See the source image">
            <a:extLst>
              <a:ext uri="{FF2B5EF4-FFF2-40B4-BE49-F238E27FC236}">
                <a16:creationId xmlns:a16="http://schemas.microsoft.com/office/drawing/2014/main" id="{DDB7B6ED-DFC1-44C8-BE1D-2D15C27E5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t="24121" r="18488" b="17996"/>
          <a:stretch/>
        </p:blipFill>
        <p:spPr bwMode="auto">
          <a:xfrm>
            <a:off x="5872311" y="2576097"/>
            <a:ext cx="351776" cy="3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Picture 18" descr="See the source image">
            <a:extLst>
              <a:ext uri="{FF2B5EF4-FFF2-40B4-BE49-F238E27FC236}">
                <a16:creationId xmlns:a16="http://schemas.microsoft.com/office/drawing/2014/main" id="{EAD607EA-53FA-4B3C-8F8B-C28B982C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23" y="8142375"/>
            <a:ext cx="320036" cy="1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" name="Picture 20" descr="See the source image">
            <a:extLst>
              <a:ext uri="{FF2B5EF4-FFF2-40B4-BE49-F238E27FC236}">
                <a16:creationId xmlns:a16="http://schemas.microsoft.com/office/drawing/2014/main" id="{9CBF2469-96D2-4A23-9586-67ADABD1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67" y="8953787"/>
            <a:ext cx="172548" cy="1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Picture 419" descr="MC900139425[1]">
            <a:extLst>
              <a:ext uri="{FF2B5EF4-FFF2-40B4-BE49-F238E27FC236}">
                <a16:creationId xmlns:a16="http://schemas.microsoft.com/office/drawing/2014/main" id="{71B76959-D81F-4D87-B3D3-0B0520261BA2}"/>
              </a:ext>
            </a:extLst>
          </p:cNvPr>
          <p:cNvPicPr/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38" y="8932044"/>
            <a:ext cx="226888" cy="382707"/>
          </a:xfrm>
          <a:prstGeom prst="rect">
            <a:avLst/>
          </a:prstGeom>
          <a:noFill/>
        </p:spPr>
      </p:pic>
      <p:sp>
        <p:nvSpPr>
          <p:cNvPr id="421" name="TextBox 16">
            <a:extLst>
              <a:ext uri="{FF2B5EF4-FFF2-40B4-BE49-F238E27FC236}">
                <a16:creationId xmlns:a16="http://schemas.microsoft.com/office/drawing/2014/main" id="{AAA43760-273B-4E69-95D2-F51794E8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730" y="5836789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Simple and Compound Time Signatures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651FAF7-A96F-4904-B360-DCCA5B6E2EDD}"/>
              </a:ext>
            </a:extLst>
          </p:cNvPr>
          <p:cNvSpPr/>
          <p:nvPr/>
        </p:nvSpPr>
        <p:spPr>
          <a:xfrm>
            <a:off x="9115149" y="8923633"/>
            <a:ext cx="6356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 IV  </a:t>
            </a:r>
          </a:p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 V7</a:t>
            </a: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77BACE9D-2BD2-45A7-9791-9C905BF9F02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377555" y="7085798"/>
            <a:ext cx="423121" cy="406647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AA9839B3-C315-4536-89EC-E357D29E854D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351844" y="6036474"/>
            <a:ext cx="686702" cy="300432"/>
          </a:xfrm>
          <a:prstGeom prst="rect">
            <a:avLst/>
          </a:prstGeom>
        </p:spPr>
      </p:pic>
      <p:sp>
        <p:nvSpPr>
          <p:cNvPr id="433" name="TextBox 16">
            <a:extLst>
              <a:ext uri="{FF2B5EF4-FFF2-40B4-BE49-F238E27FC236}">
                <a16:creationId xmlns:a16="http://schemas.microsoft.com/office/drawing/2014/main" id="{D7CA21BE-A563-438D-A2C7-7695BD5D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850" y="8964984"/>
            <a:ext cx="6918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Notation – Lead Sheets</a:t>
            </a:r>
          </a:p>
        </p:txBody>
      </p:sp>
      <p:pic>
        <p:nvPicPr>
          <p:cNvPr id="434" name="Picture 433">
            <a:extLst>
              <a:ext uri="{FF2B5EF4-FFF2-40B4-BE49-F238E27FC236}">
                <a16:creationId xmlns:a16="http://schemas.microsoft.com/office/drawing/2014/main" id="{82BE6B09-6180-4283-91AB-ACA51E1DBA1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139860" y="9109708"/>
            <a:ext cx="376996" cy="511638"/>
          </a:xfrm>
          <a:prstGeom prst="rect">
            <a:avLst/>
          </a:prstGeom>
        </p:spPr>
      </p:pic>
      <p:sp>
        <p:nvSpPr>
          <p:cNvPr id="436" name="TextBox 16">
            <a:extLst>
              <a:ext uri="{FF2B5EF4-FFF2-40B4-BE49-F238E27FC236}">
                <a16:creationId xmlns:a16="http://schemas.microsoft.com/office/drawing/2014/main" id="{528E1A99-C0B9-42D0-AC8E-62D66229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089" y="7003329"/>
            <a:ext cx="6848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Inversion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Retrograde</a:t>
            </a:r>
          </a:p>
        </p:txBody>
      </p:sp>
      <p:sp>
        <p:nvSpPr>
          <p:cNvPr id="437" name="TextBox 16">
            <a:extLst>
              <a:ext uri="{FF2B5EF4-FFF2-40B4-BE49-F238E27FC236}">
                <a16:creationId xmlns:a16="http://schemas.microsoft.com/office/drawing/2014/main" id="{AA52B2F5-C223-420F-93D6-2465050A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922" y="3456649"/>
            <a:ext cx="790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Augmentation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Diminution</a:t>
            </a:r>
          </a:p>
        </p:txBody>
      </p:sp>
      <p:pic>
        <p:nvPicPr>
          <p:cNvPr id="438" name="Picture 10" descr="See the source image">
            <a:extLst>
              <a:ext uri="{FF2B5EF4-FFF2-40B4-BE49-F238E27FC236}">
                <a16:creationId xmlns:a16="http://schemas.microsoft.com/office/drawing/2014/main" id="{99253D51-961E-469E-A4A4-2EE39C2C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7022279"/>
            <a:ext cx="368826" cy="4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14" descr="See the source image">
            <a:extLst>
              <a:ext uri="{FF2B5EF4-FFF2-40B4-BE49-F238E27FC236}">
                <a16:creationId xmlns:a16="http://schemas.microsoft.com/office/drawing/2014/main" id="{6E17B8DC-E7C2-4026-9EF5-9E2D7FB1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81" y="3517178"/>
            <a:ext cx="472788" cy="2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389C5737-26A6-4E65-98E9-D9961BC3E622}"/>
              </a:ext>
            </a:extLst>
          </p:cNvPr>
          <p:cNvSpPr/>
          <p:nvPr/>
        </p:nvSpPr>
        <p:spPr>
          <a:xfrm>
            <a:off x="5795297" y="10460481"/>
            <a:ext cx="9293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II IV V</a:t>
            </a: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DC346DE7-D5AC-4502-BA8F-8E61F828D4CE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14190" y="2554145"/>
            <a:ext cx="300403" cy="276478"/>
          </a:xfrm>
          <a:prstGeom prst="rect">
            <a:avLst/>
          </a:prstGeom>
        </p:spPr>
      </p:pic>
      <p:pic>
        <p:nvPicPr>
          <p:cNvPr id="444" name="Picture 30" descr="See the source image">
            <a:extLst>
              <a:ext uri="{FF2B5EF4-FFF2-40B4-BE49-F238E27FC236}">
                <a16:creationId xmlns:a16="http://schemas.microsoft.com/office/drawing/2014/main" id="{3DEC718D-3F94-4381-8DEF-9089E9FD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21" y="11379222"/>
            <a:ext cx="277830" cy="2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" name="TextBox 16">
            <a:extLst>
              <a:ext uri="{FF2B5EF4-FFF2-40B4-BE49-F238E27FC236}">
                <a16:creationId xmlns:a16="http://schemas.microsoft.com/office/drawing/2014/main" id="{A5608D15-9C7F-4379-9664-82397FD5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00" y="16547280"/>
            <a:ext cx="561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Canon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Round</a:t>
            </a:r>
          </a:p>
        </p:txBody>
      </p:sp>
      <p:sp>
        <p:nvSpPr>
          <p:cNvPr id="448" name="TextBox 16">
            <a:extLst>
              <a:ext uri="{FF2B5EF4-FFF2-40B4-BE49-F238E27FC236}">
                <a16:creationId xmlns:a16="http://schemas.microsoft.com/office/drawing/2014/main" id="{A2A25B68-87F3-42E8-B75F-7103C167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74" y="1192178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The Elements of Music</a:t>
            </a:r>
          </a:p>
        </p:txBody>
      </p:sp>
      <p:pic>
        <p:nvPicPr>
          <p:cNvPr id="450" name="Picture 449">
            <a:extLst>
              <a:ext uri="{FF2B5EF4-FFF2-40B4-BE49-F238E27FC236}">
                <a16:creationId xmlns:a16="http://schemas.microsoft.com/office/drawing/2014/main" id="{B251DB57-5994-4F84-AFBD-FACF3DB2F134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810142" y="9123606"/>
            <a:ext cx="360325" cy="331627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69ACECE2-183F-4AAD-8E07-5AEF894F9651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372823" y="3716734"/>
            <a:ext cx="360325" cy="331627"/>
          </a:xfrm>
          <a:prstGeom prst="rect">
            <a:avLst/>
          </a:prstGeom>
        </p:spPr>
      </p:pic>
      <p:pic>
        <p:nvPicPr>
          <p:cNvPr id="453" name="Picture 10" descr="See the source image">
            <a:extLst>
              <a:ext uri="{FF2B5EF4-FFF2-40B4-BE49-F238E27FC236}">
                <a16:creationId xmlns:a16="http://schemas.microsoft.com/office/drawing/2014/main" id="{7F5E68F6-7816-4EEF-B940-A4C31619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16" y="13925975"/>
            <a:ext cx="368826" cy="4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793DD2E3-C254-450F-A69A-58FF00AB285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681715" y="7448992"/>
            <a:ext cx="1003951" cy="521922"/>
          </a:xfrm>
          <a:prstGeom prst="rect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F006AFD6-0C81-4657-A91C-5DEAF9116CB2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523150" y="2171121"/>
            <a:ext cx="2515521" cy="291349"/>
          </a:xfrm>
          <a:prstGeom prst="rect">
            <a:avLst/>
          </a:prstGeom>
        </p:spPr>
      </p:pic>
      <p:pic>
        <p:nvPicPr>
          <p:cNvPr id="457" name="Picture 456">
            <a:extLst>
              <a:ext uri="{FF2B5EF4-FFF2-40B4-BE49-F238E27FC236}">
                <a16:creationId xmlns:a16="http://schemas.microsoft.com/office/drawing/2014/main" id="{C20C6948-A55E-49F9-85EC-FD26AC6A8FE9}"/>
              </a:ext>
            </a:extLst>
          </p:cNvPr>
          <p:cNvPicPr>
            <a:picLocks noChangeAspect="1"/>
          </p:cNvPicPr>
          <p:nvPr/>
        </p:nvPicPr>
        <p:blipFill rotWithShape="1">
          <a:blip r:embed="rId66"/>
          <a:srcRect r="22069" b="3839"/>
          <a:stretch/>
        </p:blipFill>
        <p:spPr>
          <a:xfrm>
            <a:off x="2029874" y="11508229"/>
            <a:ext cx="615236" cy="151498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56D208F3-1583-4929-91D9-AC6C443053A5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003178" y="12302574"/>
            <a:ext cx="557433" cy="277077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DB4447AA-1203-43F5-8488-DE0DE6DC5824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1962" y="12652895"/>
            <a:ext cx="551628" cy="657371"/>
          </a:xfrm>
          <a:prstGeom prst="rect">
            <a:avLst/>
          </a:prstGeom>
        </p:spPr>
      </p:pic>
      <p:sp>
        <p:nvSpPr>
          <p:cNvPr id="463" name="TextBox 16">
            <a:extLst>
              <a:ext uri="{FF2B5EF4-FFF2-40B4-BE49-F238E27FC236}">
                <a16:creationId xmlns:a16="http://schemas.microsoft.com/office/drawing/2014/main" id="{DB6CAE7B-793E-44BE-B697-4A20B0B4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340" y="10758582"/>
            <a:ext cx="893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Four Chord Structure</a:t>
            </a:r>
          </a:p>
        </p:txBody>
      </p:sp>
      <p:pic>
        <p:nvPicPr>
          <p:cNvPr id="464" name="Graphic 463">
            <a:extLst>
              <a:ext uri="{FF2B5EF4-FFF2-40B4-BE49-F238E27FC236}">
                <a16:creationId xmlns:a16="http://schemas.microsoft.com/office/drawing/2014/main" id="{CC0B77DA-E002-42E0-AEFB-FB3706820691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  <a:ext uri="{837473B0-CC2E-450A-ABE3-18F120FF3D39}">
                <a1611:picAttrSrcUrl xmlns:a1611="http://schemas.microsoft.com/office/drawing/2016/11/main" r:id="rId71"/>
              </a:ext>
            </a:extLst>
          </a:blip>
          <a:stretch>
            <a:fillRect/>
          </a:stretch>
        </p:blipFill>
        <p:spPr>
          <a:xfrm>
            <a:off x="523665" y="10159840"/>
            <a:ext cx="416257" cy="430115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2DE535AE-9D0E-417D-BABC-BFDAB13E58B6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622167" y="3686434"/>
            <a:ext cx="646229" cy="412487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F7568298-B58A-41C7-8D48-195492D4E8F1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351027" y="3586656"/>
            <a:ext cx="639277" cy="266766"/>
          </a:xfrm>
          <a:prstGeom prst="rect">
            <a:avLst/>
          </a:prstGeom>
        </p:spPr>
      </p:pic>
      <p:sp>
        <p:nvSpPr>
          <p:cNvPr id="470" name="TextBox 16">
            <a:extLst>
              <a:ext uri="{FF2B5EF4-FFF2-40B4-BE49-F238E27FC236}">
                <a16:creationId xmlns:a16="http://schemas.microsoft.com/office/drawing/2014/main" id="{A971F92C-3C88-43EE-846B-92A12D76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949" y="14095781"/>
            <a:ext cx="1687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Folk Song Accompaniments: Pedal, Drone, Ostinato, Alberti Bass, Broken Chord, Arpeggio, </a:t>
            </a:r>
          </a:p>
        </p:txBody>
      </p:sp>
      <p:pic>
        <p:nvPicPr>
          <p:cNvPr id="471" name="Picture 470">
            <a:extLst>
              <a:ext uri="{FF2B5EF4-FFF2-40B4-BE49-F238E27FC236}">
                <a16:creationId xmlns:a16="http://schemas.microsoft.com/office/drawing/2014/main" id="{B4F68812-9E54-460A-85AE-CA02E2CF5591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213702" y="14625329"/>
            <a:ext cx="1021085" cy="241631"/>
          </a:xfrm>
          <a:prstGeom prst="rect">
            <a:avLst/>
          </a:prstGeom>
        </p:spPr>
      </p:pic>
      <p:pic>
        <p:nvPicPr>
          <p:cNvPr id="472" name="Picture 471">
            <a:extLst>
              <a:ext uri="{FF2B5EF4-FFF2-40B4-BE49-F238E27FC236}">
                <a16:creationId xmlns:a16="http://schemas.microsoft.com/office/drawing/2014/main" id="{E1BC0BB4-CBA5-4357-92EC-DB7F1E69601F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775324" y="17193323"/>
            <a:ext cx="986455" cy="401086"/>
          </a:xfrm>
          <a:prstGeom prst="rect">
            <a:avLst/>
          </a:prstGeom>
        </p:spPr>
      </p:pic>
      <p:sp>
        <p:nvSpPr>
          <p:cNvPr id="476" name="TextBox 16">
            <a:extLst>
              <a:ext uri="{FF2B5EF4-FFF2-40B4-BE49-F238E27FC236}">
                <a16:creationId xmlns:a16="http://schemas.microsoft.com/office/drawing/2014/main" id="{660C4699-A202-49FB-9C0F-5A372D22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96" y="10429090"/>
            <a:ext cx="969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Djembe Performance Technique – Bass, Tone &amp; Slap</a:t>
            </a:r>
          </a:p>
        </p:txBody>
      </p:sp>
      <p:sp>
        <p:nvSpPr>
          <p:cNvPr id="478" name="TextBox 16">
            <a:extLst>
              <a:ext uri="{FF2B5EF4-FFF2-40B4-BE49-F238E27FC236}">
                <a16:creationId xmlns:a16="http://schemas.microsoft.com/office/drawing/2014/main" id="{20BEFED9-69DB-45DB-9779-57E6BFBC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19" y="4095274"/>
            <a:ext cx="825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Textures - </a:t>
            </a:r>
          </a:p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Homophonic, melody dominated homophony,, counter-melodies </a:t>
            </a:r>
          </a:p>
        </p:txBody>
      </p:sp>
      <p:pic>
        <p:nvPicPr>
          <p:cNvPr id="480" name="Picture 34" descr="See the source image">
            <a:extLst>
              <a:ext uri="{FF2B5EF4-FFF2-40B4-BE49-F238E27FC236}">
                <a16:creationId xmlns:a16="http://schemas.microsoft.com/office/drawing/2014/main" id="{81ACDC4E-7C7F-4E11-9D0C-733D2785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40" y="2377863"/>
            <a:ext cx="485357" cy="3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" name="Picture 16" descr="See the source image">
            <a:extLst>
              <a:ext uri="{FF2B5EF4-FFF2-40B4-BE49-F238E27FC236}">
                <a16:creationId xmlns:a16="http://schemas.microsoft.com/office/drawing/2014/main" id="{C4E81FED-773E-4B3F-9E49-A4F89AFF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5" y="3949954"/>
            <a:ext cx="518402" cy="3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" name="Picture 34" descr="See the source image">
            <a:extLst>
              <a:ext uri="{FF2B5EF4-FFF2-40B4-BE49-F238E27FC236}">
                <a16:creationId xmlns:a16="http://schemas.microsoft.com/office/drawing/2014/main" id="{8BA9BFFD-AF95-49B4-AC2F-3F982A04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94" y="12718841"/>
            <a:ext cx="319643" cy="4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5" name="Picture 36" descr="See the source image">
            <a:extLst>
              <a:ext uri="{FF2B5EF4-FFF2-40B4-BE49-F238E27FC236}">
                <a16:creationId xmlns:a16="http://schemas.microsoft.com/office/drawing/2014/main" id="{90642EE2-03DA-4027-B2C9-6E88E0F7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01" y="10461143"/>
            <a:ext cx="443533" cy="6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91B9E1C1-AA86-4899-85B0-509C95D18213}"/>
              </a:ext>
            </a:extLst>
          </p:cNvPr>
          <p:cNvSpPr/>
          <p:nvPr/>
        </p:nvSpPr>
        <p:spPr>
          <a:xfrm>
            <a:off x="3830775" y="16569143"/>
            <a:ext cx="129870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TextBox 59">
            <a:hlinkClick r:id="rId78"/>
            <a:extLst>
              <a:ext uri="{FF2B5EF4-FFF2-40B4-BE49-F238E27FC236}">
                <a16:creationId xmlns:a16="http://schemas.microsoft.com/office/drawing/2014/main" id="{637E7541-4766-47D3-9FE6-02264DCF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406" y="16494508"/>
            <a:ext cx="518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88" name="TextBox 58">
            <a:extLst>
              <a:ext uri="{FF2B5EF4-FFF2-40B4-BE49-F238E27FC236}">
                <a16:creationId xmlns:a16="http://schemas.microsoft.com/office/drawing/2014/main" id="{CC650D87-A70D-461D-9D2F-93F91714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366" y="16309868"/>
            <a:ext cx="841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</a:p>
        </p:txBody>
      </p:sp>
      <p:pic>
        <p:nvPicPr>
          <p:cNvPr id="493" name="Graphic 492" descr="Holiday tree">
            <a:extLst>
              <a:ext uri="{FF2B5EF4-FFF2-40B4-BE49-F238E27FC236}">
                <a16:creationId xmlns:a16="http://schemas.microsoft.com/office/drawing/2014/main" id="{D2DEAC65-52EC-4F39-9E30-FD3264C58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6016" y="13351229"/>
            <a:ext cx="383346" cy="383346"/>
          </a:xfrm>
          <a:prstGeom prst="rect">
            <a:avLst/>
          </a:prstGeom>
        </p:spPr>
      </p:pic>
      <p:pic>
        <p:nvPicPr>
          <p:cNvPr id="494" name="Graphic 493" descr="Holiday tree">
            <a:extLst>
              <a:ext uri="{FF2B5EF4-FFF2-40B4-BE49-F238E27FC236}">
                <a16:creationId xmlns:a16="http://schemas.microsoft.com/office/drawing/2014/main" id="{38611F02-7AF3-46F1-8656-B61AFE7B9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2964" y="10039980"/>
            <a:ext cx="383346" cy="383346"/>
          </a:xfrm>
          <a:prstGeom prst="rect">
            <a:avLst/>
          </a:prstGeom>
        </p:spPr>
      </p:pic>
      <p:sp>
        <p:nvSpPr>
          <p:cNvPr id="495" name="Rectangle 494">
            <a:extLst>
              <a:ext uri="{FF2B5EF4-FFF2-40B4-BE49-F238E27FC236}">
                <a16:creationId xmlns:a16="http://schemas.microsoft.com/office/drawing/2014/main" id="{C1EA0D60-D7F6-4C04-8E49-7C5912D5617F}"/>
              </a:ext>
            </a:extLst>
          </p:cNvPr>
          <p:cNvSpPr/>
          <p:nvPr/>
        </p:nvSpPr>
        <p:spPr>
          <a:xfrm>
            <a:off x="-825" y="8958"/>
            <a:ext cx="939287" cy="3549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Composition 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CA3D4346-AE0F-4ACB-9AB9-A76FBFC2EA51}"/>
              </a:ext>
            </a:extLst>
          </p:cNvPr>
          <p:cNvSpPr/>
          <p:nvPr/>
        </p:nvSpPr>
        <p:spPr>
          <a:xfrm>
            <a:off x="-5043" y="365389"/>
            <a:ext cx="943506" cy="3549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Performance 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8980312C-A679-4BFD-B221-CD2A94A48001}"/>
              </a:ext>
            </a:extLst>
          </p:cNvPr>
          <p:cNvSpPr/>
          <p:nvPr/>
        </p:nvSpPr>
        <p:spPr>
          <a:xfrm>
            <a:off x="-4783" y="738306"/>
            <a:ext cx="937790" cy="3549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Ensemble 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0D9BAB9E-3E91-4120-969B-3DB6D0B58E18}"/>
              </a:ext>
            </a:extLst>
          </p:cNvPr>
          <p:cNvSpPr/>
          <p:nvPr/>
        </p:nvSpPr>
        <p:spPr>
          <a:xfrm>
            <a:off x="6620441" y="14996495"/>
            <a:ext cx="1064020" cy="405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96C6F35B-9FB8-4A8A-A32D-15A52634B193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1" y="16683984"/>
            <a:ext cx="2468694" cy="255647"/>
          </a:xfrm>
          <a:prstGeom prst="rect">
            <a:avLst/>
          </a:prstGeom>
        </p:spPr>
      </p:pic>
      <p:sp>
        <p:nvSpPr>
          <p:cNvPr id="502" name="Rectangle 501">
            <a:extLst>
              <a:ext uri="{FF2B5EF4-FFF2-40B4-BE49-F238E27FC236}">
                <a16:creationId xmlns:a16="http://schemas.microsoft.com/office/drawing/2014/main" id="{E3192101-F4FB-4B7E-8B04-238E55D5A816}"/>
              </a:ext>
            </a:extLst>
          </p:cNvPr>
          <p:cNvSpPr/>
          <p:nvPr/>
        </p:nvSpPr>
        <p:spPr>
          <a:xfrm>
            <a:off x="6234780" y="16591960"/>
            <a:ext cx="150203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78DDFADD-66C4-49D2-94C9-48E12F279867}"/>
              </a:ext>
            </a:extLst>
          </p:cNvPr>
          <p:cNvSpPr txBox="1"/>
          <p:nvPr/>
        </p:nvSpPr>
        <p:spPr>
          <a:xfrm>
            <a:off x="5241058" y="16615421"/>
            <a:ext cx="215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ill Sans MT Condensed" panose="020B0506020104020203" pitchFamily="34" charset="0"/>
              </a:rPr>
              <a:t>Instruments of the Orchestra</a:t>
            </a:r>
          </a:p>
        </p:txBody>
      </p:sp>
      <p:sp>
        <p:nvSpPr>
          <p:cNvPr id="504" name="TextBox 16">
            <a:extLst>
              <a:ext uri="{FF2B5EF4-FFF2-40B4-BE49-F238E27FC236}">
                <a16:creationId xmlns:a16="http://schemas.microsoft.com/office/drawing/2014/main" id="{87B34376-A5F7-4475-A0F5-A2580BEC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142" y="17063279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E7A107F2-F58D-406B-B4B5-F9D71AA0D8E3}"/>
              </a:ext>
            </a:extLst>
          </p:cNvPr>
          <p:cNvSpPr/>
          <p:nvPr/>
        </p:nvSpPr>
        <p:spPr>
          <a:xfrm>
            <a:off x="3328830" y="16143830"/>
            <a:ext cx="9941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Music Theory Quiz</a:t>
            </a:r>
            <a:r>
              <a:rPr lang="en-US" altLang="en-US" sz="800" b="1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06" name="TextBox 16">
            <a:extLst>
              <a:ext uri="{FF2B5EF4-FFF2-40B4-BE49-F238E27FC236}">
                <a16:creationId xmlns:a16="http://schemas.microsoft.com/office/drawing/2014/main" id="{C6660B0C-D666-4BF6-BBE1-FB34A787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4" y="15722013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Theory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247D464B-7F7A-428C-A074-73438F447C1C}"/>
              </a:ext>
            </a:extLst>
          </p:cNvPr>
          <p:cNvSpPr/>
          <p:nvPr/>
        </p:nvSpPr>
        <p:spPr>
          <a:xfrm rot="5400000">
            <a:off x="991711" y="15780292"/>
            <a:ext cx="129870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4" name="Picture 473" descr="A close up of a logo&#10;&#10;Description automatically generated">
            <a:extLst>
              <a:ext uri="{FF2B5EF4-FFF2-40B4-BE49-F238E27FC236}">
                <a16:creationId xmlns:a16="http://schemas.microsoft.com/office/drawing/2014/main" id="{0C3A4164-6652-4200-BF11-BD47ED259C07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5"/>
          <a:stretch/>
        </p:blipFill>
        <p:spPr>
          <a:xfrm rot="2242330">
            <a:off x="706851" y="16154272"/>
            <a:ext cx="1618913" cy="359558"/>
          </a:xfrm>
          <a:prstGeom prst="rect">
            <a:avLst/>
          </a:prstGeom>
        </p:spPr>
      </p:pic>
      <p:sp>
        <p:nvSpPr>
          <p:cNvPr id="508" name="Rectangle 507">
            <a:extLst>
              <a:ext uri="{FF2B5EF4-FFF2-40B4-BE49-F238E27FC236}">
                <a16:creationId xmlns:a16="http://schemas.microsoft.com/office/drawing/2014/main" id="{47B6007C-3548-4C0D-8B72-5E07CA23AD12}"/>
              </a:ext>
            </a:extLst>
          </p:cNvPr>
          <p:cNvSpPr/>
          <p:nvPr/>
        </p:nvSpPr>
        <p:spPr>
          <a:xfrm>
            <a:off x="3106195" y="14979270"/>
            <a:ext cx="137093" cy="432325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471AB35A-7F34-4F73-957B-E32B43629783}"/>
              </a:ext>
            </a:extLst>
          </p:cNvPr>
          <p:cNvSpPr/>
          <p:nvPr/>
        </p:nvSpPr>
        <p:spPr>
          <a:xfrm>
            <a:off x="7093924" y="14983481"/>
            <a:ext cx="129870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TextBox 16">
            <a:extLst>
              <a:ext uri="{FF2B5EF4-FFF2-40B4-BE49-F238E27FC236}">
                <a16:creationId xmlns:a16="http://schemas.microsoft.com/office/drawing/2014/main" id="{0F2BC188-243D-40BB-B791-06A4EEFF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615" y="15849963"/>
            <a:ext cx="1019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Major vs Minor Listening Tests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583F3B5B-E47D-49C9-85AC-BC6CE4038B07}"/>
              </a:ext>
            </a:extLst>
          </p:cNvPr>
          <p:cNvSpPr txBox="1"/>
          <p:nvPr/>
        </p:nvSpPr>
        <p:spPr>
          <a:xfrm>
            <a:off x="2597630" y="14984323"/>
            <a:ext cx="158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Medieval Music 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693BA70D-4110-4502-BC2A-0F2D55EE94DC}"/>
              </a:ext>
            </a:extLst>
          </p:cNvPr>
          <p:cNvSpPr txBox="1"/>
          <p:nvPr/>
        </p:nvSpPr>
        <p:spPr>
          <a:xfrm>
            <a:off x="6564163" y="14934991"/>
            <a:ext cx="152310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ysClr val="windowText" lastClr="000000"/>
                </a:solidFill>
                <a:latin typeface="Gill Sans MT Condensed" panose="020B0506020104020203" pitchFamily="34" charset="0"/>
              </a:rPr>
              <a:t>Band Breakout</a:t>
            </a:r>
          </a:p>
        </p:txBody>
      </p:sp>
      <p:sp>
        <p:nvSpPr>
          <p:cNvPr id="523" name="Block Arc 522">
            <a:extLst>
              <a:ext uri="{FF2B5EF4-FFF2-40B4-BE49-F238E27FC236}">
                <a16:creationId xmlns:a16="http://schemas.microsoft.com/office/drawing/2014/main" id="{A619A68C-7712-4C33-ACB8-64DAA7F3D780}"/>
              </a:ext>
            </a:extLst>
          </p:cNvPr>
          <p:cNvSpPr/>
          <p:nvPr/>
        </p:nvSpPr>
        <p:spPr>
          <a:xfrm rot="5400000" flipH="1">
            <a:off x="6317222" y="12809956"/>
            <a:ext cx="2096405" cy="3130689"/>
          </a:xfrm>
          <a:prstGeom prst="blockArc">
            <a:avLst>
              <a:gd name="adj1" fmla="val 17444476"/>
              <a:gd name="adj2" fmla="val 18876"/>
              <a:gd name="adj3" fmla="val 19877"/>
            </a:avLst>
          </a:prstGeom>
          <a:solidFill>
            <a:srgbClr val="2CB2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accent6"/>
              </a:solidFill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AED9A402-0719-4BAF-A03C-321EC338CE49}"/>
              </a:ext>
            </a:extLst>
          </p:cNvPr>
          <p:cNvSpPr/>
          <p:nvPr/>
        </p:nvSpPr>
        <p:spPr>
          <a:xfrm>
            <a:off x="6736575" y="13335600"/>
            <a:ext cx="641201" cy="425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FB0C5C06-820D-421F-9006-41A2411DBA43}"/>
              </a:ext>
            </a:extLst>
          </p:cNvPr>
          <p:cNvSpPr/>
          <p:nvPr/>
        </p:nvSpPr>
        <p:spPr>
          <a:xfrm>
            <a:off x="7303316" y="13337148"/>
            <a:ext cx="129870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15228D-54AC-4B81-B3DD-1F1E74BA01A5}"/>
              </a:ext>
            </a:extLst>
          </p:cNvPr>
          <p:cNvSpPr/>
          <p:nvPr/>
        </p:nvSpPr>
        <p:spPr>
          <a:xfrm>
            <a:off x="8116274" y="13580412"/>
            <a:ext cx="1404257" cy="15730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67DA6972-5343-46C3-B217-C1FB8FC086CA}"/>
              </a:ext>
            </a:extLst>
          </p:cNvPr>
          <p:cNvSpPr/>
          <p:nvPr/>
        </p:nvSpPr>
        <p:spPr>
          <a:xfrm>
            <a:off x="5457826" y="13339218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58">
            <a:extLst>
              <a:ext uri="{FF2B5EF4-FFF2-40B4-BE49-F238E27FC236}">
                <a16:creationId xmlns:a16="http://schemas.microsoft.com/office/drawing/2014/main" id="{D02C9176-A883-43BF-9F56-4D31D01D4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091" y="13939483"/>
            <a:ext cx="841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65" name="TextBox 59">
            <a:extLst>
              <a:ext uri="{FF2B5EF4-FFF2-40B4-BE49-F238E27FC236}">
                <a16:creationId xmlns:a16="http://schemas.microsoft.com/office/drawing/2014/main" id="{D49E8A6D-9040-482C-BC10-1FDD26EC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898" y="1413165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82" name="Picture 281" descr="A close up of a logo&#10;&#10;Description automatically generated">
            <a:extLst>
              <a:ext uri="{FF2B5EF4-FFF2-40B4-BE49-F238E27FC236}">
                <a16:creationId xmlns:a16="http://schemas.microsoft.com/office/drawing/2014/main" id="{1521A6D0-4CAC-490E-83B6-D121DD0927CB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3">
            <a:off x="4792042" y="13425706"/>
            <a:ext cx="1671562" cy="357023"/>
          </a:xfrm>
          <a:prstGeom prst="rect">
            <a:avLst/>
          </a:prstGeom>
        </p:spPr>
      </p:pic>
      <p:sp>
        <p:nvSpPr>
          <p:cNvPr id="521" name="Rectangle 520">
            <a:extLst>
              <a:ext uri="{FF2B5EF4-FFF2-40B4-BE49-F238E27FC236}">
                <a16:creationId xmlns:a16="http://schemas.microsoft.com/office/drawing/2014/main" id="{5DE7D242-A102-4D1E-94EA-B39BF251BE68}"/>
              </a:ext>
            </a:extLst>
          </p:cNvPr>
          <p:cNvSpPr/>
          <p:nvPr/>
        </p:nvSpPr>
        <p:spPr>
          <a:xfrm>
            <a:off x="3380209" y="13355538"/>
            <a:ext cx="914891" cy="412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7F31CF9-FB2F-4D2C-9D05-DB2186056076}"/>
              </a:ext>
            </a:extLst>
          </p:cNvPr>
          <p:cNvSpPr/>
          <p:nvPr/>
        </p:nvSpPr>
        <p:spPr>
          <a:xfrm>
            <a:off x="2334600" y="13345122"/>
            <a:ext cx="940203" cy="4324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5EE3CB92-0B24-4120-80E6-A526BE689FFE}"/>
              </a:ext>
            </a:extLst>
          </p:cNvPr>
          <p:cNvSpPr/>
          <p:nvPr/>
        </p:nvSpPr>
        <p:spPr>
          <a:xfrm>
            <a:off x="3265597" y="13352153"/>
            <a:ext cx="129870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27B1BA0E-E67F-47EF-8D24-62CC110AA88B}"/>
              </a:ext>
            </a:extLst>
          </p:cNvPr>
          <p:cNvSpPr txBox="1"/>
          <p:nvPr/>
        </p:nvSpPr>
        <p:spPr>
          <a:xfrm>
            <a:off x="2375698" y="13322069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Music for the Stage</a:t>
            </a:r>
          </a:p>
        </p:txBody>
      </p:sp>
      <p:sp>
        <p:nvSpPr>
          <p:cNvPr id="530" name="Block Arc 529">
            <a:extLst>
              <a:ext uri="{FF2B5EF4-FFF2-40B4-BE49-F238E27FC236}">
                <a16:creationId xmlns:a16="http://schemas.microsoft.com/office/drawing/2014/main" id="{F030E922-C48B-4959-8CD8-0A3F93F93553}"/>
              </a:ext>
            </a:extLst>
          </p:cNvPr>
          <p:cNvSpPr/>
          <p:nvPr/>
        </p:nvSpPr>
        <p:spPr>
          <a:xfrm rot="16200000">
            <a:off x="1254041" y="11433913"/>
            <a:ext cx="2025494" cy="2647110"/>
          </a:xfrm>
          <a:prstGeom prst="blockArc">
            <a:avLst>
              <a:gd name="adj1" fmla="val 11374102"/>
              <a:gd name="adj2" fmla="val 21568722"/>
              <a:gd name="adj3" fmla="val 212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ACB25DDD-FC15-465C-8D1B-13DEE837529B}"/>
              </a:ext>
            </a:extLst>
          </p:cNvPr>
          <p:cNvSpPr/>
          <p:nvPr/>
        </p:nvSpPr>
        <p:spPr>
          <a:xfrm>
            <a:off x="5571899" y="14973100"/>
            <a:ext cx="129870" cy="425667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FE314DBB-C186-4F7E-B8A4-312CB2B0A934}"/>
              </a:ext>
            </a:extLst>
          </p:cNvPr>
          <p:cNvSpPr txBox="1"/>
          <p:nvPr/>
        </p:nvSpPr>
        <p:spPr>
          <a:xfrm>
            <a:off x="6849104" y="13288831"/>
            <a:ext cx="14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ill Sans MT Condensed" panose="020B0506020104020203" pitchFamily="34" charset="0"/>
              </a:rPr>
              <a:t>The Blues</a:t>
            </a:r>
          </a:p>
        </p:txBody>
      </p:sp>
      <p:pic>
        <p:nvPicPr>
          <p:cNvPr id="459" name="Picture 4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BBC4FD-33AF-477E-B027-6C592D94DE4C}"/>
              </a:ext>
            </a:extLst>
          </p:cNvPr>
          <p:cNvPicPr>
            <a:picLocks noChangeAspect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6" r="8584" b="18387"/>
          <a:stretch/>
        </p:blipFill>
        <p:spPr>
          <a:xfrm>
            <a:off x="4774940" y="15044111"/>
            <a:ext cx="1365773" cy="283647"/>
          </a:xfrm>
          <a:prstGeom prst="rect">
            <a:avLst/>
          </a:prstGeom>
        </p:spPr>
      </p:pic>
      <p:sp>
        <p:nvSpPr>
          <p:cNvPr id="537" name="TextBox 536">
            <a:extLst>
              <a:ext uri="{FF2B5EF4-FFF2-40B4-BE49-F238E27FC236}">
                <a16:creationId xmlns:a16="http://schemas.microsoft.com/office/drawing/2014/main" id="{D7973C70-3CB8-49D3-83D4-EF7094B2837D}"/>
              </a:ext>
            </a:extLst>
          </p:cNvPr>
          <p:cNvSpPr txBox="1"/>
          <p:nvPr/>
        </p:nvSpPr>
        <p:spPr>
          <a:xfrm rot="3390561">
            <a:off x="710828" y="12839271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Western Art Music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EB324E0B-4E61-4511-B4CD-B85ADDF54801}"/>
              </a:ext>
            </a:extLst>
          </p:cNvPr>
          <p:cNvSpPr/>
          <p:nvPr/>
        </p:nvSpPr>
        <p:spPr>
          <a:xfrm>
            <a:off x="2059516" y="11744721"/>
            <a:ext cx="337870" cy="4344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A72F5258-4374-43DB-968C-BA4751A7D510}"/>
              </a:ext>
            </a:extLst>
          </p:cNvPr>
          <p:cNvSpPr/>
          <p:nvPr/>
        </p:nvSpPr>
        <p:spPr>
          <a:xfrm>
            <a:off x="2703281" y="11759417"/>
            <a:ext cx="2537777" cy="42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2EBFE4A1-48F3-49DA-9271-A8137E6DE960}"/>
              </a:ext>
            </a:extLst>
          </p:cNvPr>
          <p:cNvSpPr/>
          <p:nvPr/>
        </p:nvSpPr>
        <p:spPr>
          <a:xfrm>
            <a:off x="3869429" y="11758737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CD3EE3C6-04B0-44FD-8FC6-33ABC531D44F}"/>
              </a:ext>
            </a:extLst>
          </p:cNvPr>
          <p:cNvSpPr txBox="1"/>
          <p:nvPr/>
        </p:nvSpPr>
        <p:spPr>
          <a:xfrm>
            <a:off x="2986202" y="11684350"/>
            <a:ext cx="21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ill Sans MT Condensed" panose="020B0506020104020203" pitchFamily="34" charset="0"/>
              </a:rPr>
              <a:t>Popular Music</a:t>
            </a: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CCB15020-9D97-40D2-901E-037BA5EDB5DE}"/>
              </a:ext>
            </a:extLst>
          </p:cNvPr>
          <p:cNvSpPr/>
          <p:nvPr/>
        </p:nvSpPr>
        <p:spPr>
          <a:xfrm>
            <a:off x="5535728" y="11748553"/>
            <a:ext cx="1892576" cy="444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19" name="Block Arc 318">
            <a:extLst>
              <a:ext uri="{FF2B5EF4-FFF2-40B4-BE49-F238E27FC236}">
                <a16:creationId xmlns:a16="http://schemas.microsoft.com/office/drawing/2014/main" id="{B347F72E-F35D-4DD0-B1B2-02ECAB77C6A8}"/>
              </a:ext>
            </a:extLst>
          </p:cNvPr>
          <p:cNvSpPr/>
          <p:nvPr/>
        </p:nvSpPr>
        <p:spPr>
          <a:xfrm rot="5400000" flipH="1">
            <a:off x="6099841" y="6024065"/>
            <a:ext cx="2359723" cy="3288816"/>
          </a:xfrm>
          <a:prstGeom prst="blockArc">
            <a:avLst>
              <a:gd name="adj1" fmla="val 17269223"/>
              <a:gd name="adj2" fmla="val 21563493"/>
              <a:gd name="adj3" fmla="val 18886"/>
            </a:avLst>
          </a:prstGeom>
          <a:solidFill>
            <a:srgbClr val="9FD4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accent6"/>
              </a:solidFill>
            </a:endParaRP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E0DDDCD4-098D-460E-89D0-6DEDD3074E60}"/>
              </a:ext>
            </a:extLst>
          </p:cNvPr>
          <p:cNvSpPr/>
          <p:nvPr/>
        </p:nvSpPr>
        <p:spPr>
          <a:xfrm>
            <a:off x="7003748" y="9960093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59A8CBC5-66C0-420A-860B-90C32FE791D6}"/>
              </a:ext>
            </a:extLst>
          </p:cNvPr>
          <p:cNvSpPr txBox="1"/>
          <p:nvPr/>
        </p:nvSpPr>
        <p:spPr>
          <a:xfrm>
            <a:off x="5938876" y="9917204"/>
            <a:ext cx="271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ill Sans MT Condensed" panose="020B0506020104020203" pitchFamily="34" charset="0"/>
              </a:rPr>
              <a:t>Rock and Roll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F604414A-049D-4BC4-8061-EE6363DCFEA5}"/>
              </a:ext>
            </a:extLst>
          </p:cNvPr>
          <p:cNvSpPr/>
          <p:nvPr/>
        </p:nvSpPr>
        <p:spPr>
          <a:xfrm>
            <a:off x="2984534" y="10002293"/>
            <a:ext cx="1654634" cy="421862"/>
          </a:xfrm>
          <a:prstGeom prst="rect">
            <a:avLst/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90" name="TextBox 16">
            <a:extLst>
              <a:ext uri="{FF2B5EF4-FFF2-40B4-BE49-F238E27FC236}">
                <a16:creationId xmlns:a16="http://schemas.microsoft.com/office/drawing/2014/main" id="{3AF8A642-BAD0-4026-9199-395F1108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354" y="9706382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12-Bar Blues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3E2E8F9D-3345-4BA6-BA42-47C62B9603CC}"/>
              </a:ext>
            </a:extLst>
          </p:cNvPr>
          <p:cNvSpPr/>
          <p:nvPr/>
        </p:nvSpPr>
        <p:spPr>
          <a:xfrm>
            <a:off x="7496107" y="12705506"/>
            <a:ext cx="9293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IV V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E024DDA2-5AE3-441B-B01C-A3FB80B64E44}"/>
              </a:ext>
            </a:extLst>
          </p:cNvPr>
          <p:cNvSpPr/>
          <p:nvPr/>
        </p:nvSpPr>
        <p:spPr>
          <a:xfrm>
            <a:off x="6938171" y="9457416"/>
            <a:ext cx="9293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IV V</a:t>
            </a:r>
          </a:p>
        </p:txBody>
      </p:sp>
      <p:sp>
        <p:nvSpPr>
          <p:cNvPr id="503" name="Block Arc 502">
            <a:extLst>
              <a:ext uri="{FF2B5EF4-FFF2-40B4-BE49-F238E27FC236}">
                <a16:creationId xmlns:a16="http://schemas.microsoft.com/office/drawing/2014/main" id="{1DB1F221-2B79-4B1F-83B0-57C713EE929D}"/>
              </a:ext>
            </a:extLst>
          </p:cNvPr>
          <p:cNvSpPr/>
          <p:nvPr/>
        </p:nvSpPr>
        <p:spPr>
          <a:xfrm rot="16200000">
            <a:off x="1226674" y="8095869"/>
            <a:ext cx="2025494" cy="2647110"/>
          </a:xfrm>
          <a:prstGeom prst="blockArc">
            <a:avLst>
              <a:gd name="adj1" fmla="val 10794188"/>
              <a:gd name="adj2" fmla="val 20020540"/>
              <a:gd name="adj3" fmla="val 204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9BD95355-7262-4990-A2AE-E7E39F27E2A4}"/>
              </a:ext>
            </a:extLst>
          </p:cNvPr>
          <p:cNvSpPr txBox="1"/>
          <p:nvPr/>
        </p:nvSpPr>
        <p:spPr>
          <a:xfrm rot="3070894">
            <a:off x="784492" y="9578103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Solo Performance 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D6B0D83D-9735-4670-9AA8-3B6264A12C2D}"/>
              </a:ext>
            </a:extLst>
          </p:cNvPr>
          <p:cNvSpPr/>
          <p:nvPr/>
        </p:nvSpPr>
        <p:spPr>
          <a:xfrm>
            <a:off x="4304241" y="8438552"/>
            <a:ext cx="2393349" cy="421862"/>
          </a:xfrm>
          <a:prstGeom prst="rect">
            <a:avLst/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BF53B0F0-E77D-48FF-865A-601B77917FED}"/>
              </a:ext>
            </a:extLst>
          </p:cNvPr>
          <p:cNvSpPr/>
          <p:nvPr/>
        </p:nvSpPr>
        <p:spPr>
          <a:xfrm>
            <a:off x="6841207" y="8408508"/>
            <a:ext cx="591979" cy="458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30165EC6-1F57-478E-9F10-6672F78D37C6}"/>
              </a:ext>
            </a:extLst>
          </p:cNvPr>
          <p:cNvSpPr/>
          <p:nvPr/>
        </p:nvSpPr>
        <p:spPr>
          <a:xfrm>
            <a:off x="6943074" y="11756645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98D52E68-A4BE-4B0E-81F8-7CABF708163A}"/>
              </a:ext>
            </a:extLst>
          </p:cNvPr>
          <p:cNvSpPr/>
          <p:nvPr/>
        </p:nvSpPr>
        <p:spPr>
          <a:xfrm>
            <a:off x="2150473" y="8427563"/>
            <a:ext cx="2042008" cy="421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24041913-56F8-41C3-BE3E-C06558B7DD6F}"/>
              </a:ext>
            </a:extLst>
          </p:cNvPr>
          <p:cNvSpPr/>
          <p:nvPr/>
        </p:nvSpPr>
        <p:spPr>
          <a:xfrm>
            <a:off x="3224920" y="8421622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6333DC51-D9E4-4309-B1AE-B2EE70C3C8A2}"/>
              </a:ext>
            </a:extLst>
          </p:cNvPr>
          <p:cNvSpPr/>
          <p:nvPr/>
        </p:nvSpPr>
        <p:spPr>
          <a:xfrm>
            <a:off x="6320438" y="6493852"/>
            <a:ext cx="1131566" cy="451431"/>
          </a:xfrm>
          <a:prstGeom prst="rect">
            <a:avLst/>
          </a:prstGeom>
          <a:solidFill>
            <a:srgbClr val="9F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8E12834D-6D13-42DE-B749-87F5996D7D60}"/>
              </a:ext>
            </a:extLst>
          </p:cNvPr>
          <p:cNvSpPr/>
          <p:nvPr/>
        </p:nvSpPr>
        <p:spPr>
          <a:xfrm>
            <a:off x="5399238" y="8445688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FF5D22C7-E471-410F-9B1A-FE45478F08CC}"/>
              </a:ext>
            </a:extLst>
          </p:cNvPr>
          <p:cNvSpPr/>
          <p:nvPr/>
        </p:nvSpPr>
        <p:spPr>
          <a:xfrm rot="20701388">
            <a:off x="7793813" y="8338682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11713BBF-DFBB-4597-98AC-A5E9E109F58D}"/>
              </a:ext>
            </a:extLst>
          </p:cNvPr>
          <p:cNvSpPr txBox="1"/>
          <p:nvPr/>
        </p:nvSpPr>
        <p:spPr>
          <a:xfrm>
            <a:off x="5992812" y="11685238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ahnschrift SemiBold SemiConden" panose="020B0502040204020203" pitchFamily="34" charset="0"/>
              </a:rPr>
              <a:t>Reggae Music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1A3076A4-CC74-4B68-A132-909B44872C84}"/>
              </a:ext>
            </a:extLst>
          </p:cNvPr>
          <p:cNvSpPr txBox="1"/>
          <p:nvPr/>
        </p:nvSpPr>
        <p:spPr>
          <a:xfrm>
            <a:off x="4423512" y="8410214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Film and Game Music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5A82DB85-5767-4B8F-8D27-D301BCD3C889}"/>
              </a:ext>
            </a:extLst>
          </p:cNvPr>
          <p:cNvSpPr txBox="1"/>
          <p:nvPr/>
        </p:nvSpPr>
        <p:spPr>
          <a:xfrm>
            <a:off x="6801526" y="8353189"/>
            <a:ext cx="14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Live Lounge</a:t>
            </a: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70061451-590B-4AC0-B9D3-D6809D15E9FF}"/>
              </a:ext>
            </a:extLst>
          </p:cNvPr>
          <p:cNvSpPr/>
          <p:nvPr/>
        </p:nvSpPr>
        <p:spPr>
          <a:xfrm rot="5400000">
            <a:off x="1088828" y="12548319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3FD7FC92-A660-4B52-BB62-6F97F8835701}"/>
              </a:ext>
            </a:extLst>
          </p:cNvPr>
          <p:cNvSpPr/>
          <p:nvPr/>
        </p:nvSpPr>
        <p:spPr>
          <a:xfrm>
            <a:off x="4367431" y="9998398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D5ACDDCE-7832-4A23-A000-60B5904AE5A4}"/>
              </a:ext>
            </a:extLst>
          </p:cNvPr>
          <p:cNvSpPr/>
          <p:nvPr/>
        </p:nvSpPr>
        <p:spPr>
          <a:xfrm rot="5400000">
            <a:off x="1059457" y="9168314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1" name="TextBox 16">
            <a:extLst>
              <a:ext uri="{FF2B5EF4-FFF2-40B4-BE49-F238E27FC236}">
                <a16:creationId xmlns:a16="http://schemas.microsoft.com/office/drawing/2014/main" id="{55DCD853-876A-46EA-A670-7644617F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316" y="1299674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Samba Instruments </a:t>
            </a:r>
          </a:p>
        </p:txBody>
      </p:sp>
      <p:sp>
        <p:nvSpPr>
          <p:cNvPr id="552" name="TextBox 16">
            <a:extLst>
              <a:ext uri="{FF2B5EF4-FFF2-40B4-BE49-F238E27FC236}">
                <a16:creationId xmlns:a16="http://schemas.microsoft.com/office/drawing/2014/main" id="{5D6F5CD5-BEDE-4D1B-B824-1FFF01ED5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102" y="14520481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553" name="TextBox 16">
            <a:extLst>
              <a:ext uri="{FF2B5EF4-FFF2-40B4-BE49-F238E27FC236}">
                <a16:creationId xmlns:a16="http://schemas.microsoft.com/office/drawing/2014/main" id="{D5A2721B-DB83-4032-ABC0-D8A927BE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141" y="15419045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Listening to Arrangements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86360854-0135-44C7-9A19-92B86D12E45A}"/>
              </a:ext>
            </a:extLst>
          </p:cNvPr>
          <p:cNvSpPr/>
          <p:nvPr/>
        </p:nvSpPr>
        <p:spPr>
          <a:xfrm>
            <a:off x="1729" y="1106695"/>
            <a:ext cx="931277" cy="354940"/>
          </a:xfrm>
          <a:prstGeom prst="rect">
            <a:avLst/>
          </a:prstGeom>
          <a:solidFill>
            <a:srgbClr val="FF9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interim assessment  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04EC3FA5-577F-40A5-8333-C17BA84DA894}"/>
              </a:ext>
            </a:extLst>
          </p:cNvPr>
          <p:cNvSpPr/>
          <p:nvPr/>
        </p:nvSpPr>
        <p:spPr>
          <a:xfrm>
            <a:off x="4186998" y="6515505"/>
            <a:ext cx="1980319" cy="421862"/>
          </a:xfrm>
          <a:prstGeom prst="rect">
            <a:avLst/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5BBE9-A3CE-4014-9FCC-558A16D92AF8}"/>
              </a:ext>
            </a:extLst>
          </p:cNvPr>
          <p:cNvSpPr txBox="1"/>
          <p:nvPr/>
        </p:nvSpPr>
        <p:spPr>
          <a:xfrm>
            <a:off x="2910683" y="696589"/>
            <a:ext cx="3341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Practical end-of-topic assessment every half term.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4FCF6E-1F2C-43E2-A453-3F99342CF92D}"/>
              </a:ext>
            </a:extLst>
          </p:cNvPr>
          <p:cNvSpPr/>
          <p:nvPr/>
        </p:nvSpPr>
        <p:spPr>
          <a:xfrm>
            <a:off x="7965975" y="6703783"/>
            <a:ext cx="1404257" cy="1573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TextBox 58">
            <a:extLst>
              <a:ext uri="{FF2B5EF4-FFF2-40B4-BE49-F238E27FC236}">
                <a16:creationId xmlns:a16="http://schemas.microsoft.com/office/drawing/2014/main" id="{8A1C00FE-62F8-4D3E-997F-B2DC24D1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773" y="6992097"/>
            <a:ext cx="90152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YEAR</a:t>
            </a:r>
          </a:p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9EA581D3-415D-45D0-B692-3D936084E3D6}"/>
              </a:ext>
            </a:extLst>
          </p:cNvPr>
          <p:cNvSpPr txBox="1"/>
          <p:nvPr/>
        </p:nvSpPr>
        <p:spPr>
          <a:xfrm>
            <a:off x="6317063" y="6480905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Intro  to GCSE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48F3B770-B219-4354-807B-D8A03F15E6BC}"/>
              </a:ext>
            </a:extLst>
          </p:cNvPr>
          <p:cNvSpPr txBox="1"/>
          <p:nvPr/>
        </p:nvSpPr>
        <p:spPr>
          <a:xfrm>
            <a:off x="4303977" y="6482171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Free Composition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7D45A5C8-0697-4B3E-A720-E9C5EC5CC8D3}"/>
              </a:ext>
            </a:extLst>
          </p:cNvPr>
          <p:cNvSpPr txBox="1"/>
          <p:nvPr/>
        </p:nvSpPr>
        <p:spPr>
          <a:xfrm>
            <a:off x="2270831" y="8389319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Western Art Music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DEDEB837-B6E7-4748-B448-E0CF87DFF4DB}"/>
              </a:ext>
            </a:extLst>
          </p:cNvPr>
          <p:cNvSpPr/>
          <p:nvPr/>
        </p:nvSpPr>
        <p:spPr>
          <a:xfrm>
            <a:off x="1798992" y="6521510"/>
            <a:ext cx="2020092" cy="421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07D7F0B3-0BF6-474C-B950-F99C1DED1E29}"/>
              </a:ext>
            </a:extLst>
          </p:cNvPr>
          <p:cNvSpPr/>
          <p:nvPr/>
        </p:nvSpPr>
        <p:spPr>
          <a:xfrm>
            <a:off x="4492537" y="9998242"/>
            <a:ext cx="1152323" cy="415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35" name="Block Arc 334">
            <a:extLst>
              <a:ext uri="{FF2B5EF4-FFF2-40B4-BE49-F238E27FC236}">
                <a16:creationId xmlns:a16="http://schemas.microsoft.com/office/drawing/2014/main" id="{8654942F-CA0F-4C30-A0D7-E1C53189CC75}"/>
              </a:ext>
            </a:extLst>
          </p:cNvPr>
          <p:cNvSpPr/>
          <p:nvPr/>
        </p:nvSpPr>
        <p:spPr>
          <a:xfrm rot="16200000">
            <a:off x="1062340" y="4587077"/>
            <a:ext cx="2009036" cy="2647110"/>
          </a:xfrm>
          <a:prstGeom prst="blockArc">
            <a:avLst>
              <a:gd name="adj1" fmla="val 12916887"/>
              <a:gd name="adj2" fmla="val 178442"/>
              <a:gd name="adj3" fmla="val 20175"/>
            </a:avLst>
          </a:prstGeom>
          <a:solidFill>
            <a:srgbClr val="9F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rgbClr val="00FFCC"/>
              </a:solidFill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7BA42EE3-40A5-4ABC-8889-A11C2B9AC90A}"/>
              </a:ext>
            </a:extLst>
          </p:cNvPr>
          <p:cNvSpPr txBox="1"/>
          <p:nvPr/>
        </p:nvSpPr>
        <p:spPr>
          <a:xfrm rot="18812347">
            <a:off x="601327" y="5159424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AOS1 Mozart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4815942A-9BD8-4453-9AEB-BDF50F6BFEE2}"/>
              </a:ext>
            </a:extLst>
          </p:cNvPr>
          <p:cNvSpPr txBox="1"/>
          <p:nvPr/>
        </p:nvSpPr>
        <p:spPr>
          <a:xfrm>
            <a:off x="3018930" y="9875710"/>
            <a:ext cx="21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ill Sans MT Condensed" panose="020B0506020104020203" pitchFamily="34" charset="0"/>
              </a:rPr>
              <a:t>African Drumming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223818A-C347-4798-BB68-6722ABEC98FA}"/>
              </a:ext>
            </a:extLst>
          </p:cNvPr>
          <p:cNvSpPr/>
          <p:nvPr/>
        </p:nvSpPr>
        <p:spPr>
          <a:xfrm>
            <a:off x="1891967" y="4903935"/>
            <a:ext cx="2990797" cy="421862"/>
          </a:xfrm>
          <a:prstGeom prst="rect">
            <a:avLst/>
          </a:prstGeom>
          <a:solidFill>
            <a:srgbClr val="9F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2728E790-BF66-4482-A302-FB66FBC2D65D}"/>
              </a:ext>
            </a:extLst>
          </p:cNvPr>
          <p:cNvSpPr txBox="1"/>
          <p:nvPr/>
        </p:nvSpPr>
        <p:spPr>
          <a:xfrm>
            <a:off x="2572388" y="4900614"/>
            <a:ext cx="172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AOS3 Paul Simon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72FDBD83-52C5-4889-A7B1-5BF721FF8E46}"/>
              </a:ext>
            </a:extLst>
          </p:cNvPr>
          <p:cNvSpPr/>
          <p:nvPr/>
        </p:nvSpPr>
        <p:spPr>
          <a:xfrm>
            <a:off x="5387464" y="4896701"/>
            <a:ext cx="1981054" cy="433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91DBEE7D-9103-456B-8FF3-75A1C189E17E}"/>
              </a:ext>
            </a:extLst>
          </p:cNvPr>
          <p:cNvSpPr txBox="1"/>
          <p:nvPr/>
        </p:nvSpPr>
        <p:spPr>
          <a:xfrm>
            <a:off x="2003831" y="6488936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Solo Performance</a:t>
            </a:r>
          </a:p>
        </p:txBody>
      </p:sp>
      <p:sp>
        <p:nvSpPr>
          <p:cNvPr id="340" name="Block Arc 339">
            <a:extLst>
              <a:ext uri="{FF2B5EF4-FFF2-40B4-BE49-F238E27FC236}">
                <a16:creationId xmlns:a16="http://schemas.microsoft.com/office/drawing/2014/main" id="{6ABA8226-298A-44B1-BDAC-EE526EF87B40}"/>
              </a:ext>
            </a:extLst>
          </p:cNvPr>
          <p:cNvSpPr/>
          <p:nvPr/>
        </p:nvSpPr>
        <p:spPr>
          <a:xfrm rot="5400000" flipH="1">
            <a:off x="6100980" y="2522042"/>
            <a:ext cx="2359723" cy="3288816"/>
          </a:xfrm>
          <a:prstGeom prst="blockArc">
            <a:avLst>
              <a:gd name="adj1" fmla="val 10785544"/>
              <a:gd name="adj2" fmla="val 21563493"/>
              <a:gd name="adj3" fmla="val 1888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accent6"/>
              </a:solidFill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54B25754-1803-404E-A1CE-C6BBD71D3170}"/>
              </a:ext>
            </a:extLst>
          </p:cNvPr>
          <p:cNvSpPr txBox="1"/>
          <p:nvPr/>
        </p:nvSpPr>
        <p:spPr>
          <a:xfrm>
            <a:off x="5681720" y="4854339"/>
            <a:ext cx="231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Ensemble Performance</a:t>
            </a:r>
          </a:p>
        </p:txBody>
      </p:sp>
      <p:sp>
        <p:nvSpPr>
          <p:cNvPr id="341" name="Block Arc 340">
            <a:extLst>
              <a:ext uri="{FF2B5EF4-FFF2-40B4-BE49-F238E27FC236}">
                <a16:creationId xmlns:a16="http://schemas.microsoft.com/office/drawing/2014/main" id="{EFA1A004-1622-457A-A773-1790C71C3CE7}"/>
              </a:ext>
            </a:extLst>
          </p:cNvPr>
          <p:cNvSpPr/>
          <p:nvPr/>
        </p:nvSpPr>
        <p:spPr>
          <a:xfrm rot="5400000" flipH="1">
            <a:off x="6073186" y="2515125"/>
            <a:ext cx="2359723" cy="3288816"/>
          </a:xfrm>
          <a:prstGeom prst="blockArc">
            <a:avLst>
              <a:gd name="adj1" fmla="val 17249538"/>
              <a:gd name="adj2" fmla="val 21563493"/>
              <a:gd name="adj3" fmla="val 18886"/>
            </a:avLst>
          </a:prstGeom>
          <a:solidFill>
            <a:srgbClr val="2CB22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accent6"/>
              </a:solidFill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78A67D0E-99F1-491B-AA87-90E680BAE684}"/>
              </a:ext>
            </a:extLst>
          </p:cNvPr>
          <p:cNvSpPr/>
          <p:nvPr/>
        </p:nvSpPr>
        <p:spPr>
          <a:xfrm>
            <a:off x="6259976" y="2985820"/>
            <a:ext cx="1117800" cy="455212"/>
          </a:xfrm>
          <a:prstGeom prst="rect">
            <a:avLst/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CF5CE4-BB10-4697-9A38-DBE4F5ACAB58}"/>
              </a:ext>
            </a:extLst>
          </p:cNvPr>
          <p:cNvSpPr/>
          <p:nvPr/>
        </p:nvSpPr>
        <p:spPr>
          <a:xfrm>
            <a:off x="7719031" y="3296966"/>
            <a:ext cx="1404257" cy="1573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2FD2AAC8-6C94-4F3E-8DC7-1BD42F8C1A87}"/>
              </a:ext>
            </a:extLst>
          </p:cNvPr>
          <p:cNvSpPr/>
          <p:nvPr/>
        </p:nvSpPr>
        <p:spPr>
          <a:xfrm>
            <a:off x="7956101" y="3602620"/>
            <a:ext cx="993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</a:rPr>
              <a:t>Year </a:t>
            </a:r>
          </a:p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</a:rPr>
              <a:t>11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06A75E8C-9F4F-41F6-B47D-3E2D68AAA4A0}"/>
              </a:ext>
            </a:extLst>
          </p:cNvPr>
          <p:cNvSpPr/>
          <p:nvPr/>
        </p:nvSpPr>
        <p:spPr>
          <a:xfrm>
            <a:off x="4512857" y="1469980"/>
            <a:ext cx="2490891" cy="421862"/>
          </a:xfrm>
          <a:prstGeom prst="rect">
            <a:avLst/>
          </a:prstGeom>
          <a:solidFill>
            <a:srgbClr val="9F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47A2D35-CDEC-450F-87AA-57FC24B4577E}"/>
              </a:ext>
            </a:extLst>
          </p:cNvPr>
          <p:cNvSpPr/>
          <p:nvPr/>
        </p:nvSpPr>
        <p:spPr>
          <a:xfrm>
            <a:off x="3781786" y="2991375"/>
            <a:ext cx="2186346" cy="473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85C468F8-32C0-4E7B-B81C-492A6B628ECC}"/>
              </a:ext>
            </a:extLst>
          </p:cNvPr>
          <p:cNvSpPr/>
          <p:nvPr/>
        </p:nvSpPr>
        <p:spPr>
          <a:xfrm>
            <a:off x="1865753" y="2982150"/>
            <a:ext cx="1694858" cy="455212"/>
          </a:xfrm>
          <a:prstGeom prst="rect">
            <a:avLst/>
          </a:prstGeom>
          <a:solidFill>
            <a:srgbClr val="2C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0" name="Block Arc 349">
            <a:extLst>
              <a:ext uri="{FF2B5EF4-FFF2-40B4-BE49-F238E27FC236}">
                <a16:creationId xmlns:a16="http://schemas.microsoft.com/office/drawing/2014/main" id="{C02F38E5-3360-43AF-A453-27DA6C819401}"/>
              </a:ext>
            </a:extLst>
          </p:cNvPr>
          <p:cNvSpPr/>
          <p:nvPr/>
        </p:nvSpPr>
        <p:spPr>
          <a:xfrm rot="16200000">
            <a:off x="1130574" y="1118325"/>
            <a:ext cx="1960491" cy="2647110"/>
          </a:xfrm>
          <a:prstGeom prst="blockArc">
            <a:avLst>
              <a:gd name="adj1" fmla="val 12916887"/>
              <a:gd name="adj2" fmla="val 37054"/>
              <a:gd name="adj3" fmla="val 20215"/>
            </a:avLst>
          </a:prstGeom>
          <a:solidFill>
            <a:srgbClr val="9F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rgbClr val="00FFCC"/>
              </a:solidFill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D3DD6D48-F643-465C-B7BB-16F5CE20F291}"/>
              </a:ext>
            </a:extLst>
          </p:cNvPr>
          <p:cNvSpPr/>
          <p:nvPr/>
        </p:nvSpPr>
        <p:spPr>
          <a:xfrm>
            <a:off x="7250250" y="1478871"/>
            <a:ext cx="2452091" cy="421862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BF9264AE-3701-4E3F-8709-25FA1138A220}"/>
              </a:ext>
            </a:extLst>
          </p:cNvPr>
          <p:cNvSpPr txBox="1"/>
          <p:nvPr/>
        </p:nvSpPr>
        <p:spPr>
          <a:xfrm>
            <a:off x="3773845" y="2977138"/>
            <a:ext cx="216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Ensemble Performance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C6B89A4-08D4-49CD-8D89-E27C940726EE}"/>
              </a:ext>
            </a:extLst>
          </p:cNvPr>
          <p:cNvSpPr txBox="1"/>
          <p:nvPr/>
        </p:nvSpPr>
        <p:spPr>
          <a:xfrm>
            <a:off x="2059256" y="2936307"/>
            <a:ext cx="14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Composition 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671BADD8-8574-498B-B006-45EF4448E70E}"/>
              </a:ext>
            </a:extLst>
          </p:cNvPr>
          <p:cNvSpPr txBox="1"/>
          <p:nvPr/>
        </p:nvSpPr>
        <p:spPr>
          <a:xfrm>
            <a:off x="6441419" y="2956839"/>
            <a:ext cx="14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Composition 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3CF74809-0AF4-41D8-9D22-3812A904886B}"/>
              </a:ext>
            </a:extLst>
          </p:cNvPr>
          <p:cNvSpPr/>
          <p:nvPr/>
        </p:nvSpPr>
        <p:spPr>
          <a:xfrm>
            <a:off x="2244725" y="1451511"/>
            <a:ext cx="2103386" cy="421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B1DD15E7-126F-406F-A961-A82D5A366E89}"/>
              </a:ext>
            </a:extLst>
          </p:cNvPr>
          <p:cNvSpPr txBox="1"/>
          <p:nvPr/>
        </p:nvSpPr>
        <p:spPr>
          <a:xfrm>
            <a:off x="2397386" y="1411708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Solo Performance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AC4B3BBE-51A6-4099-A56C-4E909897E3AC}"/>
              </a:ext>
            </a:extLst>
          </p:cNvPr>
          <p:cNvSpPr txBox="1"/>
          <p:nvPr/>
        </p:nvSpPr>
        <p:spPr>
          <a:xfrm rot="18930218">
            <a:off x="648382" y="1534553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Exam Prep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0F6D7AF-53AD-4614-8C4D-2913DB24D0CC}"/>
              </a:ext>
            </a:extLst>
          </p:cNvPr>
          <p:cNvSpPr txBox="1"/>
          <p:nvPr/>
        </p:nvSpPr>
        <p:spPr>
          <a:xfrm>
            <a:off x="4764911" y="1423101"/>
            <a:ext cx="202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Exam Preparation!!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6C33EB8-DA34-4002-A065-B6A18552363A}"/>
              </a:ext>
            </a:extLst>
          </p:cNvPr>
          <p:cNvSpPr txBox="1"/>
          <p:nvPr/>
        </p:nvSpPr>
        <p:spPr>
          <a:xfrm>
            <a:off x="7346537" y="1445442"/>
            <a:ext cx="21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 Condensed" panose="020B0506020104020203" pitchFamily="34" charset="0"/>
              </a:rPr>
              <a:t>Post 16 Education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65C033-7E55-4F22-90D6-8930951792F1}"/>
              </a:ext>
            </a:extLst>
          </p:cNvPr>
          <p:cNvCxnSpPr>
            <a:cxnSpLocks/>
          </p:cNvCxnSpPr>
          <p:nvPr/>
        </p:nvCxnSpPr>
        <p:spPr>
          <a:xfrm>
            <a:off x="9229727" y="1701834"/>
            <a:ext cx="352295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TextBox 16">
            <a:extLst>
              <a:ext uri="{FF2B5EF4-FFF2-40B4-BE49-F238E27FC236}">
                <a16:creationId xmlns:a16="http://schemas.microsoft.com/office/drawing/2014/main" id="{76230819-771D-4679-8DE6-DEFFEBC2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85" y="12892402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374" name="TextBox 16">
            <a:extLst>
              <a:ext uri="{FF2B5EF4-FFF2-40B4-BE49-F238E27FC236}">
                <a16:creationId xmlns:a16="http://schemas.microsoft.com/office/drawing/2014/main" id="{D468687C-968C-4AE6-9E6A-BCA9EE69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14" y="11384851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Mini Theory Test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375" name="TextBox 16">
            <a:extLst>
              <a:ext uri="{FF2B5EF4-FFF2-40B4-BE49-F238E27FC236}">
                <a16:creationId xmlns:a16="http://schemas.microsoft.com/office/drawing/2014/main" id="{74358CF9-B88E-4FC1-BE82-8B55418A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83" y="12492734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377" name="TextBox 16">
            <a:extLst>
              <a:ext uri="{FF2B5EF4-FFF2-40B4-BE49-F238E27FC236}">
                <a16:creationId xmlns:a16="http://schemas.microsoft.com/office/drawing/2014/main" id="{31C823EB-AB5E-41B9-BDF5-5AC4FF58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24" y="7037737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Accuracy </a:t>
            </a:r>
          </a:p>
        </p:txBody>
      </p:sp>
      <p:pic>
        <p:nvPicPr>
          <p:cNvPr id="378" name="Graphic 377" descr="Holiday tree">
            <a:extLst>
              <a:ext uri="{FF2B5EF4-FFF2-40B4-BE49-F238E27FC236}">
                <a16:creationId xmlns:a16="http://schemas.microsoft.com/office/drawing/2014/main" id="{57134062-7EC2-46BE-8D99-644C2F583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4048" y="6519951"/>
            <a:ext cx="383346" cy="383346"/>
          </a:xfrm>
          <a:prstGeom prst="rect">
            <a:avLst/>
          </a:prstGeom>
        </p:spPr>
      </p:pic>
      <p:pic>
        <p:nvPicPr>
          <p:cNvPr id="379" name="Graphic 378" descr="Pen">
            <a:extLst>
              <a:ext uri="{FF2B5EF4-FFF2-40B4-BE49-F238E27FC236}">
                <a16:creationId xmlns:a16="http://schemas.microsoft.com/office/drawing/2014/main" id="{9D2BC138-DCE6-4915-9F73-6C6AA0674CC4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635067" y="6633703"/>
            <a:ext cx="332682" cy="332682"/>
          </a:xfrm>
          <a:prstGeom prst="rect">
            <a:avLst/>
          </a:prstGeom>
        </p:spPr>
      </p:pic>
      <p:sp>
        <p:nvSpPr>
          <p:cNvPr id="380" name="TextBox 16">
            <a:extLst>
              <a:ext uri="{FF2B5EF4-FFF2-40B4-BE49-F238E27FC236}">
                <a16:creationId xmlns:a16="http://schemas.microsoft.com/office/drawing/2014/main" id="{B24F34F7-68FE-4D58-96C7-D4FF756F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63" y="9881540"/>
            <a:ext cx="832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Confidence</a:t>
            </a:r>
          </a:p>
        </p:txBody>
      </p:sp>
      <p:sp>
        <p:nvSpPr>
          <p:cNvPr id="381" name="TextBox 16">
            <a:extLst>
              <a:ext uri="{FF2B5EF4-FFF2-40B4-BE49-F238E27FC236}">
                <a16:creationId xmlns:a16="http://schemas.microsoft.com/office/drawing/2014/main" id="{17A779DF-F653-484E-9762-43A60ACA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49" y="8108867"/>
            <a:ext cx="832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Performance skills</a:t>
            </a:r>
          </a:p>
        </p:txBody>
      </p:sp>
      <p:sp>
        <p:nvSpPr>
          <p:cNvPr id="383" name="TextBox 16">
            <a:extLst>
              <a:ext uri="{FF2B5EF4-FFF2-40B4-BE49-F238E27FC236}">
                <a16:creationId xmlns:a16="http://schemas.microsoft.com/office/drawing/2014/main" id="{BA74905C-551D-479A-A156-859B5C2E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313" y="9733932"/>
            <a:ext cx="832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Cyclic </a:t>
            </a:r>
            <a:r>
              <a:rPr lang="en-US" altLang="en-US" sz="800" b="1" dirty="0" err="1">
                <a:cs typeface="Calibri" panose="020F0502020204030204" pitchFamily="34" charset="0"/>
              </a:rPr>
              <a:t>Rythms</a:t>
            </a:r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384" name="TextBox 16">
            <a:extLst>
              <a:ext uri="{FF2B5EF4-FFF2-40B4-BE49-F238E27FC236}">
                <a16:creationId xmlns:a16="http://schemas.microsoft.com/office/drawing/2014/main" id="{8C5242B8-D593-4A7F-B960-BF4F08281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156" y="9665382"/>
            <a:ext cx="832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Master Drummer</a:t>
            </a:r>
          </a:p>
        </p:txBody>
      </p:sp>
      <p:sp>
        <p:nvSpPr>
          <p:cNvPr id="385" name="TextBox 16">
            <a:extLst>
              <a:ext uri="{FF2B5EF4-FFF2-40B4-BE49-F238E27FC236}">
                <a16:creationId xmlns:a16="http://schemas.microsoft.com/office/drawing/2014/main" id="{B140149F-F786-4817-AED1-BB11109DC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23" y="11439058"/>
            <a:ext cx="8323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cs typeface="Calibri" panose="020F0502020204030204" pitchFamily="34" charset="0"/>
              </a:rPr>
              <a:t>BAROQUE MUSIC</a:t>
            </a:r>
          </a:p>
        </p:txBody>
      </p:sp>
      <p:sp>
        <p:nvSpPr>
          <p:cNvPr id="386" name="TextBox 16">
            <a:extLst>
              <a:ext uri="{FF2B5EF4-FFF2-40B4-BE49-F238E27FC236}">
                <a16:creationId xmlns:a16="http://schemas.microsoft.com/office/drawing/2014/main" id="{384A2530-E709-4360-93AE-6F807B1B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971" y="11247346"/>
            <a:ext cx="832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Drone/pedal </a:t>
            </a:r>
          </a:p>
        </p:txBody>
      </p:sp>
      <p:sp>
        <p:nvSpPr>
          <p:cNvPr id="393" name="TextBox 16">
            <a:extLst>
              <a:ext uri="{FF2B5EF4-FFF2-40B4-BE49-F238E27FC236}">
                <a16:creationId xmlns:a16="http://schemas.microsoft.com/office/drawing/2014/main" id="{7BB74E37-08A7-4C3A-939E-C0F5673E2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794" y="10717110"/>
            <a:ext cx="9140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Common Instrumentation</a:t>
            </a:r>
          </a:p>
        </p:txBody>
      </p:sp>
      <p:sp>
        <p:nvSpPr>
          <p:cNvPr id="394" name="TextBox 16">
            <a:extLst>
              <a:ext uri="{FF2B5EF4-FFF2-40B4-BE49-F238E27FC236}">
                <a16:creationId xmlns:a16="http://schemas.microsoft.com/office/drawing/2014/main" id="{145EF610-1AEC-4BD1-ACA4-6B0C4EB2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950" y="10451328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Listening and appraising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395" name="TextBox 16">
            <a:extLst>
              <a:ext uri="{FF2B5EF4-FFF2-40B4-BE49-F238E27FC236}">
                <a16:creationId xmlns:a16="http://schemas.microsoft.com/office/drawing/2014/main" id="{E12A345A-DF98-4F1D-A5B0-1BE5B31F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328" y="7626181"/>
            <a:ext cx="74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Music and Mood</a:t>
            </a:r>
          </a:p>
        </p:txBody>
      </p:sp>
      <p:sp>
        <p:nvSpPr>
          <p:cNvPr id="396" name="TextBox 16">
            <a:extLst>
              <a:ext uri="{FF2B5EF4-FFF2-40B4-BE49-F238E27FC236}">
                <a16:creationId xmlns:a16="http://schemas.microsoft.com/office/drawing/2014/main" id="{32FCE826-BF4C-48A2-BBD4-AAC22E14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427" y="13825878"/>
            <a:ext cx="7425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Opera</a:t>
            </a:r>
          </a:p>
        </p:txBody>
      </p:sp>
      <p:sp>
        <p:nvSpPr>
          <p:cNvPr id="397" name="TextBox 16">
            <a:extLst>
              <a:ext uri="{FF2B5EF4-FFF2-40B4-BE49-F238E27FC236}">
                <a16:creationId xmlns:a16="http://schemas.microsoft.com/office/drawing/2014/main" id="{8DE4ADF1-7BF9-4745-A91B-EA5014F7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269" y="13060875"/>
            <a:ext cx="7425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Opera</a:t>
            </a:r>
          </a:p>
        </p:txBody>
      </p:sp>
      <p:sp>
        <p:nvSpPr>
          <p:cNvPr id="399" name="TextBox 16">
            <a:extLst>
              <a:ext uri="{FF2B5EF4-FFF2-40B4-BE49-F238E27FC236}">
                <a16:creationId xmlns:a16="http://schemas.microsoft.com/office/drawing/2014/main" id="{6A729337-00D8-4459-9986-09B4F37F3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203" y="13020926"/>
            <a:ext cx="742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Performance techniques</a:t>
            </a:r>
          </a:p>
        </p:txBody>
      </p:sp>
      <p:sp>
        <p:nvSpPr>
          <p:cNvPr id="400" name="TextBox 16">
            <a:extLst>
              <a:ext uri="{FF2B5EF4-FFF2-40B4-BE49-F238E27FC236}">
                <a16:creationId xmlns:a16="http://schemas.microsoft.com/office/drawing/2014/main" id="{8E63236A-240F-49C1-9169-5C95D54C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601" y="13814396"/>
            <a:ext cx="9174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Dialogue/Drama</a:t>
            </a:r>
          </a:p>
        </p:txBody>
      </p:sp>
      <p:sp>
        <p:nvSpPr>
          <p:cNvPr id="401" name="TextBox 16">
            <a:extLst>
              <a:ext uri="{FF2B5EF4-FFF2-40B4-BE49-F238E27FC236}">
                <a16:creationId xmlns:a16="http://schemas.microsoft.com/office/drawing/2014/main" id="{8BD475CD-9A40-40E9-88B6-1566A014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07" y="13717856"/>
            <a:ext cx="983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Melody and accompaniment</a:t>
            </a:r>
          </a:p>
        </p:txBody>
      </p:sp>
      <p:sp>
        <p:nvSpPr>
          <p:cNvPr id="403" name="TextBox 16">
            <a:extLst>
              <a:ext uri="{FF2B5EF4-FFF2-40B4-BE49-F238E27FC236}">
                <a16:creationId xmlns:a16="http://schemas.microsoft.com/office/drawing/2014/main" id="{2A56056E-438D-496D-AB07-C746E660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22" y="13165870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History of Western Art Tradition</a:t>
            </a:r>
          </a:p>
        </p:txBody>
      </p:sp>
      <p:sp>
        <p:nvSpPr>
          <p:cNvPr id="404" name="TextBox 16">
            <a:extLst>
              <a:ext uri="{FF2B5EF4-FFF2-40B4-BE49-F238E27FC236}">
                <a16:creationId xmlns:a16="http://schemas.microsoft.com/office/drawing/2014/main" id="{2330737B-99C9-4A8A-AC76-08C8A02C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089" y="7638955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History of Western Art Tradition</a:t>
            </a:r>
          </a:p>
        </p:txBody>
      </p:sp>
      <p:sp>
        <p:nvSpPr>
          <p:cNvPr id="405" name="TextBox 16">
            <a:extLst>
              <a:ext uri="{FF2B5EF4-FFF2-40B4-BE49-F238E27FC236}">
                <a16:creationId xmlns:a16="http://schemas.microsoft.com/office/drawing/2014/main" id="{093025F5-6007-4EC5-A430-E2F098382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328" y="15432992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Start of Western Art Music</a:t>
            </a:r>
          </a:p>
        </p:txBody>
      </p:sp>
      <p:sp>
        <p:nvSpPr>
          <p:cNvPr id="406" name="TextBox 16">
            <a:extLst>
              <a:ext uri="{FF2B5EF4-FFF2-40B4-BE49-F238E27FC236}">
                <a16:creationId xmlns:a16="http://schemas.microsoft.com/office/drawing/2014/main" id="{38616162-BC90-4998-96D9-C157EB4C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694" y="1621344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Major and Minor</a:t>
            </a:r>
          </a:p>
        </p:txBody>
      </p:sp>
      <p:sp>
        <p:nvSpPr>
          <p:cNvPr id="407" name="TextBox 16">
            <a:extLst>
              <a:ext uri="{FF2B5EF4-FFF2-40B4-BE49-F238E27FC236}">
                <a16:creationId xmlns:a16="http://schemas.microsoft.com/office/drawing/2014/main" id="{414445BD-D5E8-41C3-853B-FA37F3AD3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015" y="13085937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Listening test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411" name="TextBox 16">
            <a:extLst>
              <a:ext uri="{FF2B5EF4-FFF2-40B4-BE49-F238E27FC236}">
                <a16:creationId xmlns:a16="http://schemas.microsoft.com/office/drawing/2014/main" id="{F7585077-06B6-4A76-833D-D9038E5E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75" y="8864282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412" name="TextBox 16">
            <a:extLst>
              <a:ext uri="{FF2B5EF4-FFF2-40B4-BE49-F238E27FC236}">
                <a16:creationId xmlns:a16="http://schemas.microsoft.com/office/drawing/2014/main" id="{05757741-E25F-4CC3-9D70-60C9342C6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709" y="7881565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413" name="TextBox 16">
            <a:extLst>
              <a:ext uri="{FF2B5EF4-FFF2-40B4-BE49-F238E27FC236}">
                <a16:creationId xmlns:a16="http://schemas.microsoft.com/office/drawing/2014/main" id="{29AA0D59-5346-460F-AE4B-E68B1768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234" y="6056191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Pulse, Beat &amp; Rhythm</a:t>
            </a:r>
          </a:p>
        </p:txBody>
      </p:sp>
      <p:sp>
        <p:nvSpPr>
          <p:cNvPr id="415" name="TextBox 16">
            <a:extLst>
              <a:ext uri="{FF2B5EF4-FFF2-40B4-BE49-F238E27FC236}">
                <a16:creationId xmlns:a16="http://schemas.microsoft.com/office/drawing/2014/main" id="{A507FA12-1F8C-4E05-9D9F-EC7BBE60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696" y="4651466"/>
            <a:ext cx="849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Collaboration </a:t>
            </a:r>
          </a:p>
        </p:txBody>
      </p:sp>
      <p:sp>
        <p:nvSpPr>
          <p:cNvPr id="410" name="TextBox 16">
            <a:extLst>
              <a:ext uri="{FF2B5EF4-FFF2-40B4-BE49-F238E27FC236}">
                <a16:creationId xmlns:a16="http://schemas.microsoft.com/office/drawing/2014/main" id="{657B2235-45F9-483E-98FB-07EC371A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27" y="11266734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General Knowledge Quiz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417" name="TextBox 16">
            <a:extLst>
              <a:ext uri="{FF2B5EF4-FFF2-40B4-BE49-F238E27FC236}">
                <a16:creationId xmlns:a16="http://schemas.microsoft.com/office/drawing/2014/main" id="{951D0CEB-FAF8-421C-8D8B-16DD987D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546" y="4460972"/>
            <a:ext cx="84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Fluency and timing </a:t>
            </a:r>
          </a:p>
        </p:txBody>
      </p:sp>
      <p:sp>
        <p:nvSpPr>
          <p:cNvPr id="418" name="TextBox 16">
            <a:extLst>
              <a:ext uri="{FF2B5EF4-FFF2-40B4-BE49-F238E27FC236}">
                <a16:creationId xmlns:a16="http://schemas.microsoft.com/office/drawing/2014/main" id="{D4EBD8A8-5142-46E1-9DA5-D5588400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071" y="2904769"/>
            <a:ext cx="849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DR T SMITH</a:t>
            </a:r>
          </a:p>
        </p:txBody>
      </p:sp>
      <p:sp>
        <p:nvSpPr>
          <p:cNvPr id="422" name="TextBox 16">
            <a:extLst>
              <a:ext uri="{FF2B5EF4-FFF2-40B4-BE49-F238E27FC236}">
                <a16:creationId xmlns:a16="http://schemas.microsoft.com/office/drawing/2014/main" id="{CC36C7FD-AE72-47CC-A335-1BB0BFF9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312" y="6414863"/>
            <a:ext cx="14739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AQA Specification Overview 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4AC15B24-7107-4F28-97D1-4BA38DB8BFBB}"/>
              </a:ext>
            </a:extLst>
          </p:cNvPr>
          <p:cNvSpPr/>
          <p:nvPr/>
        </p:nvSpPr>
        <p:spPr>
          <a:xfrm>
            <a:off x="6901950" y="6508823"/>
            <a:ext cx="121348" cy="420406"/>
          </a:xfrm>
          <a:prstGeom prst="rect">
            <a:avLst/>
          </a:prstGeom>
          <a:solidFill>
            <a:srgbClr val="FF9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" name="TextBox 16">
            <a:extLst>
              <a:ext uri="{FF2B5EF4-FFF2-40B4-BE49-F238E27FC236}">
                <a16:creationId xmlns:a16="http://schemas.microsoft.com/office/drawing/2014/main" id="{F2B6E3E0-041C-4FA0-8ABC-8BBB0819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123" y="6135014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rgbClr val="C00000"/>
                </a:solidFill>
                <a:cs typeface="Calibri" panose="020F0502020204030204" pitchFamily="34" charset="0"/>
              </a:rPr>
              <a:t>Baseline Theory Test</a:t>
            </a:r>
          </a:p>
          <a:p>
            <a:pPr algn="ctr" eaLnBrk="1" hangingPunct="1"/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426" name="TextBox 16">
            <a:extLst>
              <a:ext uri="{FF2B5EF4-FFF2-40B4-BE49-F238E27FC236}">
                <a16:creationId xmlns:a16="http://schemas.microsoft.com/office/drawing/2014/main" id="{5F879E7B-2363-451C-964A-FA68E136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163" y="6044453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Harmony</a:t>
            </a:r>
          </a:p>
        </p:txBody>
      </p:sp>
      <p:sp>
        <p:nvSpPr>
          <p:cNvPr id="430" name="TextBox 16">
            <a:extLst>
              <a:ext uri="{FF2B5EF4-FFF2-40B4-BE49-F238E27FC236}">
                <a16:creationId xmlns:a16="http://schemas.microsoft.com/office/drawing/2014/main" id="{7C1CAEF9-B360-42F1-9A40-5E796626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457" y="5855794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Tonality </a:t>
            </a:r>
          </a:p>
        </p:txBody>
      </p:sp>
      <p:sp>
        <p:nvSpPr>
          <p:cNvPr id="431" name="TextBox 16">
            <a:extLst>
              <a:ext uri="{FF2B5EF4-FFF2-40B4-BE49-F238E27FC236}">
                <a16:creationId xmlns:a16="http://schemas.microsoft.com/office/drawing/2014/main" id="{F5A0681C-2086-4D66-B7F8-225A99E18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304" y="6977101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Melody </a:t>
            </a:r>
          </a:p>
        </p:txBody>
      </p:sp>
      <p:sp>
        <p:nvSpPr>
          <p:cNvPr id="432" name="TextBox 16">
            <a:extLst>
              <a:ext uri="{FF2B5EF4-FFF2-40B4-BE49-F238E27FC236}">
                <a16:creationId xmlns:a16="http://schemas.microsoft.com/office/drawing/2014/main" id="{666BA7DE-B56E-43FE-822C-A0C67CE4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308" y="7770502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Chords</a:t>
            </a:r>
          </a:p>
        </p:txBody>
      </p:sp>
      <p:sp>
        <p:nvSpPr>
          <p:cNvPr id="435" name="TextBox 16">
            <a:extLst>
              <a:ext uri="{FF2B5EF4-FFF2-40B4-BE49-F238E27FC236}">
                <a16:creationId xmlns:a16="http://schemas.microsoft.com/office/drawing/2014/main" id="{294DE247-EB4F-411D-BF74-FA090E98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269" y="5330071"/>
            <a:ext cx="1097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Ladysmith Black </a:t>
            </a:r>
            <a:r>
              <a:rPr lang="en-US" altLang="en-US" sz="800" b="1" dirty="0" err="1">
                <a:cs typeface="Calibri" panose="020F0502020204030204" pitchFamily="34" charset="0"/>
              </a:rPr>
              <a:t>Mambazo</a:t>
            </a:r>
            <a:endParaRPr lang="en-US" altLang="en-US" sz="800" b="1" dirty="0">
              <a:cs typeface="Calibri" panose="020F0502020204030204" pitchFamily="34" charset="0"/>
            </a:endParaRPr>
          </a:p>
        </p:txBody>
      </p:sp>
      <p:sp>
        <p:nvSpPr>
          <p:cNvPr id="449" name="TextBox 16">
            <a:extLst>
              <a:ext uri="{FF2B5EF4-FFF2-40B4-BE49-F238E27FC236}">
                <a16:creationId xmlns:a16="http://schemas.microsoft.com/office/drawing/2014/main" id="{70801954-0098-4D09-9BB8-AE23540C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631" y="5465434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Anacrusis</a:t>
            </a:r>
          </a:p>
        </p:txBody>
      </p:sp>
      <p:sp>
        <p:nvSpPr>
          <p:cNvPr id="455" name="TextBox 16">
            <a:extLst>
              <a:ext uri="{FF2B5EF4-FFF2-40B4-BE49-F238E27FC236}">
                <a16:creationId xmlns:a16="http://schemas.microsoft.com/office/drawing/2014/main" id="{3F66D85B-112F-47F0-BFE2-B67E8A4A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002" y="5382554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Chords</a:t>
            </a:r>
          </a:p>
        </p:txBody>
      </p:sp>
      <p:sp>
        <p:nvSpPr>
          <p:cNvPr id="468" name="TextBox 16">
            <a:extLst>
              <a:ext uri="{FF2B5EF4-FFF2-40B4-BE49-F238E27FC236}">
                <a16:creationId xmlns:a16="http://schemas.microsoft.com/office/drawing/2014/main" id="{20E7B4E1-4951-4F51-9D67-851DC555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739" y="6940649"/>
            <a:ext cx="817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Primary Instrument</a:t>
            </a:r>
          </a:p>
        </p:txBody>
      </p:sp>
      <p:sp>
        <p:nvSpPr>
          <p:cNvPr id="469" name="TextBox 16">
            <a:extLst>
              <a:ext uri="{FF2B5EF4-FFF2-40B4-BE49-F238E27FC236}">
                <a16:creationId xmlns:a16="http://schemas.microsoft.com/office/drawing/2014/main" id="{0F581903-4667-40EE-99E6-459033B5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764" y="1999814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Chords</a:t>
            </a:r>
          </a:p>
        </p:txBody>
      </p:sp>
      <p:sp>
        <p:nvSpPr>
          <p:cNvPr id="475" name="TextBox 16">
            <a:extLst>
              <a:ext uri="{FF2B5EF4-FFF2-40B4-BE49-F238E27FC236}">
                <a16:creationId xmlns:a16="http://schemas.microsoft.com/office/drawing/2014/main" id="{ABA5457F-152A-4116-AFC8-8C93E9BB2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354" y="2721670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Cadences</a:t>
            </a:r>
          </a:p>
        </p:txBody>
      </p:sp>
      <p:sp>
        <p:nvSpPr>
          <p:cNvPr id="486" name="TextBox 16">
            <a:extLst>
              <a:ext uri="{FF2B5EF4-FFF2-40B4-BE49-F238E27FC236}">
                <a16:creationId xmlns:a16="http://schemas.microsoft.com/office/drawing/2014/main" id="{07356D95-58D3-423F-AB66-42098632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52" y="2791852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Modulation</a:t>
            </a:r>
          </a:p>
        </p:txBody>
      </p:sp>
      <p:sp>
        <p:nvSpPr>
          <p:cNvPr id="497" name="TextBox 16">
            <a:extLst>
              <a:ext uri="{FF2B5EF4-FFF2-40B4-BE49-F238E27FC236}">
                <a16:creationId xmlns:a16="http://schemas.microsoft.com/office/drawing/2014/main" id="{AC5B62AA-4AEE-43E1-B9EA-662685F5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36" y="3461972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Tempo </a:t>
            </a:r>
          </a:p>
        </p:txBody>
      </p:sp>
      <p:sp>
        <p:nvSpPr>
          <p:cNvPr id="511" name="TextBox 16">
            <a:extLst>
              <a:ext uri="{FF2B5EF4-FFF2-40B4-BE49-F238E27FC236}">
                <a16:creationId xmlns:a16="http://schemas.microsoft.com/office/drawing/2014/main" id="{2D9B7B3D-25EC-421A-9EBB-998AE093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559" y="1116010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Dynamics</a:t>
            </a:r>
          </a:p>
        </p:txBody>
      </p:sp>
      <p:sp>
        <p:nvSpPr>
          <p:cNvPr id="554" name="TextBox 16">
            <a:extLst>
              <a:ext uri="{FF2B5EF4-FFF2-40B4-BE49-F238E27FC236}">
                <a16:creationId xmlns:a16="http://schemas.microsoft.com/office/drawing/2014/main" id="{08A9A57A-21A4-4317-BBA1-E5CBBF1E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762" y="2796159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Expression</a:t>
            </a:r>
          </a:p>
        </p:txBody>
      </p:sp>
      <p:sp>
        <p:nvSpPr>
          <p:cNvPr id="557" name="TextBox 16">
            <a:extLst>
              <a:ext uri="{FF2B5EF4-FFF2-40B4-BE49-F238E27FC236}">
                <a16:creationId xmlns:a16="http://schemas.microsoft.com/office/drawing/2014/main" id="{2B4FE462-A85B-4090-980E-77E4A7E8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525" y="2415941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Stylistic awareness </a:t>
            </a:r>
          </a:p>
        </p:txBody>
      </p:sp>
      <p:sp>
        <p:nvSpPr>
          <p:cNvPr id="558" name="TextBox 16">
            <a:extLst>
              <a:ext uri="{FF2B5EF4-FFF2-40B4-BE49-F238E27FC236}">
                <a16:creationId xmlns:a16="http://schemas.microsoft.com/office/drawing/2014/main" id="{AF9831A3-E748-4F3C-83D8-D5EEC5B0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064" y="3147281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Structure and Form</a:t>
            </a:r>
          </a:p>
        </p:txBody>
      </p:sp>
      <p:sp>
        <p:nvSpPr>
          <p:cNvPr id="559" name="TextBox 16">
            <a:extLst>
              <a:ext uri="{FF2B5EF4-FFF2-40B4-BE49-F238E27FC236}">
                <a16:creationId xmlns:a16="http://schemas.microsoft.com/office/drawing/2014/main" id="{45D76E70-D859-4BC8-8E66-EFA477BD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936" y="3382055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Texture </a:t>
            </a:r>
          </a:p>
        </p:txBody>
      </p:sp>
      <p:sp>
        <p:nvSpPr>
          <p:cNvPr id="560" name="TextBox 16">
            <a:extLst>
              <a:ext uri="{FF2B5EF4-FFF2-40B4-BE49-F238E27FC236}">
                <a16:creationId xmlns:a16="http://schemas.microsoft.com/office/drawing/2014/main" id="{22319C7F-5319-4B1C-98C0-24AE9081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85" y="2467530"/>
            <a:ext cx="926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Contrast and development of ideas </a:t>
            </a:r>
          </a:p>
        </p:txBody>
      </p:sp>
      <p:sp>
        <p:nvSpPr>
          <p:cNvPr id="561" name="TextBox 16">
            <a:extLst>
              <a:ext uri="{FF2B5EF4-FFF2-40B4-BE49-F238E27FC236}">
                <a16:creationId xmlns:a16="http://schemas.microsoft.com/office/drawing/2014/main" id="{D3F83CF4-BE50-4E7B-8746-A4973CFF1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263" y="1935727"/>
            <a:ext cx="1097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Unfamiliar Listening and appraising  </a:t>
            </a:r>
          </a:p>
        </p:txBody>
      </p:sp>
      <p:sp>
        <p:nvSpPr>
          <p:cNvPr id="562" name="TextBox 16">
            <a:extLst>
              <a:ext uri="{FF2B5EF4-FFF2-40B4-BE49-F238E27FC236}">
                <a16:creationId xmlns:a16="http://schemas.microsoft.com/office/drawing/2014/main" id="{9966604B-A752-482C-A4D9-933173DB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347" y="1210768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Personalized Revision   </a:t>
            </a:r>
          </a:p>
        </p:txBody>
      </p:sp>
      <p:pic>
        <p:nvPicPr>
          <p:cNvPr id="563" name="Picture 562">
            <a:extLst>
              <a:ext uri="{FF2B5EF4-FFF2-40B4-BE49-F238E27FC236}">
                <a16:creationId xmlns:a16="http://schemas.microsoft.com/office/drawing/2014/main" id="{42015195-E4CF-4BD5-A490-779A4CE8210A}"/>
              </a:ext>
            </a:extLst>
          </p:cNvPr>
          <p:cNvPicPr>
            <a:picLocks noChangeAspect="1"/>
          </p:cNvPicPr>
          <p:nvPr/>
        </p:nvPicPr>
        <p:blipFill rotWithShape="1">
          <a:blip r:embed="rId8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6"/>
              </a:ext>
            </a:extLst>
          </a:blip>
          <a:srcRect l="24130" r="27265"/>
          <a:stretch/>
        </p:blipFill>
        <p:spPr>
          <a:xfrm>
            <a:off x="141878" y="5744356"/>
            <a:ext cx="513422" cy="528170"/>
          </a:xfrm>
          <a:prstGeom prst="rect">
            <a:avLst/>
          </a:prstGeom>
        </p:spPr>
      </p:pic>
      <p:sp>
        <p:nvSpPr>
          <p:cNvPr id="564" name="TextBox 16">
            <a:extLst>
              <a:ext uri="{FF2B5EF4-FFF2-40B4-BE49-F238E27FC236}">
                <a16:creationId xmlns:a16="http://schemas.microsoft.com/office/drawing/2014/main" id="{1847BC35-9931-4BB2-9CD8-3FDBBFE3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443" y="5622833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Instrumentation</a:t>
            </a:r>
          </a:p>
        </p:txBody>
      </p:sp>
      <p:pic>
        <p:nvPicPr>
          <p:cNvPr id="565" name="Content Placeholder 4">
            <a:extLst>
              <a:ext uri="{FF2B5EF4-FFF2-40B4-BE49-F238E27FC236}">
                <a16:creationId xmlns:a16="http://schemas.microsoft.com/office/drawing/2014/main" id="{CF682103-6438-4F0F-977B-65FA1B413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8"/>
              </a:ext>
            </a:extLst>
          </a:blip>
          <a:srcRect l="35616" t="16499" r="38112" b="16153"/>
          <a:stretch/>
        </p:blipFill>
        <p:spPr>
          <a:xfrm>
            <a:off x="1591425" y="6580027"/>
            <a:ext cx="165755" cy="376261"/>
          </a:xfrm>
        </p:spPr>
      </p:pic>
      <p:pic>
        <p:nvPicPr>
          <p:cNvPr id="567" name="Content Placeholder 4">
            <a:extLst>
              <a:ext uri="{FF2B5EF4-FFF2-40B4-BE49-F238E27FC236}">
                <a16:creationId xmlns:a16="http://schemas.microsoft.com/office/drawing/2014/main" id="{4B950B9E-2C5E-49DD-82AA-226AEB670115}"/>
              </a:ext>
            </a:extLst>
          </p:cNvPr>
          <p:cNvPicPr>
            <a:picLocks noChangeAspect="1"/>
          </p:cNvPicPr>
          <p:nvPr/>
        </p:nvPicPr>
        <p:blipFill rotWithShape="1">
          <a:blip r:embed="rId8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8"/>
              </a:ext>
            </a:extLst>
          </a:blip>
          <a:srcRect l="35616" t="16499" r="38112" b="16153"/>
          <a:stretch/>
        </p:blipFill>
        <p:spPr bwMode="auto">
          <a:xfrm>
            <a:off x="5737237" y="9665833"/>
            <a:ext cx="113110" cy="3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" name="TextBox 16">
            <a:extLst>
              <a:ext uri="{FF2B5EF4-FFF2-40B4-BE49-F238E27FC236}">
                <a16:creationId xmlns:a16="http://schemas.microsoft.com/office/drawing/2014/main" id="{B2CD0560-0B66-41EA-B1D4-2CAB69AA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488" y="12210279"/>
            <a:ext cx="5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Four chord formula</a:t>
            </a:r>
          </a:p>
        </p:txBody>
      </p:sp>
      <p:sp>
        <p:nvSpPr>
          <p:cNvPr id="569" name="TextBox 16">
            <a:extLst>
              <a:ext uri="{FF2B5EF4-FFF2-40B4-BE49-F238E27FC236}">
                <a16:creationId xmlns:a16="http://schemas.microsoft.com/office/drawing/2014/main" id="{3E14D991-CEA9-4C73-8B44-53A7F2A2C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259" y="11543764"/>
            <a:ext cx="6804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Repetition</a:t>
            </a:r>
          </a:p>
        </p:txBody>
      </p:sp>
      <p:sp>
        <p:nvSpPr>
          <p:cNvPr id="570" name="TextBox 16">
            <a:extLst>
              <a:ext uri="{FF2B5EF4-FFF2-40B4-BE49-F238E27FC236}">
                <a16:creationId xmlns:a16="http://schemas.microsoft.com/office/drawing/2014/main" id="{72892DB9-873F-4EE4-B1D9-533FEDAF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623" y="11230111"/>
            <a:ext cx="561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Strophic form </a:t>
            </a:r>
          </a:p>
        </p:txBody>
      </p:sp>
      <p:sp>
        <p:nvSpPr>
          <p:cNvPr id="571" name="TextBox 16">
            <a:extLst>
              <a:ext uri="{FF2B5EF4-FFF2-40B4-BE49-F238E27FC236}">
                <a16:creationId xmlns:a16="http://schemas.microsoft.com/office/drawing/2014/main" id="{78D2F11C-3204-4431-8366-13CB4F38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649" y="12532231"/>
            <a:ext cx="6000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Harmony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843CCBF3-FCBD-455D-B678-7DAF4A7B7206}"/>
              </a:ext>
            </a:extLst>
          </p:cNvPr>
          <p:cNvSpPr/>
          <p:nvPr/>
        </p:nvSpPr>
        <p:spPr>
          <a:xfrm>
            <a:off x="4424228" y="12144034"/>
            <a:ext cx="12212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 G Am F</a:t>
            </a:r>
            <a:endParaRPr 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74" name="TextBox 16">
            <a:extLst>
              <a:ext uri="{FF2B5EF4-FFF2-40B4-BE49-F238E27FC236}">
                <a16:creationId xmlns:a16="http://schemas.microsoft.com/office/drawing/2014/main" id="{6DF79C44-255C-4484-B391-A339DB43A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721" y="2285967"/>
            <a:ext cx="84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Phrasing and articulation </a:t>
            </a:r>
          </a:p>
        </p:txBody>
      </p:sp>
      <p:sp>
        <p:nvSpPr>
          <p:cNvPr id="575" name="TextBox 16">
            <a:extLst>
              <a:ext uri="{FF2B5EF4-FFF2-40B4-BE49-F238E27FC236}">
                <a16:creationId xmlns:a16="http://schemas.microsoft.com/office/drawing/2014/main" id="{5E5A3B34-230D-4D46-B6C2-FF9C69194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727" y="3690270"/>
            <a:ext cx="849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Riff/ostinato </a:t>
            </a:r>
          </a:p>
        </p:txBody>
      </p:sp>
      <p:sp>
        <p:nvSpPr>
          <p:cNvPr id="576" name="TextBox 16">
            <a:extLst>
              <a:ext uri="{FF2B5EF4-FFF2-40B4-BE49-F238E27FC236}">
                <a16:creationId xmlns:a16="http://schemas.microsoft.com/office/drawing/2014/main" id="{191D6B31-4521-4573-91D1-80297664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916" y="4648075"/>
            <a:ext cx="849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Imitation </a:t>
            </a:r>
          </a:p>
        </p:txBody>
      </p:sp>
      <p:sp>
        <p:nvSpPr>
          <p:cNvPr id="577" name="TextBox 16">
            <a:extLst>
              <a:ext uri="{FF2B5EF4-FFF2-40B4-BE49-F238E27FC236}">
                <a16:creationId xmlns:a16="http://schemas.microsoft.com/office/drawing/2014/main" id="{19A94E4B-1C47-46E1-B381-03FF3B4B9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168" y="2500968"/>
            <a:ext cx="849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canon</a:t>
            </a:r>
          </a:p>
        </p:txBody>
      </p:sp>
      <p:sp>
        <p:nvSpPr>
          <p:cNvPr id="578" name="TextBox 16">
            <a:extLst>
              <a:ext uri="{FF2B5EF4-FFF2-40B4-BE49-F238E27FC236}">
                <a16:creationId xmlns:a16="http://schemas.microsoft.com/office/drawing/2014/main" id="{78163906-29EB-4977-B8FB-55565EA4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753" y="4538251"/>
            <a:ext cx="84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Call and response</a:t>
            </a:r>
          </a:p>
        </p:txBody>
      </p:sp>
      <p:sp>
        <p:nvSpPr>
          <p:cNvPr id="579" name="TextBox 16">
            <a:extLst>
              <a:ext uri="{FF2B5EF4-FFF2-40B4-BE49-F238E27FC236}">
                <a16:creationId xmlns:a16="http://schemas.microsoft.com/office/drawing/2014/main" id="{79B0A81B-4584-4822-8396-D8B490A52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267" y="3476339"/>
            <a:ext cx="849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Rhythm: Cross rhythms, syncopation, dotted rhythms, triplets </a:t>
            </a:r>
          </a:p>
        </p:txBody>
      </p:sp>
      <p:sp>
        <p:nvSpPr>
          <p:cNvPr id="580" name="TextBox 16">
            <a:extLst>
              <a:ext uri="{FF2B5EF4-FFF2-40B4-BE49-F238E27FC236}">
                <a16:creationId xmlns:a16="http://schemas.microsoft.com/office/drawing/2014/main" id="{23996DF4-218F-4B82-8852-FBEFEE58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310" y="3797529"/>
            <a:ext cx="849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Imitation Timbre and dynamics</a:t>
            </a:r>
          </a:p>
        </p:txBody>
      </p:sp>
      <p:pic>
        <p:nvPicPr>
          <p:cNvPr id="581" name="Picture 580">
            <a:extLst>
              <a:ext uri="{FF2B5EF4-FFF2-40B4-BE49-F238E27FC236}">
                <a16:creationId xmlns:a16="http://schemas.microsoft.com/office/drawing/2014/main" id="{BB2A1B03-22BB-4458-B55A-797BB948404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0"/>
              </a:ext>
            </a:extLst>
          </a:blip>
          <a:stretch>
            <a:fillRect/>
          </a:stretch>
        </p:blipFill>
        <p:spPr>
          <a:xfrm>
            <a:off x="5510510" y="1958452"/>
            <a:ext cx="222411" cy="370685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FE6E12B8-82EC-48E8-AFD6-359C274B0A3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2"/>
              </a:ext>
            </a:extLst>
          </a:blip>
          <a:stretch>
            <a:fillRect/>
          </a:stretch>
        </p:blipFill>
        <p:spPr>
          <a:xfrm>
            <a:off x="2899114" y="5561464"/>
            <a:ext cx="414161" cy="381201"/>
          </a:xfrm>
          <a:prstGeom prst="rect">
            <a:avLst/>
          </a:prstGeom>
        </p:spPr>
      </p:pic>
      <p:sp>
        <p:nvSpPr>
          <p:cNvPr id="583" name="TextBox 16">
            <a:extLst>
              <a:ext uri="{FF2B5EF4-FFF2-40B4-BE49-F238E27FC236}">
                <a16:creationId xmlns:a16="http://schemas.microsoft.com/office/drawing/2014/main" id="{B1E38686-EC8B-4E9B-A310-6EE908274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611" y="1253508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Pitching </a:t>
            </a:r>
          </a:p>
        </p:txBody>
      </p:sp>
      <p:sp>
        <p:nvSpPr>
          <p:cNvPr id="584" name="TextBox 16">
            <a:extLst>
              <a:ext uri="{FF2B5EF4-FFF2-40B4-BE49-F238E27FC236}">
                <a16:creationId xmlns:a16="http://schemas.microsoft.com/office/drawing/2014/main" id="{69306A63-9E23-4A01-A688-924A9771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398" y="1842525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Intonation  </a:t>
            </a:r>
          </a:p>
        </p:txBody>
      </p:sp>
      <p:sp>
        <p:nvSpPr>
          <p:cNvPr id="585" name="TextBox 16">
            <a:extLst>
              <a:ext uri="{FF2B5EF4-FFF2-40B4-BE49-F238E27FC236}">
                <a16:creationId xmlns:a16="http://schemas.microsoft.com/office/drawing/2014/main" id="{CDF935D5-8F1F-4E48-80A6-4EE501A5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312" y="2224823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Expressive detail</a:t>
            </a:r>
          </a:p>
        </p:txBody>
      </p:sp>
      <p:sp>
        <p:nvSpPr>
          <p:cNvPr id="586" name="TextBox 16">
            <a:extLst>
              <a:ext uri="{FF2B5EF4-FFF2-40B4-BE49-F238E27FC236}">
                <a16:creationId xmlns:a16="http://schemas.microsoft.com/office/drawing/2014/main" id="{53B30FAA-E006-4A24-85D9-170ACC046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580" y="3512665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Fluency  </a:t>
            </a:r>
          </a:p>
        </p:txBody>
      </p:sp>
      <p:sp>
        <p:nvSpPr>
          <p:cNvPr id="587" name="TextBox 16">
            <a:extLst>
              <a:ext uri="{FF2B5EF4-FFF2-40B4-BE49-F238E27FC236}">
                <a16:creationId xmlns:a16="http://schemas.microsoft.com/office/drawing/2014/main" id="{C9C8807B-64C3-491D-8003-BFD5E0EF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69" y="2776029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Interpretation </a:t>
            </a:r>
          </a:p>
        </p:txBody>
      </p:sp>
      <p:sp>
        <p:nvSpPr>
          <p:cNvPr id="588" name="TextBox 16">
            <a:extLst>
              <a:ext uri="{FF2B5EF4-FFF2-40B4-BE49-F238E27FC236}">
                <a16:creationId xmlns:a16="http://schemas.microsoft.com/office/drawing/2014/main" id="{1A3B50D4-9357-4643-8CCE-69A5FCE4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83" y="7192356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Repertoire</a:t>
            </a:r>
          </a:p>
        </p:txBody>
      </p:sp>
      <p:pic>
        <p:nvPicPr>
          <p:cNvPr id="589" name="Picture 588">
            <a:extLst>
              <a:ext uri="{FF2B5EF4-FFF2-40B4-BE49-F238E27FC236}">
                <a16:creationId xmlns:a16="http://schemas.microsoft.com/office/drawing/2014/main" id="{76A812C9-B24A-4D24-A8EF-9F92A2328EE5}"/>
              </a:ext>
            </a:extLst>
          </p:cNvPr>
          <p:cNvPicPr>
            <a:picLocks noChangeAspect="1"/>
          </p:cNvPicPr>
          <p:nvPr/>
        </p:nvPicPr>
        <p:blipFill rotWithShape="1">
          <a:blip r:embed="rId9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4"/>
              </a:ext>
            </a:extLst>
          </a:blip>
          <a:srcRect l="32808" t="22022" r="15691"/>
          <a:stretch/>
        </p:blipFill>
        <p:spPr>
          <a:xfrm>
            <a:off x="6794169" y="1440433"/>
            <a:ext cx="439884" cy="444018"/>
          </a:xfrm>
          <a:prstGeom prst="rect">
            <a:avLst/>
          </a:prstGeom>
        </p:spPr>
      </p:pic>
      <p:pic>
        <p:nvPicPr>
          <p:cNvPr id="590" name="Picture 589">
            <a:extLst>
              <a:ext uri="{FF2B5EF4-FFF2-40B4-BE49-F238E27FC236}">
                <a16:creationId xmlns:a16="http://schemas.microsoft.com/office/drawing/2014/main" id="{4D9F7835-4F60-4626-B6B5-6AB2083F6C29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6"/>
              </a:ext>
            </a:extLst>
          </a:blip>
          <a:stretch>
            <a:fillRect/>
          </a:stretch>
        </p:blipFill>
        <p:spPr>
          <a:xfrm>
            <a:off x="9097708" y="1892591"/>
            <a:ext cx="670560" cy="664464"/>
          </a:xfrm>
          <a:prstGeom prst="rect">
            <a:avLst/>
          </a:prstGeom>
        </p:spPr>
      </p:pic>
      <p:sp>
        <p:nvSpPr>
          <p:cNvPr id="592" name="TextBox 16">
            <a:extLst>
              <a:ext uri="{FF2B5EF4-FFF2-40B4-BE49-F238E27FC236}">
                <a16:creationId xmlns:a16="http://schemas.microsoft.com/office/drawing/2014/main" id="{F7B56FA8-CD7D-4817-A668-E6DD50DB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487" y="5216319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musicianship</a:t>
            </a:r>
          </a:p>
        </p:txBody>
      </p:sp>
      <p:pic>
        <p:nvPicPr>
          <p:cNvPr id="593" name="Picture 592">
            <a:extLst>
              <a:ext uri="{FF2B5EF4-FFF2-40B4-BE49-F238E27FC236}">
                <a16:creationId xmlns:a16="http://schemas.microsoft.com/office/drawing/2014/main" id="{C7DC4479-9116-41C4-8EAA-527EE603E62C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7214296" y="5820803"/>
            <a:ext cx="477766" cy="237478"/>
          </a:xfrm>
          <a:prstGeom prst="rect">
            <a:avLst/>
          </a:prstGeom>
        </p:spPr>
      </p:pic>
      <p:pic>
        <p:nvPicPr>
          <p:cNvPr id="594" name="Picture 26" descr="See the source image">
            <a:extLst>
              <a:ext uri="{FF2B5EF4-FFF2-40B4-BE49-F238E27FC236}">
                <a16:creationId xmlns:a16="http://schemas.microsoft.com/office/drawing/2014/main" id="{89A596DC-86C0-408A-A558-990627874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25520"/>
          <a:stretch/>
        </p:blipFill>
        <p:spPr bwMode="auto">
          <a:xfrm>
            <a:off x="6013210" y="4400072"/>
            <a:ext cx="633427" cy="1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" name="Graphic 594" descr="Volume">
            <a:extLst>
              <a:ext uri="{FF2B5EF4-FFF2-40B4-BE49-F238E27FC236}">
                <a16:creationId xmlns:a16="http://schemas.microsoft.com/office/drawing/2014/main" id="{637CD918-FBEC-4C14-B68E-4CDC13368DE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32495" y="2627561"/>
            <a:ext cx="270515" cy="340645"/>
          </a:xfrm>
          <a:prstGeom prst="rect">
            <a:avLst/>
          </a:prstGeom>
        </p:spPr>
      </p:pic>
      <p:sp>
        <p:nvSpPr>
          <p:cNvPr id="596" name="TextBox 16">
            <a:extLst>
              <a:ext uri="{FF2B5EF4-FFF2-40B4-BE49-F238E27FC236}">
                <a16:creationId xmlns:a16="http://schemas.microsoft.com/office/drawing/2014/main" id="{E427263A-32DA-425B-BEC9-5E37B995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" y="1822812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Keyword Terminology and vocabulary </a:t>
            </a:r>
          </a:p>
        </p:txBody>
      </p:sp>
      <p:pic>
        <p:nvPicPr>
          <p:cNvPr id="597" name="Picture 596">
            <a:extLst>
              <a:ext uri="{FF2B5EF4-FFF2-40B4-BE49-F238E27FC236}">
                <a16:creationId xmlns:a16="http://schemas.microsoft.com/office/drawing/2014/main" id="{C00AECC4-6C51-43A0-892D-A2620784B24B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8"/>
              </a:ext>
            </a:extLst>
          </a:blip>
          <a:stretch>
            <a:fillRect/>
          </a:stretch>
        </p:blipFill>
        <p:spPr>
          <a:xfrm>
            <a:off x="756167" y="1483366"/>
            <a:ext cx="398143" cy="363324"/>
          </a:xfrm>
          <a:prstGeom prst="rect">
            <a:avLst/>
          </a:prstGeom>
        </p:spPr>
      </p:pic>
      <p:sp>
        <p:nvSpPr>
          <p:cNvPr id="598" name="TextBox 16">
            <a:extLst>
              <a:ext uri="{FF2B5EF4-FFF2-40B4-BE49-F238E27FC236}">
                <a16:creationId xmlns:a16="http://schemas.microsoft.com/office/drawing/2014/main" id="{3CC3EB02-7636-4430-BC21-94C08B0D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434" y="1861418"/>
            <a:ext cx="1097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Interval</a:t>
            </a:r>
          </a:p>
        </p:txBody>
      </p:sp>
      <p:pic>
        <p:nvPicPr>
          <p:cNvPr id="599" name="Picture 598">
            <a:extLst>
              <a:ext uri="{FF2B5EF4-FFF2-40B4-BE49-F238E27FC236}">
                <a16:creationId xmlns:a16="http://schemas.microsoft.com/office/drawing/2014/main" id="{D415C803-E96F-4436-81EB-06CF3CABDC20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0"/>
              </a:ext>
            </a:extLst>
          </a:blip>
          <a:stretch>
            <a:fillRect/>
          </a:stretch>
        </p:blipFill>
        <p:spPr>
          <a:xfrm>
            <a:off x="3065506" y="1113032"/>
            <a:ext cx="440932" cy="308653"/>
          </a:xfrm>
          <a:prstGeom prst="rect">
            <a:avLst/>
          </a:prstGeom>
        </p:spPr>
      </p:pic>
      <p:sp>
        <p:nvSpPr>
          <p:cNvPr id="600" name="TextBox 16">
            <a:extLst>
              <a:ext uri="{FF2B5EF4-FFF2-40B4-BE49-F238E27FC236}">
                <a16:creationId xmlns:a16="http://schemas.microsoft.com/office/drawing/2014/main" id="{17EBB2BF-67B2-4609-BB0E-761E4431D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98" y="878399"/>
            <a:ext cx="82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cs typeface="Calibri" panose="020F0502020204030204" pitchFamily="34" charset="0"/>
              </a:rPr>
              <a:t>AOS1 and AOS3 long answer questions</a:t>
            </a:r>
          </a:p>
        </p:txBody>
      </p:sp>
      <p:pic>
        <p:nvPicPr>
          <p:cNvPr id="602" name="Picture 601">
            <a:extLst>
              <a:ext uri="{FF2B5EF4-FFF2-40B4-BE49-F238E27FC236}">
                <a16:creationId xmlns:a16="http://schemas.microsoft.com/office/drawing/2014/main" id="{EFBE2609-FA1C-475E-8F03-05611E5025E2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2"/>
              </a:ext>
            </a:extLst>
          </a:blip>
          <a:stretch>
            <a:fillRect/>
          </a:stretch>
        </p:blipFill>
        <p:spPr>
          <a:xfrm>
            <a:off x="6753142" y="2708920"/>
            <a:ext cx="267150" cy="2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7b6875b2714669f8c355fcb91beea69f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69f247aa49179e3b326e04f1f62a4441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F77E9552-D9CD-48FA-B3C0-8EA214EEEA00}"/>
</file>

<file path=customXml/itemProps2.xml><?xml version="1.0" encoding="utf-8"?>
<ds:datastoreItem xmlns:ds="http://schemas.openxmlformats.org/officeDocument/2006/customXml" ds:itemID="{1FB51F45-95D0-4C2D-BCAB-C0CCAAC4882A}"/>
</file>

<file path=customXml/itemProps3.xml><?xml version="1.0" encoding="utf-8"?>
<ds:datastoreItem xmlns:ds="http://schemas.openxmlformats.org/officeDocument/2006/customXml" ds:itemID="{37A2E563-8271-48A9-AA4C-2D3FA2E3AFA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36706</TotalTime>
  <Words>658</Words>
  <Application>Microsoft Office PowerPoint</Application>
  <PresentationFormat>Custom</PresentationFormat>
  <Paragraphs>246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Bahnschrift SemiBold SemiConden</vt:lpstr>
      <vt:lpstr>Bahnschrift SemiLight SemiConde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Bill, Lisa</cp:lastModifiedBy>
  <cp:revision>530</cp:revision>
  <cp:lastPrinted>2020-06-10T12:49:56Z</cp:lastPrinted>
  <dcterms:created xsi:type="dcterms:W3CDTF">2018-02-08T08:28:53Z</dcterms:created>
  <dcterms:modified xsi:type="dcterms:W3CDTF">2024-05-14T11:22:07Z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