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6797675" cy="998220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CC00CC"/>
    <a:srgbClr val="CC66FF"/>
    <a:srgbClr val="FE5E00"/>
    <a:srgbClr val="00FFFF"/>
    <a:srgbClr val="00FF00"/>
    <a:srgbClr val="00CC00"/>
    <a:srgbClr val="FF00FF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5857" autoAdjust="0"/>
  </p:normalViewPr>
  <p:slideViewPr>
    <p:cSldViewPr snapToGrid="0">
      <p:cViewPr varScale="1">
        <p:scale>
          <a:sx n="42" d="100"/>
          <a:sy n="42" d="100"/>
        </p:scale>
        <p:origin x="4128" y="42"/>
      </p:cViewPr>
      <p:guideLst>
        <p:guide orient="horz" pos="5556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1738" y="1247775"/>
            <a:ext cx="185420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4" tIns="45867" rIns="91734" bIns="458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803525"/>
            <a:ext cx="5438775" cy="3930302"/>
          </a:xfrm>
          <a:prstGeom prst="rect">
            <a:avLst/>
          </a:prstGeom>
        </p:spPr>
        <p:txBody>
          <a:bodyPr vert="horz" lIns="91734" tIns="45867" rIns="91734" bIns="4586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53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53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1738" y="1247775"/>
            <a:ext cx="185420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1.jpeg"/><Relationship Id="rId39" Type="http://schemas.openxmlformats.org/officeDocument/2006/relationships/image" Target="../media/image32.png"/><Relationship Id="rId21" Type="http://schemas.openxmlformats.org/officeDocument/2006/relationships/image" Target="../media/image18.jpeg"/><Relationship Id="rId34" Type="http://schemas.openxmlformats.org/officeDocument/2006/relationships/image" Target="../media/image27.png"/><Relationship Id="rId42" Type="http://schemas.openxmlformats.org/officeDocument/2006/relationships/image" Target="../media/image34.jpeg"/><Relationship Id="rId47" Type="http://schemas.openxmlformats.org/officeDocument/2006/relationships/image" Target="../media/image39.jpeg"/><Relationship Id="rId50" Type="http://schemas.openxmlformats.org/officeDocument/2006/relationships/image" Target="../media/image4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microsoft.com/office/2007/relationships/hdphoto" Target="../media/hdphoto5.wdp"/><Relationship Id="rId37" Type="http://schemas.openxmlformats.org/officeDocument/2006/relationships/image" Target="../media/image30.png"/><Relationship Id="rId40" Type="http://schemas.microsoft.com/office/2007/relationships/hdphoto" Target="../media/hdphoto6.wdp"/><Relationship Id="rId45" Type="http://schemas.openxmlformats.org/officeDocument/2006/relationships/image" Target="../media/image37.jpeg"/><Relationship Id="rId53" Type="http://schemas.openxmlformats.org/officeDocument/2006/relationships/image" Target="../media/image45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19" Type="http://schemas.microsoft.com/office/2007/relationships/hdphoto" Target="../media/hdphoto1.wdp"/><Relationship Id="rId31" Type="http://schemas.openxmlformats.org/officeDocument/2006/relationships/image" Target="../media/image25.png"/><Relationship Id="rId44" Type="http://schemas.openxmlformats.org/officeDocument/2006/relationships/image" Target="../media/image36.jpeg"/><Relationship Id="rId52" Type="http://schemas.openxmlformats.org/officeDocument/2006/relationships/image" Target="../media/image44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microsoft.com/office/2007/relationships/hdphoto" Target="../media/hdphoto4.wdp"/><Relationship Id="rId35" Type="http://schemas.openxmlformats.org/officeDocument/2006/relationships/image" Target="../media/image28.png"/><Relationship Id="rId43" Type="http://schemas.openxmlformats.org/officeDocument/2006/relationships/image" Target="../media/image35.png"/><Relationship Id="rId48" Type="http://schemas.openxmlformats.org/officeDocument/2006/relationships/image" Target="../media/image40.jpeg"/><Relationship Id="rId8" Type="http://schemas.openxmlformats.org/officeDocument/2006/relationships/image" Target="../media/image6.jpeg"/><Relationship Id="rId51" Type="http://schemas.openxmlformats.org/officeDocument/2006/relationships/image" Target="../media/image43.jpe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microsoft.com/office/2007/relationships/hdphoto" Target="../media/hdphoto3.wdp"/><Relationship Id="rId33" Type="http://schemas.openxmlformats.org/officeDocument/2006/relationships/image" Target="../media/image26.jpeg"/><Relationship Id="rId38" Type="http://schemas.openxmlformats.org/officeDocument/2006/relationships/image" Target="../media/image31.png"/><Relationship Id="rId46" Type="http://schemas.openxmlformats.org/officeDocument/2006/relationships/image" Target="../media/image38.jpeg"/><Relationship Id="rId20" Type="http://schemas.openxmlformats.org/officeDocument/2006/relationships/image" Target="../media/image17.jpeg"/><Relationship Id="rId41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microsoft.com/office/2007/relationships/hdphoto" Target="../media/hdphoto2.wdp"/><Relationship Id="rId28" Type="http://schemas.openxmlformats.org/officeDocument/2006/relationships/image" Target="../media/image23.jpeg"/><Relationship Id="rId36" Type="http://schemas.openxmlformats.org/officeDocument/2006/relationships/image" Target="../media/image29.png"/><Relationship Id="rId4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2" descr="Cartoon Bat Images – Browse 173,147 Stock Photos, Vectors, and Video |  Adobe Stock">
            <a:extLst>
              <a:ext uri="{FF2B5EF4-FFF2-40B4-BE49-F238E27FC236}">
                <a16:creationId xmlns:a16="http://schemas.microsoft.com/office/drawing/2014/main" id="{C9750B5D-7F97-BC17-862E-8C7E16CA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86" y="16428542"/>
            <a:ext cx="969221" cy="6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4" descr="Alice | Alice in Wonderland Wiki | Fandom">
            <a:extLst>
              <a:ext uri="{FF2B5EF4-FFF2-40B4-BE49-F238E27FC236}">
                <a16:creationId xmlns:a16="http://schemas.microsoft.com/office/drawing/2014/main" id="{8A4B23D0-751C-26D3-DAAB-19B3B66F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4" y="14368357"/>
            <a:ext cx="574682" cy="10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James and the Giant Peach (musical) - Wikipedia">
            <a:extLst>
              <a:ext uri="{FF2B5EF4-FFF2-40B4-BE49-F238E27FC236}">
                <a16:creationId xmlns:a16="http://schemas.microsoft.com/office/drawing/2014/main" id="{FFDF3DAF-EC58-B234-A60F-9C4896E8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21" y="13477014"/>
            <a:ext cx="932452" cy="9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720279E-2200-C1E7-3FB2-BA91F6D27ED3}"/>
              </a:ext>
            </a:extLst>
          </p:cNvPr>
          <p:cNvSpPr/>
          <p:nvPr/>
        </p:nvSpPr>
        <p:spPr>
          <a:xfrm>
            <a:off x="2302733" y="3944898"/>
            <a:ext cx="1657676" cy="968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40">
            <a:extLst>
              <a:ext uri="{FF2B5EF4-FFF2-40B4-BE49-F238E27FC236}">
                <a16:creationId xmlns:a16="http://schemas.microsoft.com/office/drawing/2014/main" id="{677D66F0-A052-A8F1-022C-E56CECDFC6F5}"/>
              </a:ext>
            </a:extLst>
          </p:cNvPr>
          <p:cNvSpPr/>
          <p:nvPr/>
        </p:nvSpPr>
        <p:spPr>
          <a:xfrm>
            <a:off x="5429112" y="8724562"/>
            <a:ext cx="2899825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553080">
            <a:off x="1322657" y="13083973"/>
            <a:ext cx="3250323" cy="345728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675979" y="15426688"/>
            <a:ext cx="6362200" cy="993177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24134" y="10976906"/>
            <a:ext cx="3169937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405906" y="13256703"/>
            <a:ext cx="5521880" cy="9507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552820" y="11013696"/>
            <a:ext cx="5360924" cy="9216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160260" y="8331136"/>
            <a:ext cx="3205917" cy="4017074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292581" y="6441752"/>
            <a:ext cx="3233041" cy="3175827"/>
          </a:xfrm>
          <a:prstGeom prst="blockArc">
            <a:avLst>
              <a:gd name="adj1" fmla="val 10800000"/>
              <a:gd name="adj2" fmla="val 21541939"/>
              <a:gd name="adj3" fmla="val 276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510535" y="8742521"/>
            <a:ext cx="2899825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427359" y="6391564"/>
            <a:ext cx="5549856" cy="968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93985" y="3875471"/>
            <a:ext cx="3415688" cy="352960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5956981" y="1695941"/>
            <a:ext cx="3152431" cy="3279923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827027" y="3924681"/>
            <a:ext cx="4114891" cy="9627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05144" y="10833870"/>
            <a:ext cx="1214980" cy="130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53610" y="11019826"/>
            <a:ext cx="7803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355840" y="1755875"/>
            <a:ext cx="6149304" cy="852696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174234" y="3664965"/>
            <a:ext cx="1214980" cy="13048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333923" y="3883658"/>
            <a:ext cx="899180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71486" y="1787600"/>
            <a:ext cx="1231914" cy="806932"/>
          </a:xfrm>
          <a:prstGeom prst="triangl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88242" y="13193202"/>
            <a:ext cx="1214980" cy="1304869"/>
            <a:chOff x="1171665" y="13928086"/>
            <a:chExt cx="1214980" cy="1304869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1171665" y="13928086"/>
              <a:ext cx="1214980" cy="130486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1339002" y="14097584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1330270" y="14138672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Y8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23260" y="1109018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Y9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182779" y="8604647"/>
            <a:ext cx="1214980" cy="1304869"/>
            <a:chOff x="3556774" y="6245993"/>
            <a:chExt cx="1214980" cy="13048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3022D3B-34E7-7A4B-A8E5-560DEA516668}"/>
                </a:ext>
              </a:extLst>
            </p:cNvPr>
            <p:cNvSpPr/>
            <p:nvPr/>
          </p:nvSpPr>
          <p:spPr>
            <a:xfrm>
              <a:off x="3556774" y="6245993"/>
              <a:ext cx="1214980" cy="13048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4983B9C-0FBB-A043-AF69-BE33CCD6172D}"/>
                </a:ext>
              </a:extLst>
            </p:cNvPr>
            <p:cNvSpPr/>
            <p:nvPr/>
          </p:nvSpPr>
          <p:spPr>
            <a:xfrm>
              <a:off x="3762793" y="6433339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ED9127-A30D-104E-8EB4-510CC7FB4FC3}"/>
                </a:ext>
              </a:extLst>
            </p:cNvPr>
            <p:cNvSpPr txBox="1"/>
            <p:nvPr/>
          </p:nvSpPr>
          <p:spPr>
            <a:xfrm>
              <a:off x="3651617" y="6525685"/>
              <a:ext cx="1077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Y10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3186111" y="3960370"/>
            <a:ext cx="1177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Y11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8464596" y="15387090"/>
            <a:ext cx="84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  </a:t>
            </a:r>
          </a:p>
          <a:p>
            <a:pPr algn="ctr"/>
            <a:r>
              <a:rPr lang="en-US" sz="4800" b="1" dirty="0"/>
              <a:t>Y7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3F0276F6-94E0-4DAD-BA12-6B739B52848B}"/>
              </a:ext>
            </a:extLst>
          </p:cNvPr>
          <p:cNvSpPr txBox="1"/>
          <p:nvPr/>
        </p:nvSpPr>
        <p:spPr>
          <a:xfrm rot="1138525">
            <a:off x="1494567" y="15254650"/>
            <a:ext cx="1620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Scripts: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Page to stage: Characterisation Throughout Time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6C74B10A-04F6-47A6-95B3-01CA0E612753}"/>
              </a:ext>
            </a:extLst>
          </p:cNvPr>
          <p:cNvSpPr txBox="1"/>
          <p:nvPr/>
        </p:nvSpPr>
        <p:spPr>
          <a:xfrm>
            <a:off x="3148713" y="1089108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Devised: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Charlie Chaplin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770CC5E4-E698-49C9-83D6-A6F7BDE42083}"/>
              </a:ext>
            </a:extLst>
          </p:cNvPr>
          <p:cNvSpPr txBox="1"/>
          <p:nvPr/>
        </p:nvSpPr>
        <p:spPr>
          <a:xfrm rot="20337355">
            <a:off x="7479814" y="12682089"/>
            <a:ext cx="2447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Scripts: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Power and Status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EAF90B06-8935-4DAD-B284-BE41773AC65A}"/>
              </a:ext>
            </a:extLst>
          </p:cNvPr>
          <p:cNvSpPr txBox="1"/>
          <p:nvPr/>
        </p:nvSpPr>
        <p:spPr>
          <a:xfrm>
            <a:off x="2890329" y="8406430"/>
            <a:ext cx="2171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Scripts: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Intro to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Blood Brothers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0FBD455B-1B3C-4CED-A6F7-9DF665C18492}"/>
              </a:ext>
            </a:extLst>
          </p:cNvPr>
          <p:cNvSpPr txBox="1"/>
          <p:nvPr/>
        </p:nvSpPr>
        <p:spPr>
          <a:xfrm rot="1159693">
            <a:off x="388493" y="6059525"/>
            <a:ext cx="264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Set Text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Exploration: BLOOD BROTHERS (25%)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D0C11BA-0975-4D0D-B20E-597836AF1EE7}"/>
              </a:ext>
            </a:extLst>
          </p:cNvPr>
          <p:cNvSpPr txBox="1"/>
          <p:nvPr/>
        </p:nvSpPr>
        <p:spPr>
          <a:xfrm>
            <a:off x="5947402" y="6433905"/>
            <a:ext cx="1706791" cy="755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Devising</a:t>
            </a:r>
          </a:p>
          <a:p>
            <a:r>
              <a:rPr lang="en-GB" dirty="0">
                <a:solidFill>
                  <a:schemeClr val="bg1"/>
                </a:solidFill>
              </a:rPr>
              <a:t> Drama (30%)</a:t>
            </a:r>
          </a:p>
        </p:txBody>
      </p:sp>
      <p:pic>
        <p:nvPicPr>
          <p:cNvPr id="449" name="Picture 448" descr="A person wearing a black hat&#10;&#10;Description automatically generated">
            <a:extLst>
              <a:ext uri="{FF2B5EF4-FFF2-40B4-BE49-F238E27FC236}">
                <a16:creationId xmlns:a16="http://schemas.microsoft.com/office/drawing/2014/main" id="{8BDFDE5B-FE29-4C5D-87BA-92EF17FE0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574">
            <a:off x="4501659" y="11155815"/>
            <a:ext cx="818742" cy="989947"/>
          </a:xfrm>
          <a:prstGeom prst="rect">
            <a:avLst/>
          </a:prstGeom>
        </p:spPr>
      </p:pic>
      <p:pic>
        <p:nvPicPr>
          <p:cNvPr id="485" name="Picture 484" descr="A close up of a sign&#10;&#10;Description automatically generated">
            <a:extLst>
              <a:ext uri="{FF2B5EF4-FFF2-40B4-BE49-F238E27FC236}">
                <a16:creationId xmlns:a16="http://schemas.microsoft.com/office/drawing/2014/main" id="{B04ABBC0-06DD-4012-9B06-B9A2FB5A62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274">
            <a:off x="2624707" y="6558007"/>
            <a:ext cx="760400" cy="720370"/>
          </a:xfrm>
          <a:prstGeom prst="rect">
            <a:avLst/>
          </a:prstGeom>
        </p:spPr>
      </p:pic>
      <p:pic>
        <p:nvPicPr>
          <p:cNvPr id="489" name="Picture 48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35C66737-1200-4FEC-A1EE-F885D611D2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820" r="17565" b="32202"/>
          <a:stretch/>
        </p:blipFill>
        <p:spPr>
          <a:xfrm rot="723055">
            <a:off x="7624854" y="6502231"/>
            <a:ext cx="847346" cy="863792"/>
          </a:xfrm>
          <a:prstGeom prst="rect">
            <a:avLst/>
          </a:prstGeom>
        </p:spPr>
      </p:pic>
      <p:sp>
        <p:nvSpPr>
          <p:cNvPr id="501" name="TextBox 500">
            <a:extLst>
              <a:ext uri="{FF2B5EF4-FFF2-40B4-BE49-F238E27FC236}">
                <a16:creationId xmlns:a16="http://schemas.microsoft.com/office/drawing/2014/main" id="{03F80F07-1CDA-4559-A758-6E26CAA7F659}"/>
              </a:ext>
            </a:extLst>
          </p:cNvPr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395B8D6-CD7D-4FDD-956F-C8D035D5A1A6}"/>
              </a:ext>
            </a:extLst>
          </p:cNvPr>
          <p:cNvSpPr txBox="1"/>
          <p:nvPr/>
        </p:nvSpPr>
        <p:spPr>
          <a:xfrm>
            <a:off x="2081158" y="66282"/>
            <a:ext cx="574772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u="sng" dirty="0">
                <a:latin typeface="Arial Hebrew"/>
                <a:cs typeface="Arial Hebrew"/>
              </a:rPr>
              <a:t>Lacon Childe </a:t>
            </a:r>
          </a:p>
          <a:p>
            <a:pPr algn="ctr"/>
            <a:r>
              <a:rPr lang="en-GB" sz="1800" b="1" u="sng" dirty="0">
                <a:latin typeface="Arial Hebrew"/>
                <a:cs typeface="Arial Hebrew"/>
              </a:rPr>
              <a:t>Drama Learning Journey Curriculum Map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258E9392-AF3B-4C17-81F2-F213B68AE9F2}"/>
              </a:ext>
            </a:extLst>
          </p:cNvPr>
          <p:cNvSpPr/>
          <p:nvPr/>
        </p:nvSpPr>
        <p:spPr>
          <a:xfrm>
            <a:off x="5685437" y="16913763"/>
            <a:ext cx="4068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What is Drama? How can we create performance work using a starting point?</a:t>
            </a:r>
          </a:p>
          <a:p>
            <a:pPr algn="ctr"/>
            <a:r>
              <a:rPr lang="en-GB" sz="1100" dirty="0"/>
              <a:t>Haunted House- Creating simple performance work using basic Drama skills through devising work based on a stimulus.  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1D16C891-D192-48F9-ABEC-5B3E7450C29A}"/>
              </a:ext>
            </a:extLst>
          </p:cNvPr>
          <p:cNvSpPr/>
          <p:nvPr/>
        </p:nvSpPr>
        <p:spPr>
          <a:xfrm>
            <a:off x="7188214" y="14275838"/>
            <a:ext cx="25810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 How can we turn a script into a performance? How can power and status shape character dynamics of heroes and villains?</a:t>
            </a:r>
          </a:p>
          <a:p>
            <a:pPr algn="ctr"/>
            <a:r>
              <a:rPr lang="en-GB" sz="1100" dirty="0"/>
              <a:t>‘James and The Giant Peach’ by John Wood</a:t>
            </a:r>
          </a:p>
          <a:p>
            <a:pPr algn="ctr"/>
            <a:r>
              <a:rPr lang="en-GB" sz="1100" dirty="0"/>
              <a:t>The Demon Headmaster 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1988F539-446A-4DD1-8E62-68A4C2128E96}"/>
              </a:ext>
            </a:extLst>
          </p:cNvPr>
          <p:cNvSpPr/>
          <p:nvPr/>
        </p:nvSpPr>
        <p:spPr>
          <a:xfrm>
            <a:off x="4443538" y="862554"/>
            <a:ext cx="49400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Unit OVERVIEW:</a:t>
            </a:r>
          </a:p>
          <a:p>
            <a:pPr algn="ctr"/>
            <a:r>
              <a:rPr lang="en-GB" sz="1100" dirty="0"/>
              <a:t>Students develop and apply theatrical skills in acting or design by presenting a showcase of two extracts from a performance text. The chosen extracts must allow sufficient exploration of dialogue, plot and/or subplot, and characterisation for students to work in depth on their acting skills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E3EE54A-C065-4358-9846-906D42BB18F8}"/>
              </a:ext>
            </a:extLst>
          </p:cNvPr>
          <p:cNvSpPr/>
          <p:nvPr/>
        </p:nvSpPr>
        <p:spPr>
          <a:xfrm>
            <a:off x="1673327" y="16754533"/>
            <a:ext cx="35532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Question:  How can we turn a script into a performance?</a:t>
            </a:r>
            <a:endParaRPr lang="en-GB" sz="1100" b="1" dirty="0"/>
          </a:p>
          <a:p>
            <a:pPr algn="ctr"/>
            <a:r>
              <a:rPr lang="en-GB" sz="1100" dirty="0"/>
              <a:t>‘Harry Potter and the Cursed Child’ by J.K. Rowling </a:t>
            </a:r>
          </a:p>
          <a:p>
            <a:pPr algn="ctr"/>
            <a:r>
              <a:rPr lang="en-GB" sz="1100" dirty="0"/>
              <a:t>Exploring characterisation, set design and page to stage creation. </a:t>
            </a:r>
            <a:endParaRPr lang="en-GB" sz="1200" dirty="0"/>
          </a:p>
        </p:txBody>
      </p:sp>
      <p:cxnSp>
        <p:nvCxnSpPr>
          <p:cNvPr id="1049" name="Straight Arrow Connector 1048">
            <a:extLst>
              <a:ext uri="{FF2B5EF4-FFF2-40B4-BE49-F238E27FC236}">
                <a16:creationId xmlns:a16="http://schemas.microsoft.com/office/drawing/2014/main" id="{852F255D-011F-49FA-9676-8D6A80C00376}"/>
              </a:ext>
            </a:extLst>
          </p:cNvPr>
          <p:cNvCxnSpPr>
            <a:cxnSpLocks/>
          </p:cNvCxnSpPr>
          <p:nvPr/>
        </p:nvCxnSpPr>
        <p:spPr>
          <a:xfrm flipH="1" flipV="1">
            <a:off x="8636534" y="14068717"/>
            <a:ext cx="10043" cy="229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 536">
            <a:extLst>
              <a:ext uri="{FF2B5EF4-FFF2-40B4-BE49-F238E27FC236}">
                <a16:creationId xmlns:a16="http://schemas.microsoft.com/office/drawing/2014/main" id="{3331DA79-8136-4FC0-8815-5B2D2DBCDFA3}"/>
              </a:ext>
            </a:extLst>
          </p:cNvPr>
          <p:cNvSpPr txBox="1"/>
          <p:nvPr/>
        </p:nvSpPr>
        <p:spPr>
          <a:xfrm>
            <a:off x="6232365" y="5790084"/>
            <a:ext cx="3435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Unit OVERVIEW: </a:t>
            </a:r>
            <a:r>
              <a:rPr lang="en-GB" sz="1100" dirty="0"/>
              <a:t>Students will explore a range of stimuli &amp; use their knowledge of performance styles, genre &amp; form to devise a piece of theatre. </a:t>
            </a: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237B358F-73AB-4DE5-A9D4-2EAE5B0E3CB3}"/>
              </a:ext>
            </a:extLst>
          </p:cNvPr>
          <p:cNvSpPr/>
          <p:nvPr/>
        </p:nvSpPr>
        <p:spPr>
          <a:xfrm>
            <a:off x="1206132" y="12169740"/>
            <a:ext cx="29564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Question: What’s more important dialogue or action? How do we communicate with an audience effectively WITHOUT speaking?                                            </a:t>
            </a:r>
          </a:p>
          <a:p>
            <a:pPr algn="ctr"/>
            <a:r>
              <a:rPr lang="en-GB" sz="1050" dirty="0"/>
              <a:t>Silent Movies - students develop their physical acting skills by exploring the genre of Silent Movie</a:t>
            </a:r>
          </a:p>
        </p:txBody>
      </p:sp>
      <p:cxnSp>
        <p:nvCxnSpPr>
          <p:cNvPr id="1122" name="Straight Arrow Connector 1121">
            <a:extLst>
              <a:ext uri="{FF2B5EF4-FFF2-40B4-BE49-F238E27FC236}">
                <a16:creationId xmlns:a16="http://schemas.microsoft.com/office/drawing/2014/main" id="{1BAD5593-4EC8-4806-B803-25CD62105A77}"/>
              </a:ext>
            </a:extLst>
          </p:cNvPr>
          <p:cNvCxnSpPr>
            <a:cxnSpLocks/>
          </p:cNvCxnSpPr>
          <p:nvPr/>
        </p:nvCxnSpPr>
        <p:spPr>
          <a:xfrm flipV="1">
            <a:off x="4280881" y="16216779"/>
            <a:ext cx="521625" cy="643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1815E78E-A632-4D9A-A806-BFF7CD1F145F}"/>
              </a:ext>
            </a:extLst>
          </p:cNvPr>
          <p:cNvSpPr/>
          <p:nvPr/>
        </p:nvSpPr>
        <p:spPr>
          <a:xfrm>
            <a:off x="1183828" y="8098170"/>
            <a:ext cx="404945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Questions: How can we use key themes of a text to empower the meaning?</a:t>
            </a:r>
          </a:p>
          <a:p>
            <a:pPr algn="ctr"/>
            <a:r>
              <a:rPr lang="en-GB" sz="1050" b="1" dirty="0"/>
              <a:t>What is cross cutting and how can we use it effectively?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B092FB-8F1B-4914-819D-E04A831D22DB}"/>
              </a:ext>
            </a:extLst>
          </p:cNvPr>
          <p:cNvSpPr/>
          <p:nvPr/>
        </p:nvSpPr>
        <p:spPr>
          <a:xfrm>
            <a:off x="1819476" y="5597715"/>
            <a:ext cx="41077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Unit OVERVIEW: Students explore practically a whole performance text, and demonstrate their knowledge and understanding of how drama is developed, performed and responded to.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4B5ED7F-A5C9-4A71-9AD1-DA80F7F2F9F1}"/>
              </a:ext>
            </a:extLst>
          </p:cNvPr>
          <p:cNvSpPr/>
          <p:nvPr/>
        </p:nvSpPr>
        <p:spPr>
          <a:xfrm>
            <a:off x="5838402" y="7534254"/>
            <a:ext cx="2481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What type of theatre is more powerful, naturalistic or non-naturalistic? </a:t>
            </a:r>
            <a:r>
              <a:rPr lang="en-GB" sz="1100" dirty="0"/>
              <a:t>Explore a range of performance styles</a:t>
            </a:r>
            <a:endParaRPr lang="en-GB" sz="1100" b="1" dirty="0">
              <a:solidFill>
                <a:srgbClr val="00B050"/>
              </a:solidFill>
            </a:endParaRPr>
          </a:p>
        </p:txBody>
      </p:sp>
      <p:pic>
        <p:nvPicPr>
          <p:cNvPr id="363" name="Picture 362" descr="A close up of a logo&#10;&#10;Description automatically generated">
            <a:extLst>
              <a:ext uri="{FF2B5EF4-FFF2-40B4-BE49-F238E27FC236}">
                <a16:creationId xmlns:a16="http://schemas.microsoft.com/office/drawing/2014/main" id="{2D41FD88-6444-4C58-85EA-CCE377B4F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944">
            <a:off x="2374140" y="11104853"/>
            <a:ext cx="779561" cy="833531"/>
          </a:xfrm>
          <a:prstGeom prst="rect">
            <a:avLst/>
          </a:prstGeom>
        </p:spPr>
      </p:pic>
      <p:pic>
        <p:nvPicPr>
          <p:cNvPr id="394" name="Picture 393" descr="A close up of a logo&#10;&#10;Description automatically generated">
            <a:extLst>
              <a:ext uri="{FF2B5EF4-FFF2-40B4-BE49-F238E27FC236}">
                <a16:creationId xmlns:a16="http://schemas.microsoft.com/office/drawing/2014/main" id="{EDAF461D-7C7D-4BE0-A6BF-41A86714BB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28061"/>
          <a:stretch/>
        </p:blipFill>
        <p:spPr>
          <a:xfrm rot="20702076">
            <a:off x="745606" y="5008508"/>
            <a:ext cx="1179246" cy="646784"/>
          </a:xfrm>
          <a:prstGeom prst="rect">
            <a:avLst/>
          </a:prstGeom>
        </p:spPr>
      </p:pic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BAD5593-4EC8-4806-B803-25CD62105A77}"/>
              </a:ext>
            </a:extLst>
          </p:cNvPr>
          <p:cNvCxnSpPr>
            <a:cxnSpLocks/>
          </p:cNvCxnSpPr>
          <p:nvPr/>
        </p:nvCxnSpPr>
        <p:spPr>
          <a:xfrm flipV="1">
            <a:off x="6576219" y="16154864"/>
            <a:ext cx="550947" cy="753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09051">
            <a:off x="5801607" y="15515364"/>
            <a:ext cx="750386" cy="799476"/>
          </a:xfrm>
          <a:prstGeom prst="rect">
            <a:avLst/>
          </a:prstGeom>
        </p:spPr>
      </p:pic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1BAD5593-4EC8-4806-B803-25CD62105A77}"/>
              </a:ext>
            </a:extLst>
          </p:cNvPr>
          <p:cNvCxnSpPr>
            <a:cxnSpLocks/>
          </p:cNvCxnSpPr>
          <p:nvPr/>
        </p:nvCxnSpPr>
        <p:spPr>
          <a:xfrm flipV="1">
            <a:off x="3219735" y="11749830"/>
            <a:ext cx="0" cy="643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1BAD5593-4EC8-4806-B803-25CD62105A77}"/>
              </a:ext>
            </a:extLst>
          </p:cNvPr>
          <p:cNvCxnSpPr>
            <a:cxnSpLocks/>
          </p:cNvCxnSpPr>
          <p:nvPr/>
        </p:nvCxnSpPr>
        <p:spPr>
          <a:xfrm flipH="1">
            <a:off x="2167384" y="6179120"/>
            <a:ext cx="271839" cy="333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1BAD5593-4EC8-4806-B803-25CD62105A77}"/>
              </a:ext>
            </a:extLst>
          </p:cNvPr>
          <p:cNvCxnSpPr>
            <a:cxnSpLocks/>
          </p:cNvCxnSpPr>
          <p:nvPr/>
        </p:nvCxnSpPr>
        <p:spPr>
          <a:xfrm flipH="1">
            <a:off x="7179696" y="6474198"/>
            <a:ext cx="164872" cy="361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BD0C11BA-0975-4D0D-B20E-597836AF1EE7}"/>
              </a:ext>
            </a:extLst>
          </p:cNvPr>
          <p:cNvSpPr txBox="1"/>
          <p:nvPr/>
        </p:nvSpPr>
        <p:spPr>
          <a:xfrm>
            <a:off x="5979115" y="3869485"/>
            <a:ext cx="2837879" cy="108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Live Review: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Theatre Evaluation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(15%)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BD0C11BA-0975-4D0D-B20E-597836AF1EE7}"/>
              </a:ext>
            </a:extLst>
          </p:cNvPr>
          <p:cNvSpPr txBox="1"/>
          <p:nvPr/>
        </p:nvSpPr>
        <p:spPr>
          <a:xfrm>
            <a:off x="4542806" y="1693158"/>
            <a:ext cx="1705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Play Text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Performances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(30%)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1EAA334-5D45-46F2-95B6-FB32E150CF48}"/>
              </a:ext>
            </a:extLst>
          </p:cNvPr>
          <p:cNvSpPr/>
          <p:nvPr/>
        </p:nvSpPr>
        <p:spPr>
          <a:xfrm>
            <a:off x="100769" y="4061267"/>
            <a:ext cx="28998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Is it important to stay true to a playwright’s intention? How does this shape a text?</a:t>
            </a:r>
          </a:p>
          <a:p>
            <a:pPr algn="ctr"/>
            <a:r>
              <a:rPr lang="en-GB" sz="1100" dirty="0"/>
              <a:t>Understanding Drama - Study of set text Blood Brothers.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D0C11BA-0975-4D0D-B20E-597836AF1EE7}"/>
              </a:ext>
            </a:extLst>
          </p:cNvPr>
          <p:cNvSpPr txBox="1"/>
          <p:nvPr/>
        </p:nvSpPr>
        <p:spPr>
          <a:xfrm>
            <a:off x="953741" y="1783309"/>
            <a:ext cx="1969923" cy="1087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REVISION &amp;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WRITTEN EXAM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0B092FB-8F1B-4914-819D-E04A831D22DB}"/>
              </a:ext>
            </a:extLst>
          </p:cNvPr>
          <p:cNvSpPr/>
          <p:nvPr/>
        </p:nvSpPr>
        <p:spPr>
          <a:xfrm>
            <a:off x="5038096" y="3316599"/>
            <a:ext cx="26734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Unit OVERVIEW: </a:t>
            </a:r>
            <a:r>
              <a:rPr lang="en-GB" sz="1100" dirty="0"/>
              <a:t>Analyse and evaluate a live theatre performance for the final written exam.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2852" y="8312511"/>
            <a:ext cx="94568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Theatre Trip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496154" y="3570065"/>
            <a:ext cx="94568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Theatre Trip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443056" y="11986700"/>
            <a:ext cx="1575811" cy="24622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NEW GENRE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874787" y="16251758"/>
            <a:ext cx="94568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NEW SCRIPT STYLE</a:t>
            </a:r>
          </a:p>
        </p:txBody>
      </p:sp>
      <p:sp>
        <p:nvSpPr>
          <p:cNvPr id="156" name="TextBox 155"/>
          <p:cNvSpPr txBox="1"/>
          <p:nvPr/>
        </p:nvSpPr>
        <p:spPr>
          <a:xfrm rot="1219206">
            <a:off x="2128722" y="8828438"/>
            <a:ext cx="120993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 Script written by prolific play wright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011379" y="866747"/>
            <a:ext cx="1488057" cy="400110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Performance to a Visiting Examiner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5534B-9605-ED32-411F-760F8D0476CA}"/>
              </a:ext>
            </a:extLst>
          </p:cNvPr>
          <p:cNvSpPr txBox="1"/>
          <p:nvPr/>
        </p:nvSpPr>
        <p:spPr>
          <a:xfrm rot="21261653">
            <a:off x="6369497" y="8735504"/>
            <a:ext cx="1924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Introduction to theatre styles and practitioners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B920A0-EA81-9BD7-4EF6-B71C41D20CFF}"/>
              </a:ext>
            </a:extLst>
          </p:cNvPr>
          <p:cNvSpPr/>
          <p:nvPr/>
        </p:nvSpPr>
        <p:spPr>
          <a:xfrm>
            <a:off x="6309763" y="9659019"/>
            <a:ext cx="31758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Unit OVERVIEW: Students explore practically a variety of the key staging types, alongside key practitioners and their unique style of theatre. This allows them to engage with different performance spaces and styles / artistic intention to prepare them for devising. </a:t>
            </a:r>
          </a:p>
        </p:txBody>
      </p:sp>
      <p:pic>
        <p:nvPicPr>
          <p:cNvPr id="1026" name="Picture 2" descr="Blood Brothers at Theatre Severn, Shrewsbury - review | Shropshire Star">
            <a:extLst>
              <a:ext uri="{FF2B5EF4-FFF2-40B4-BE49-F238E27FC236}">
                <a16:creationId xmlns:a16="http://schemas.microsoft.com/office/drawing/2014/main" id="{E154F00C-6EBD-42CB-52C6-1C6BD0AA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27">
            <a:off x="4512162" y="8785205"/>
            <a:ext cx="885720" cy="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21A77A8-4D7D-B117-23C8-B6EF4E735795}"/>
              </a:ext>
            </a:extLst>
          </p:cNvPr>
          <p:cNvSpPr txBox="1"/>
          <p:nvPr/>
        </p:nvSpPr>
        <p:spPr>
          <a:xfrm>
            <a:off x="5371478" y="11029870"/>
            <a:ext cx="240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Devised: Exploring Prejudice and Identity in Society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2CF29B-1C49-3ECB-E44B-5A4BF2CEDF7D}"/>
              </a:ext>
            </a:extLst>
          </p:cNvPr>
          <p:cNvSpPr txBox="1"/>
          <p:nvPr/>
        </p:nvSpPr>
        <p:spPr>
          <a:xfrm>
            <a:off x="6402690" y="15477883"/>
            <a:ext cx="217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Devised: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Introduction to Drama </a:t>
            </a:r>
          </a:p>
          <a:p>
            <a:pPr algn="ctr"/>
            <a:r>
              <a:rPr lang="en-GB" sz="1600" dirty="0" err="1">
                <a:solidFill>
                  <a:schemeClr val="bg1"/>
                </a:solidFill>
              </a:rPr>
              <a:t>Darkwood</a:t>
            </a:r>
            <a:r>
              <a:rPr lang="en-GB" sz="1600" dirty="0">
                <a:solidFill>
                  <a:schemeClr val="bg1"/>
                </a:solidFill>
              </a:rPr>
              <a:t> Manor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8959EB-F6F8-6D5E-26E1-C2BC89CBE3AD}"/>
              </a:ext>
            </a:extLst>
          </p:cNvPr>
          <p:cNvSpPr txBox="1"/>
          <p:nvPr/>
        </p:nvSpPr>
        <p:spPr>
          <a:xfrm>
            <a:off x="4165375" y="15469933"/>
            <a:ext cx="1620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Scripts: Harry Potter &amp; the Cursed Child</a:t>
            </a:r>
          </a:p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8D18CEB-451B-4A56-4D0C-29806E3C97C9}"/>
              </a:ext>
            </a:extLst>
          </p:cNvPr>
          <p:cNvSpPr/>
          <p:nvPr/>
        </p:nvSpPr>
        <p:spPr>
          <a:xfrm>
            <a:off x="-21430" y="15234428"/>
            <a:ext cx="138424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Question:  How can we modernise a script?</a:t>
            </a:r>
          </a:p>
          <a:p>
            <a:pPr algn="ctr"/>
            <a:r>
              <a:rPr lang="en-GB" sz="1100" dirty="0"/>
              <a:t>Students to discover a wealth of modern and Shakespeare texts, exploring a breadth of themes and modernising these with current issues, focusing on emotions as the central focus. </a:t>
            </a:r>
            <a:endParaRPr lang="en-GB" sz="1200" dirty="0"/>
          </a:p>
          <a:p>
            <a:pPr algn="ctr"/>
            <a:endParaRPr lang="en-GB" sz="1100" b="1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7882488-A0B7-8C54-6D9F-646F441624E1}"/>
              </a:ext>
            </a:extLst>
          </p:cNvPr>
          <p:cNvCxnSpPr>
            <a:cxnSpLocks/>
          </p:cNvCxnSpPr>
          <p:nvPr/>
        </p:nvCxnSpPr>
        <p:spPr>
          <a:xfrm flipV="1">
            <a:off x="1030199" y="15933078"/>
            <a:ext cx="700098" cy="90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ITMA - Celebrity trade mark hall of fame">
            <a:extLst>
              <a:ext uri="{FF2B5EF4-FFF2-40B4-BE49-F238E27FC236}">
                <a16:creationId xmlns:a16="http://schemas.microsoft.com/office/drawing/2014/main" id="{F6B21813-04B5-AEA5-B9CA-CDD59078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43" y="11974278"/>
            <a:ext cx="1032003" cy="6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596691-3BD3-B9C1-05B5-2878112595B6}"/>
              </a:ext>
            </a:extLst>
          </p:cNvPr>
          <p:cNvSpPr txBox="1"/>
          <p:nvPr/>
        </p:nvSpPr>
        <p:spPr>
          <a:xfrm>
            <a:off x="3013498" y="13316593"/>
            <a:ext cx="150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Devised: Physical Theatre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AC4D0B-4DDC-0973-7B81-4D2764FE4E1F}"/>
              </a:ext>
            </a:extLst>
          </p:cNvPr>
          <p:cNvSpPr txBox="1"/>
          <p:nvPr/>
        </p:nvSpPr>
        <p:spPr>
          <a:xfrm>
            <a:off x="5121091" y="13499806"/>
            <a:ext cx="2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Devised: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Murder Mystery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81299-79FA-3387-652E-CF83103C8540}"/>
              </a:ext>
            </a:extLst>
          </p:cNvPr>
          <p:cNvSpPr/>
          <p:nvPr/>
        </p:nvSpPr>
        <p:spPr>
          <a:xfrm>
            <a:off x="2262510" y="14295903"/>
            <a:ext cx="22320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Question:  How can we convey meaning in performance through physical embodiment?</a:t>
            </a:r>
          </a:p>
          <a:p>
            <a:pPr algn="ctr"/>
            <a:r>
              <a:rPr lang="en-GB" sz="1100" dirty="0"/>
              <a:t>Alice in Wonderland</a:t>
            </a:r>
          </a:p>
          <a:p>
            <a:pPr algn="ctr"/>
            <a:r>
              <a:rPr lang="en-GB" sz="1100" dirty="0"/>
              <a:t>The Curious Incident of the Dog in the Night time </a:t>
            </a:r>
            <a:endParaRPr lang="en-GB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2C212C-42C3-1B9B-AF92-B9917F58B8BF}"/>
              </a:ext>
            </a:extLst>
          </p:cNvPr>
          <p:cNvCxnSpPr>
            <a:cxnSpLocks/>
          </p:cNvCxnSpPr>
          <p:nvPr/>
        </p:nvCxnSpPr>
        <p:spPr>
          <a:xfrm flipV="1">
            <a:off x="2932962" y="13986275"/>
            <a:ext cx="505749" cy="318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B4886EF-89B6-7180-A854-4C4D7DC74BA7}"/>
              </a:ext>
            </a:extLst>
          </p:cNvPr>
          <p:cNvSpPr/>
          <p:nvPr/>
        </p:nvSpPr>
        <p:spPr>
          <a:xfrm>
            <a:off x="5270471" y="12013782"/>
            <a:ext cx="19976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 How does prejudice define your identity in society?</a:t>
            </a:r>
          </a:p>
          <a:p>
            <a:pPr algn="ctr"/>
            <a:r>
              <a:rPr lang="en-GB" sz="1100" dirty="0"/>
              <a:t>‘Refugee Boy’ by Benjamin Zephaniah</a:t>
            </a:r>
          </a:p>
          <a:p>
            <a:pPr algn="ctr"/>
            <a:r>
              <a:rPr lang="en-GB" sz="1100" dirty="0"/>
              <a:t>Celebrities and Fame – Mental Health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D47859-5868-E262-50F2-79CA98D3A9AE}"/>
              </a:ext>
            </a:extLst>
          </p:cNvPr>
          <p:cNvSpPr/>
          <p:nvPr/>
        </p:nvSpPr>
        <p:spPr>
          <a:xfrm>
            <a:off x="4583721" y="14247503"/>
            <a:ext cx="26571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 How can we build tension and dramatic moments to grip the audience?</a:t>
            </a:r>
          </a:p>
          <a:p>
            <a:pPr algn="ctr"/>
            <a:r>
              <a:rPr lang="en-GB" sz="1100" dirty="0"/>
              <a:t>Exploration of Soap Operas and reality television </a:t>
            </a:r>
          </a:p>
          <a:p>
            <a:pPr algn="ctr"/>
            <a:r>
              <a:rPr lang="en-GB" sz="1100" dirty="0"/>
              <a:t>Scripted unit based on Cluedo and Clue.</a:t>
            </a:r>
          </a:p>
          <a:p>
            <a:pPr algn="ctr"/>
            <a:r>
              <a:rPr lang="en-GB" sz="1100" dirty="0"/>
              <a:t>Exploring murder mystery, cross-cutting and flashbacks.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C817DA-3730-E229-2CAF-EB539D630789}"/>
              </a:ext>
            </a:extLst>
          </p:cNvPr>
          <p:cNvCxnSpPr>
            <a:cxnSpLocks/>
          </p:cNvCxnSpPr>
          <p:nvPr/>
        </p:nvCxnSpPr>
        <p:spPr>
          <a:xfrm flipV="1">
            <a:off x="5968099" y="14018357"/>
            <a:ext cx="226414" cy="293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25E27DB-7A39-E37B-288F-D32EA25A98CC}"/>
              </a:ext>
            </a:extLst>
          </p:cNvPr>
          <p:cNvSpPr/>
          <p:nvPr/>
        </p:nvSpPr>
        <p:spPr>
          <a:xfrm rot="20842595">
            <a:off x="5618622" y="9710119"/>
            <a:ext cx="10192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BRECHT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2CB44-E7F2-2EA7-59E0-7058AA71F7DA}"/>
              </a:ext>
            </a:extLst>
          </p:cNvPr>
          <p:cNvSpPr/>
          <p:nvPr/>
        </p:nvSpPr>
        <p:spPr>
          <a:xfrm>
            <a:off x="4756221" y="10059112"/>
            <a:ext cx="16585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STANISLAVSKI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F6078C-7F98-152B-9385-21B25B3594CF}"/>
              </a:ext>
            </a:extLst>
          </p:cNvPr>
          <p:cNvSpPr/>
          <p:nvPr/>
        </p:nvSpPr>
        <p:spPr>
          <a:xfrm>
            <a:off x="4942084" y="9617552"/>
            <a:ext cx="6249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DV8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DBEDE9-0A39-0B81-64D6-CC5883D2826F}"/>
              </a:ext>
            </a:extLst>
          </p:cNvPr>
          <p:cNvSpPr/>
          <p:nvPr/>
        </p:nvSpPr>
        <p:spPr>
          <a:xfrm>
            <a:off x="8077051" y="8905584"/>
            <a:ext cx="11839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FRANTIC </a:t>
            </a:r>
          </a:p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ASSEMBLY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5670F8-AA4C-570C-9AFB-7A6890773F40}"/>
              </a:ext>
            </a:extLst>
          </p:cNvPr>
          <p:cNvSpPr/>
          <p:nvPr/>
        </p:nvSpPr>
        <p:spPr>
          <a:xfrm>
            <a:off x="8069339" y="8231376"/>
            <a:ext cx="1278812" cy="64633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MOCK </a:t>
            </a:r>
          </a:p>
          <a:p>
            <a:pPr algn="ctr"/>
            <a:r>
              <a:rPr lang="en-US" sz="1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PORTFOLIO</a:t>
            </a:r>
            <a:endParaRPr lang="en-US" sz="1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AAFC7-3857-BCF5-B9A2-2D4FA5839471}"/>
              </a:ext>
            </a:extLst>
          </p:cNvPr>
          <p:cNvSpPr txBox="1"/>
          <p:nvPr/>
        </p:nvSpPr>
        <p:spPr>
          <a:xfrm>
            <a:off x="1477447" y="16192229"/>
            <a:ext cx="945682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Prolific Playwright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416434-9138-8FCD-7177-F9B4868CC91A}"/>
              </a:ext>
            </a:extLst>
          </p:cNvPr>
          <p:cNvCxnSpPr>
            <a:cxnSpLocks/>
          </p:cNvCxnSpPr>
          <p:nvPr/>
        </p:nvCxnSpPr>
        <p:spPr>
          <a:xfrm>
            <a:off x="2923664" y="8632026"/>
            <a:ext cx="296071" cy="324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B72A8D-A21E-668A-AFEA-C8EBBA0641D0}"/>
              </a:ext>
            </a:extLst>
          </p:cNvPr>
          <p:cNvCxnSpPr>
            <a:cxnSpLocks/>
          </p:cNvCxnSpPr>
          <p:nvPr/>
        </p:nvCxnSpPr>
        <p:spPr>
          <a:xfrm flipH="1" flipV="1">
            <a:off x="6913585" y="11808703"/>
            <a:ext cx="127957" cy="261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B84DE1B-9E7B-A97B-E41A-EF723534C8D2}"/>
              </a:ext>
            </a:extLst>
          </p:cNvPr>
          <p:cNvSpPr txBox="1"/>
          <p:nvPr/>
        </p:nvSpPr>
        <p:spPr>
          <a:xfrm rot="2352168">
            <a:off x="931589" y="10261071"/>
            <a:ext cx="151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Set Design: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Musical Theatre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FA2114-0CDD-EA49-39D8-EAF02F6F34C0}"/>
              </a:ext>
            </a:extLst>
          </p:cNvPr>
          <p:cNvCxnSpPr>
            <a:cxnSpLocks/>
          </p:cNvCxnSpPr>
          <p:nvPr/>
        </p:nvCxnSpPr>
        <p:spPr>
          <a:xfrm>
            <a:off x="770683" y="10063849"/>
            <a:ext cx="686483" cy="166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9F6C5-62F3-C9B6-31D3-55D8B07DE32D}"/>
              </a:ext>
            </a:extLst>
          </p:cNvPr>
          <p:cNvSpPr/>
          <p:nvPr/>
        </p:nvSpPr>
        <p:spPr>
          <a:xfrm>
            <a:off x="-77382" y="9347878"/>
            <a:ext cx="1205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 How can we study a performance text to identify additional layers of artistic interpretation ?</a:t>
            </a:r>
          </a:p>
          <a:p>
            <a:pPr algn="ctr"/>
            <a:r>
              <a:rPr lang="en-GB" sz="1100" dirty="0"/>
              <a:t>Students study a musical, including characters and themes, and use this to create a 3D set design based on a particular stage type. Further analysis and evaluation is also explored. </a:t>
            </a:r>
          </a:p>
          <a:p>
            <a:pPr algn="ctr"/>
            <a:endParaRPr lang="en-GB" sz="11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454E09-3B72-D032-C48A-7B279B420FF8}"/>
              </a:ext>
            </a:extLst>
          </p:cNvPr>
          <p:cNvSpPr txBox="1"/>
          <p:nvPr/>
        </p:nvSpPr>
        <p:spPr>
          <a:xfrm rot="1207735">
            <a:off x="1563976" y="10045750"/>
            <a:ext cx="890082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Cultural: NEW style of theatre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11FD46-366E-52E6-8D5C-16A7844292E8}"/>
              </a:ext>
            </a:extLst>
          </p:cNvPr>
          <p:cNvSpPr/>
          <p:nvPr/>
        </p:nvSpPr>
        <p:spPr>
          <a:xfrm>
            <a:off x="3131571" y="8548256"/>
            <a:ext cx="15095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MONOLOGUE</a:t>
            </a:r>
            <a:endParaRPr lang="en-GB" sz="1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A197BB-9B51-E4B6-CB4F-5C201AD61B9D}"/>
              </a:ext>
            </a:extLst>
          </p:cNvPr>
          <p:cNvSpPr/>
          <p:nvPr/>
        </p:nvSpPr>
        <p:spPr>
          <a:xfrm>
            <a:off x="3353363" y="9574020"/>
            <a:ext cx="12963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DUOLOGUE</a:t>
            </a:r>
            <a:endParaRPr lang="en-GB" sz="1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2C6F4F-C4E2-8221-D1D5-62960020031E}"/>
              </a:ext>
            </a:extLst>
          </p:cNvPr>
          <p:cNvSpPr/>
          <p:nvPr/>
        </p:nvSpPr>
        <p:spPr>
          <a:xfrm>
            <a:off x="3431626" y="6235360"/>
            <a:ext cx="1665278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DEVISING DRAMA </a:t>
            </a:r>
          </a:p>
          <a:p>
            <a:pPr algn="ctr"/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UNIT COMPLETE</a:t>
            </a:r>
            <a:endParaRPr lang="en-US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8C210B2-4C60-0067-8CC0-745C657E1FDD}"/>
              </a:ext>
            </a:extLst>
          </p:cNvPr>
          <p:cNvCxnSpPr>
            <a:cxnSpLocks/>
          </p:cNvCxnSpPr>
          <p:nvPr/>
        </p:nvCxnSpPr>
        <p:spPr>
          <a:xfrm>
            <a:off x="6770053" y="8214278"/>
            <a:ext cx="233155" cy="577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219E39A-807E-1EFD-12D3-390AB1DF8367}"/>
              </a:ext>
            </a:extLst>
          </p:cNvPr>
          <p:cNvSpPr/>
          <p:nvPr/>
        </p:nvSpPr>
        <p:spPr>
          <a:xfrm>
            <a:off x="2994388" y="2306758"/>
            <a:ext cx="1665278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PRESENTING AND PERFORMING TEXTS</a:t>
            </a:r>
            <a:endParaRPr lang="en-US" sz="1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UNIT COMPLETE</a:t>
            </a:r>
            <a:endParaRPr lang="en-US" sz="1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1CE849-26F3-1533-DD19-25E2399707F8}"/>
              </a:ext>
            </a:extLst>
          </p:cNvPr>
          <p:cNvSpPr/>
          <p:nvPr/>
        </p:nvSpPr>
        <p:spPr>
          <a:xfrm>
            <a:off x="6119605" y="2499093"/>
            <a:ext cx="1378772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CONCEPT </a:t>
            </a:r>
          </a:p>
          <a:p>
            <a:pPr algn="ctr"/>
            <a:r>
              <a:rPr lang="en-US" sz="1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PRO-FORMA</a:t>
            </a:r>
          </a:p>
          <a:p>
            <a:pPr algn="ctr"/>
            <a:r>
              <a:rPr lang="en-US" sz="1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DUE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2140DD-D5AA-2D23-8ADA-B4E330EA4853}"/>
              </a:ext>
            </a:extLst>
          </p:cNvPr>
          <p:cNvCxnSpPr>
            <a:cxnSpLocks/>
          </p:cNvCxnSpPr>
          <p:nvPr/>
        </p:nvCxnSpPr>
        <p:spPr>
          <a:xfrm>
            <a:off x="6987611" y="3661666"/>
            <a:ext cx="274521" cy="332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8E45B1-A770-0933-F569-887B8CFEB797}"/>
              </a:ext>
            </a:extLst>
          </p:cNvPr>
          <p:cNvCxnSpPr>
            <a:cxnSpLocks/>
          </p:cNvCxnSpPr>
          <p:nvPr/>
        </p:nvCxnSpPr>
        <p:spPr>
          <a:xfrm>
            <a:off x="539123" y="4661597"/>
            <a:ext cx="215499" cy="407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0367C34-8FAE-8C91-10AB-05579ECDD1A3}"/>
              </a:ext>
            </a:extLst>
          </p:cNvPr>
          <p:cNvSpPr txBox="1"/>
          <p:nvPr/>
        </p:nvSpPr>
        <p:spPr>
          <a:xfrm>
            <a:off x="3986238" y="3936391"/>
            <a:ext cx="264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Set Text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Exploration: BLOOD BROTHERS (25%)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335F15-4980-4594-55F4-3A57493C4561}"/>
              </a:ext>
            </a:extLst>
          </p:cNvPr>
          <p:cNvSpPr/>
          <p:nvPr/>
        </p:nvSpPr>
        <p:spPr>
          <a:xfrm>
            <a:off x="2675530" y="4894060"/>
            <a:ext cx="3957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Question: How can we apply physical skills to convey playwright’s intentions? </a:t>
            </a:r>
            <a:r>
              <a:rPr lang="en-GB" sz="1100" dirty="0"/>
              <a:t>Practical exploration of set text. </a:t>
            </a:r>
            <a:endParaRPr lang="en-GB" sz="1100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14F35B1-D140-8BBA-F285-D1EF14FCFC35}"/>
              </a:ext>
            </a:extLst>
          </p:cNvPr>
          <p:cNvCxnSpPr>
            <a:cxnSpLocks/>
          </p:cNvCxnSpPr>
          <p:nvPr/>
        </p:nvCxnSpPr>
        <p:spPr>
          <a:xfrm flipV="1">
            <a:off x="4217212" y="4649570"/>
            <a:ext cx="309703" cy="321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A93592E-B1B2-4CE1-C939-486CF853A571}"/>
              </a:ext>
            </a:extLst>
          </p:cNvPr>
          <p:cNvCxnSpPr>
            <a:cxnSpLocks/>
          </p:cNvCxnSpPr>
          <p:nvPr/>
        </p:nvCxnSpPr>
        <p:spPr>
          <a:xfrm>
            <a:off x="4611367" y="1589278"/>
            <a:ext cx="274521" cy="332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04D7854A-298B-B719-7D1C-E743016C9A94}"/>
              </a:ext>
            </a:extLst>
          </p:cNvPr>
          <p:cNvSpPr/>
          <p:nvPr/>
        </p:nvSpPr>
        <p:spPr>
          <a:xfrm>
            <a:off x="147248" y="2347781"/>
            <a:ext cx="939898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WRITTEN EXAM COMPLETE</a:t>
            </a:r>
            <a:endParaRPr lang="en-US" sz="1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7" name="Picture 2" descr="How To End A Video Presentation - Seamlessly | SecondNature">
            <a:extLst>
              <a:ext uri="{FF2B5EF4-FFF2-40B4-BE49-F238E27FC236}">
                <a16:creationId xmlns:a16="http://schemas.microsoft.com/office/drawing/2014/main" id="{FC0A002F-3EDC-5244-596E-3C50A610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178">
            <a:off x="93827" y="1040216"/>
            <a:ext cx="1322568" cy="8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Little Shop of Horrors | Horror Film Wiki | Fandom">
            <a:extLst>
              <a:ext uri="{FF2B5EF4-FFF2-40B4-BE49-F238E27FC236}">
                <a16:creationId xmlns:a16="http://schemas.microsoft.com/office/drawing/2014/main" id="{1B9DC3EE-380F-7857-3801-1D2ADDBC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238">
            <a:off x="2384468" y="10090169"/>
            <a:ext cx="745773" cy="10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Buehnenbilder - Stage Design - Set - scenery">
            <a:extLst>
              <a:ext uri="{FF2B5EF4-FFF2-40B4-BE49-F238E27FC236}">
                <a16:creationId xmlns:a16="http://schemas.microsoft.com/office/drawing/2014/main" id="{DA53C0F2-921C-D52A-3BF1-85461BF34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-1227"/>
          <a:stretch/>
        </p:blipFill>
        <p:spPr bwMode="auto">
          <a:xfrm>
            <a:off x="49947" y="12568010"/>
            <a:ext cx="1177832" cy="7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CC2A929-F349-B212-5931-AF613A9302DB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5848857" y="8137759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Sep - Oct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7E096E0-D650-8179-A584-54BF80AD0D1C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5227713" y="5916651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Jan-</a:t>
            </a:r>
          </a:p>
          <a:p>
            <a:r>
              <a:rPr lang="en-GB" sz="1200" dirty="0"/>
              <a:t>April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D19A-292E-BD68-1D2C-8930DC9E7D5D}"/>
              </a:ext>
            </a:extLst>
          </p:cNvPr>
          <p:cNvSpPr/>
          <p:nvPr/>
        </p:nvSpPr>
        <p:spPr>
          <a:xfrm>
            <a:off x="2371249" y="7237990"/>
            <a:ext cx="1665278" cy="738664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PORTFOLIO</a:t>
            </a:r>
            <a:endParaRPr lang="en-US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COMPLETED AND SUBMITTED</a:t>
            </a:r>
            <a:endParaRPr lang="en-US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92CA575C-570A-5DBA-E5AD-3753AD834E77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8695062" y="7298683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Oct - Dec</a:t>
            </a: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997F7974-86A1-9950-757B-DD61E63B2FEC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186407" y="5454387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May - July  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3AF419B9-00B7-F2FD-2E7A-A35C88BB8610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4079286" y="3224209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Sep  - Oct  </a:t>
            </a:r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42DD4397-6D0A-50C8-DE29-A0F3061351D0}"/>
              </a:ext>
            </a:extLst>
          </p:cNvPr>
          <p:cNvSpPr>
            <a:spLocks noChangeArrowheads="1"/>
          </p:cNvSpPr>
          <p:nvPr/>
        </p:nvSpPr>
        <p:spPr bwMode="auto">
          <a:xfrm rot="1256187">
            <a:off x="7750042" y="4348003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Nov - Dec</a:t>
            </a:r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91B099C4-02B4-7225-4866-84CB62AEBC9C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5909647" y="1644569"/>
            <a:ext cx="959912" cy="933446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Jan - May</a:t>
            </a:r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DF275350-A7D0-7399-69F9-707FDF4F5283}"/>
              </a:ext>
            </a:extLst>
          </p:cNvPr>
          <p:cNvSpPr>
            <a:spLocks noChangeArrowheads="1"/>
          </p:cNvSpPr>
          <p:nvPr/>
        </p:nvSpPr>
        <p:spPr bwMode="auto">
          <a:xfrm rot="474859">
            <a:off x="1364208" y="854632"/>
            <a:ext cx="1054474" cy="1050651"/>
          </a:xfrm>
          <a:prstGeom prst="star5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June - July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BC1F43D-93F3-3226-1424-6E9F0D050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274">
            <a:off x="1097247" y="2570561"/>
            <a:ext cx="760400" cy="720370"/>
          </a:xfrm>
          <a:prstGeom prst="rect">
            <a:avLst/>
          </a:prstGeom>
        </p:spPr>
      </p:pic>
      <p:pic>
        <p:nvPicPr>
          <p:cNvPr id="33" name="Picture 4" descr="National Theatre's Peter Pan to run at Troubadour White City">
            <a:extLst>
              <a:ext uri="{FF2B5EF4-FFF2-40B4-BE49-F238E27FC236}">
                <a16:creationId xmlns:a16="http://schemas.microsoft.com/office/drawing/2014/main" id="{AFEAA306-92FA-A333-AD34-6665DF5E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49" y="4864609"/>
            <a:ext cx="1459628" cy="9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Notebook Png Transparent Photo - Pen And Paper Cartoon PNG Image |  Transparent PNG Free Download on SeekPNG">
            <a:extLst>
              <a:ext uri="{FF2B5EF4-FFF2-40B4-BE49-F238E27FC236}">
                <a16:creationId xmlns:a16="http://schemas.microsoft.com/office/drawing/2014/main" id="{469FBD16-4AEE-CBFC-8615-79393913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6" y="3084837"/>
            <a:ext cx="1182370" cy="15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rls Like That | A Synergy Theatre Project/ Unicorn Theatre production |  For ages 13+ - YouTube">
            <a:extLst>
              <a:ext uri="{FF2B5EF4-FFF2-40B4-BE49-F238E27FC236}">
                <a16:creationId xmlns:a16="http://schemas.microsoft.com/office/drawing/2014/main" id="{B4E4E3E3-5FE2-E6B0-E1A9-9D5D2A2B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48" y="1334496"/>
            <a:ext cx="1665278" cy="9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Teechers — John Godber Company">
            <a:extLst>
              <a:ext uri="{FF2B5EF4-FFF2-40B4-BE49-F238E27FC236}">
                <a16:creationId xmlns:a16="http://schemas.microsoft.com/office/drawing/2014/main" id="{59620675-99C0-D631-DDBB-8604B3C4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027">
            <a:off x="4821687" y="2617746"/>
            <a:ext cx="1281437" cy="7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rama Mask Images – Browse 39,400 Stock Photos, Vectors, and Video | Adobe  Stock">
            <a:extLst>
              <a:ext uri="{FF2B5EF4-FFF2-40B4-BE49-F238E27FC236}">
                <a16:creationId xmlns:a16="http://schemas.microsoft.com/office/drawing/2014/main" id="{B6DB2748-C4C3-C616-879A-E6E624EF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52" y="4747770"/>
            <a:ext cx="1317219" cy="9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Notebook Png Transparent Photo - Pen And Paper Cartoon PNG Image |  Transparent PNG Free Download on SeekPNG">
            <a:extLst>
              <a:ext uri="{FF2B5EF4-FFF2-40B4-BE49-F238E27FC236}">
                <a16:creationId xmlns:a16="http://schemas.microsoft.com/office/drawing/2014/main" id="{4CDB8E4C-E5A1-7E36-0062-18A083B8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209">
            <a:off x="8586649" y="6192170"/>
            <a:ext cx="974223" cy="13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CBF4D58-1B4E-CAD7-02D7-1FD54C3C6DF7}"/>
              </a:ext>
            </a:extLst>
          </p:cNvPr>
          <p:cNvSpPr/>
          <p:nvPr/>
        </p:nvSpPr>
        <p:spPr>
          <a:xfrm rot="20993612">
            <a:off x="8225292" y="7127469"/>
            <a:ext cx="1421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STIMULI</a:t>
            </a:r>
          </a:p>
        </p:txBody>
      </p:sp>
      <p:pic>
        <p:nvPicPr>
          <p:cNvPr id="1038" name="Picture 14" descr="Blood Brothers - Twinkl Homework Help - Twinkl">
            <a:extLst>
              <a:ext uri="{FF2B5EF4-FFF2-40B4-BE49-F238E27FC236}">
                <a16:creationId xmlns:a16="http://schemas.microsoft.com/office/drawing/2014/main" id="{C7ACE227-B387-E065-C3AB-030728F9F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159">
            <a:off x="399862" y="6898893"/>
            <a:ext cx="2064716" cy="7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0E6ED40-D70A-70DE-8C49-85A8C70813CA}"/>
              </a:ext>
            </a:extLst>
          </p:cNvPr>
          <p:cNvSpPr/>
          <p:nvPr/>
        </p:nvSpPr>
        <p:spPr>
          <a:xfrm>
            <a:off x="596598" y="3685340"/>
            <a:ext cx="1770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1950s-1980s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A2C7AE-5EB3-D137-23D0-A38179FBCA96}"/>
              </a:ext>
            </a:extLst>
          </p:cNvPr>
          <p:cNvSpPr/>
          <p:nvPr/>
        </p:nvSpPr>
        <p:spPr>
          <a:xfrm>
            <a:off x="3348033" y="5204555"/>
            <a:ext cx="27986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Practical Exploration</a:t>
            </a:r>
          </a:p>
        </p:txBody>
      </p:sp>
      <p:pic>
        <p:nvPicPr>
          <p:cNvPr id="1040" name="Picture 16" descr="Devising Mind Map – Splendid Productions">
            <a:extLst>
              <a:ext uri="{FF2B5EF4-FFF2-40B4-BE49-F238E27FC236}">
                <a16:creationId xmlns:a16="http://schemas.microsoft.com/office/drawing/2014/main" id="{AC8D0816-4776-6DCB-5EE3-D31662C1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4" y="6768915"/>
            <a:ext cx="1534122" cy="9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atre Spotlight PNG Transparent Images Free Download | Vector Files |  Pngtree">
            <a:extLst>
              <a:ext uri="{FF2B5EF4-FFF2-40B4-BE49-F238E27FC236}">
                <a16:creationId xmlns:a16="http://schemas.microsoft.com/office/drawing/2014/main" id="{59226D54-39BC-38EE-4BE1-7C725838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81" y="3219397"/>
            <a:ext cx="725877" cy="7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ress Cartoon Images – Browse 354,524 Stock Photos, Vectors, and Video |  Adobe Stock">
            <a:extLst>
              <a:ext uri="{FF2B5EF4-FFF2-40B4-BE49-F238E27FC236}">
                <a16:creationId xmlns:a16="http://schemas.microsoft.com/office/drawing/2014/main" id="{782C4838-15E0-2C05-67B6-46467E3B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722">
            <a:off x="33840" y="6922922"/>
            <a:ext cx="1064508" cy="10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usic Note Icon Vector Art, Icons, and Graphics for Free Download">
            <a:extLst>
              <a:ext uri="{FF2B5EF4-FFF2-40B4-BE49-F238E27FC236}">
                <a16:creationId xmlns:a16="http://schemas.microsoft.com/office/drawing/2014/main" id="{706E5CA9-0A99-F909-A440-5E56CE84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31" y="4909432"/>
            <a:ext cx="819324" cy="8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BC Two - Key Stage Three Bitesize Revision, BBC Bitesize - KS3 English -  Understanding characterisation">
            <a:extLst>
              <a:ext uri="{FF2B5EF4-FFF2-40B4-BE49-F238E27FC236}">
                <a16:creationId xmlns:a16="http://schemas.microsoft.com/office/drawing/2014/main" id="{579A37D9-4522-23A2-09CB-89718F99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24533" r="33633" b="42504"/>
          <a:stretch/>
        </p:blipFill>
        <p:spPr bwMode="auto">
          <a:xfrm>
            <a:off x="713887" y="3223283"/>
            <a:ext cx="1494544" cy="5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OCR - Association for Language Learning">
            <a:extLst>
              <a:ext uri="{FF2B5EF4-FFF2-40B4-BE49-F238E27FC236}">
                <a16:creationId xmlns:a16="http://schemas.microsoft.com/office/drawing/2014/main" id="{3C7AB41E-741C-D986-CF0C-5332EB85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9" y="8005150"/>
            <a:ext cx="1192457" cy="7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OCR - Association for Language Learning">
            <a:extLst>
              <a:ext uri="{FF2B5EF4-FFF2-40B4-BE49-F238E27FC236}">
                <a16:creationId xmlns:a16="http://schemas.microsoft.com/office/drawing/2014/main" id="{132E8627-6631-C7B8-E3BF-97563BC3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88" y="3115538"/>
            <a:ext cx="1192457" cy="7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6" descr="OCR - Association for Language Learning">
            <a:extLst>
              <a:ext uri="{FF2B5EF4-FFF2-40B4-BE49-F238E27FC236}">
                <a16:creationId xmlns:a16="http://schemas.microsoft.com/office/drawing/2014/main" id="{AB53F753-30A5-F9CE-50C8-F9B192B9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60" y="624953"/>
            <a:ext cx="1192457" cy="7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C7725EC-3116-C8DE-84B7-5556602B6F22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31486" t="24949" r="54797" b="58747"/>
          <a:stretch/>
        </p:blipFill>
        <p:spPr>
          <a:xfrm>
            <a:off x="8077051" y="84699"/>
            <a:ext cx="1547056" cy="103432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E8868A2-D197-AF25-C203-A4052EED5193}"/>
              </a:ext>
            </a:extLst>
          </p:cNvPr>
          <p:cNvSpPr/>
          <p:nvPr/>
        </p:nvSpPr>
        <p:spPr>
          <a:xfrm>
            <a:off x="7444245" y="2996226"/>
            <a:ext cx="1508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Costume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C7237A7-0459-1AAA-0E8F-9D1B03C4DE93}"/>
              </a:ext>
            </a:extLst>
          </p:cNvPr>
          <p:cNvSpPr/>
          <p:nvPr/>
        </p:nvSpPr>
        <p:spPr>
          <a:xfrm>
            <a:off x="8518990" y="2678873"/>
            <a:ext cx="644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Set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434B316-2317-75C3-6D82-5AB27C2AECE9}"/>
              </a:ext>
            </a:extLst>
          </p:cNvPr>
          <p:cNvSpPr/>
          <p:nvPr/>
        </p:nvSpPr>
        <p:spPr>
          <a:xfrm rot="20910117">
            <a:off x="7382848" y="2439194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Lighting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5A0640-2C8D-A7C3-FD6D-A151C7269581}"/>
              </a:ext>
            </a:extLst>
          </p:cNvPr>
          <p:cNvSpPr/>
          <p:nvPr/>
        </p:nvSpPr>
        <p:spPr>
          <a:xfrm>
            <a:off x="6770053" y="1699430"/>
            <a:ext cx="1987788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DAT FAME</a:t>
            </a:r>
          </a:p>
        </p:txBody>
      </p:sp>
      <p:pic>
        <p:nvPicPr>
          <p:cNvPr id="1052" name="Picture 28" descr="KS3: Drama: Introduction to Semiotics | Teaching Resources">
            <a:extLst>
              <a:ext uri="{FF2B5EF4-FFF2-40B4-BE49-F238E27FC236}">
                <a16:creationId xmlns:a16="http://schemas.microsoft.com/office/drawing/2014/main" id="{CCFB45CD-D2D5-EC40-2234-8F930FA7D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48767" r="11997" b="23119"/>
          <a:stretch/>
        </p:blipFill>
        <p:spPr bwMode="auto">
          <a:xfrm rot="883297">
            <a:off x="6729822" y="2231076"/>
            <a:ext cx="1190390" cy="3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KS3: Drama: Introduction to Proxemics | Teaching Resources">
            <a:extLst>
              <a:ext uri="{FF2B5EF4-FFF2-40B4-BE49-F238E27FC236}">
                <a16:creationId xmlns:a16="http://schemas.microsoft.com/office/drawing/2014/main" id="{A51E8014-F9A3-D1B8-978D-E1BD21911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t="49182" r="10564" b="24861"/>
          <a:stretch/>
        </p:blipFill>
        <p:spPr bwMode="auto">
          <a:xfrm>
            <a:off x="8113755" y="2148433"/>
            <a:ext cx="1305533" cy="3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artoon Of The Old Movie Camera Stock Illustrations, Royalty-Free Vector  Graphics &amp; Clip Art - iStock">
            <a:extLst>
              <a:ext uri="{FF2B5EF4-FFF2-40B4-BE49-F238E27FC236}">
                <a16:creationId xmlns:a16="http://schemas.microsoft.com/office/drawing/2014/main" id="{0A7C9CAD-D1E1-C7B5-9928-4AEAFB9A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14" y="10069121"/>
            <a:ext cx="865149" cy="8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tage play of Cluedo, based on the classic board game arrives in Milton  Keynes next May - MKFM 106.3FM - Radio Made in Milton Keynes">
            <a:extLst>
              <a:ext uri="{FF2B5EF4-FFF2-40B4-BE49-F238E27FC236}">
                <a16:creationId xmlns:a16="http://schemas.microsoft.com/office/drawing/2014/main" id="{8AF1D4FC-7DCB-EAA8-FD59-EDD918E8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89" y="12654404"/>
            <a:ext cx="2418047" cy="13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The Demon Headmaster : Cross, Gillian: Amazon.co.uk: Books">
            <a:extLst>
              <a:ext uri="{FF2B5EF4-FFF2-40B4-BE49-F238E27FC236}">
                <a16:creationId xmlns:a16="http://schemas.microsoft.com/office/drawing/2014/main" id="{A5DEAFF2-009D-F5D6-1937-55F9FCCC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315">
            <a:off x="8582946" y="11431532"/>
            <a:ext cx="794739" cy="12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68174306-1C4C-36DD-1A3E-A43D667F7684}"/>
              </a:ext>
            </a:extLst>
          </p:cNvPr>
          <p:cNvSpPr/>
          <p:nvPr/>
        </p:nvSpPr>
        <p:spPr>
          <a:xfrm rot="20715219">
            <a:off x="6899723" y="12916033"/>
            <a:ext cx="1432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FACIAL EXPRESSION</a:t>
            </a:r>
            <a:endParaRPr lang="en-GB" sz="1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2D7EE6B-CFF8-3B60-4753-8A3EEEEBC4AA}"/>
              </a:ext>
            </a:extLst>
          </p:cNvPr>
          <p:cNvSpPr/>
          <p:nvPr/>
        </p:nvSpPr>
        <p:spPr>
          <a:xfrm>
            <a:off x="7102073" y="13727247"/>
            <a:ext cx="1432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BODY LANGUAGE</a:t>
            </a:r>
            <a:endParaRPr lang="en-GB" sz="1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7" name="Picture 6" descr="Harry Potter and the Cursed Child to return to Broadway as one-part play |  EW.com">
            <a:extLst>
              <a:ext uri="{FF2B5EF4-FFF2-40B4-BE49-F238E27FC236}">
                <a16:creationId xmlns:a16="http://schemas.microsoft.com/office/drawing/2014/main" id="{B8C5752D-2F0E-6065-D41F-70B0DE07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/>
          <a:stretch/>
        </p:blipFill>
        <p:spPr bwMode="auto">
          <a:xfrm>
            <a:off x="3024711" y="15970175"/>
            <a:ext cx="1280903" cy="5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Harry Potter Quiz Game - Harry Potter Logo - 675x600 PNG Download - PNGkit">
            <a:extLst>
              <a:ext uri="{FF2B5EF4-FFF2-40B4-BE49-F238E27FC236}">
                <a16:creationId xmlns:a16="http://schemas.microsoft.com/office/drawing/2014/main" id="{C7E3662A-0CF2-75FB-C829-89B16A0D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86" y="16762523"/>
            <a:ext cx="708027" cy="5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699 Shakespeare Cartoon Images, Stock Photos &amp; Vectors | Shutterstock">
            <a:extLst>
              <a:ext uri="{FF2B5EF4-FFF2-40B4-BE49-F238E27FC236}">
                <a16:creationId xmlns:a16="http://schemas.microsoft.com/office/drawing/2014/main" id="{045D7561-ACE8-BDDC-820A-825955612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-38186" y="14141958"/>
            <a:ext cx="1177576" cy="11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AutoShape 12" descr="WILLIAM SHAKESPEARE'S ROMEO &amp; JULIET - Filmbankmedia">
            <a:extLst>
              <a:ext uri="{FF2B5EF4-FFF2-40B4-BE49-F238E27FC236}">
                <a16:creationId xmlns:a16="http://schemas.microsoft.com/office/drawing/2014/main" id="{6A6166A5-2348-5348-50AD-6A741BCB9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1" name="Picture 14" descr="Musical Theatre Dance Hen Party - Venue Included">
            <a:extLst>
              <a:ext uri="{FF2B5EF4-FFF2-40B4-BE49-F238E27FC236}">
                <a16:creationId xmlns:a16="http://schemas.microsoft.com/office/drawing/2014/main" id="{D66BDFAA-C070-2F11-0ECF-837D2C45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38" y="11380833"/>
            <a:ext cx="1106772" cy="8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 descr="Music Theatre Major | Baldwin Wallace University">
            <a:extLst>
              <a:ext uri="{FF2B5EF4-FFF2-40B4-BE49-F238E27FC236}">
                <a16:creationId xmlns:a16="http://schemas.microsoft.com/office/drawing/2014/main" id="{11732E4A-DC8C-6430-717A-FC2DE35F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73" y="9306022"/>
            <a:ext cx="1079321" cy="7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A0585043-90BB-4931-CFA8-940CAE9C74DD}"/>
              </a:ext>
            </a:extLst>
          </p:cNvPr>
          <p:cNvSpPr/>
          <p:nvPr/>
        </p:nvSpPr>
        <p:spPr>
          <a:xfrm rot="1388181">
            <a:off x="1838000" y="9224413"/>
            <a:ext cx="1276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DIFFERENT </a:t>
            </a:r>
          </a:p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STAGE</a:t>
            </a:r>
          </a:p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TYPES</a:t>
            </a:r>
          </a:p>
        </p:txBody>
      </p:sp>
      <p:pic>
        <p:nvPicPr>
          <p:cNvPr id="94" name="Picture 18" descr="How a Costume Designer Creates an Iconic Look | Crew Spotlight - YouTube">
            <a:extLst>
              <a:ext uri="{FF2B5EF4-FFF2-40B4-BE49-F238E27FC236}">
                <a16:creationId xmlns:a16="http://schemas.microsoft.com/office/drawing/2014/main" id="{3276864C-AED2-FE9A-0365-1779E8E31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7"/>
          <a:stretch/>
        </p:blipFill>
        <p:spPr bwMode="auto">
          <a:xfrm>
            <a:off x="57528" y="8486196"/>
            <a:ext cx="1751944" cy="7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0" descr="Refugee Boy: : Modern Plays Benjamin Zephaniah Methuen Drama">
            <a:extLst>
              <a:ext uri="{FF2B5EF4-FFF2-40B4-BE49-F238E27FC236}">
                <a16:creationId xmlns:a16="http://schemas.microsoft.com/office/drawing/2014/main" id="{E80E7545-0068-FCF6-DBC6-9BE5860B8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738">
            <a:off x="4976401" y="10400948"/>
            <a:ext cx="662863" cy="10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561FA673-C4EF-9E5E-C28F-E4038CB07815}"/>
              </a:ext>
            </a:extLst>
          </p:cNvPr>
          <p:cNvSpPr/>
          <p:nvPr/>
        </p:nvSpPr>
        <p:spPr>
          <a:xfrm>
            <a:off x="5659433" y="10733801"/>
            <a:ext cx="20097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BARRIERS IN SOCIETY</a:t>
            </a:r>
          </a:p>
        </p:txBody>
      </p:sp>
      <p:pic>
        <p:nvPicPr>
          <p:cNvPr id="97" name="Picture 22" descr="Palm Theatre: PUSH Physical Theatre, 1/24 | Telluride Inside... and Out">
            <a:extLst>
              <a:ext uri="{FF2B5EF4-FFF2-40B4-BE49-F238E27FC236}">
                <a16:creationId xmlns:a16="http://schemas.microsoft.com/office/drawing/2014/main" id="{423AB4C5-611A-A0B9-88B8-72BCA801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59" y="13066706"/>
            <a:ext cx="833283" cy="8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C5ABE3C1-55FF-E213-F226-4BB6141AB629}"/>
              </a:ext>
            </a:extLst>
          </p:cNvPr>
          <p:cNvSpPr/>
          <p:nvPr/>
        </p:nvSpPr>
        <p:spPr>
          <a:xfrm>
            <a:off x="3378692" y="14047378"/>
            <a:ext cx="16106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SOUNDSCAPES</a:t>
            </a:r>
          </a:p>
        </p:txBody>
      </p:sp>
      <p:pic>
        <p:nvPicPr>
          <p:cNvPr id="102" name="Picture 28" descr="KS3 DRAMA PHYSICAL THEATRE SOL | Teaching Resources">
            <a:extLst>
              <a:ext uri="{FF2B5EF4-FFF2-40B4-BE49-F238E27FC236}">
                <a16:creationId xmlns:a16="http://schemas.microsoft.com/office/drawing/2014/main" id="{1A96307E-B8F1-3ECE-3C4E-9A9F5AF7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79" y="13444502"/>
            <a:ext cx="974885" cy="7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765160DD-D83B-048D-DDD1-6D047525E661}"/>
              </a:ext>
            </a:extLst>
          </p:cNvPr>
          <p:cNvSpPr/>
          <p:nvPr/>
        </p:nvSpPr>
        <p:spPr>
          <a:xfrm rot="1388181">
            <a:off x="3783087" y="13087265"/>
            <a:ext cx="11779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ABSTRACT</a:t>
            </a:r>
          </a:p>
        </p:txBody>
      </p:sp>
      <p:pic>
        <p:nvPicPr>
          <p:cNvPr id="105" name="Picture 34" descr="On his 400th, 40 modern ways to appreciate Shakespeare">
            <a:extLst>
              <a:ext uri="{FF2B5EF4-FFF2-40B4-BE49-F238E27FC236}">
                <a16:creationId xmlns:a16="http://schemas.microsoft.com/office/drawing/2014/main" id="{1C71A577-1C33-A10A-689A-1E45AD56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245">
            <a:off x="547483" y="13490028"/>
            <a:ext cx="1118659" cy="8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British Soap Awards 2023 winners: Full list of wins and nominations | Radio  Times">
            <a:extLst>
              <a:ext uri="{FF2B5EF4-FFF2-40B4-BE49-F238E27FC236}">
                <a16:creationId xmlns:a16="http://schemas.microsoft.com/office/drawing/2014/main" id="{12985A30-BA83-9F0F-837F-EF490801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54" y="12410788"/>
            <a:ext cx="1039585" cy="6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Inside Out' review: A movie not to be missed - The Economic Times">
            <a:extLst>
              <a:ext uri="{FF2B5EF4-FFF2-40B4-BE49-F238E27FC236}">
                <a16:creationId xmlns:a16="http://schemas.microsoft.com/office/drawing/2014/main" id="{FC1FC596-4811-64C1-1F5C-93081096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330">
            <a:off x="1114142" y="14406021"/>
            <a:ext cx="1151535" cy="8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8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97ac16-dc06-4ea4-b74a-b41c98b9a136">
      <Terms xmlns="http://schemas.microsoft.com/office/infopath/2007/PartnerControls"/>
    </lcf76f155ced4ddcb4097134ff3c332f>
    <TaxCatchAll xmlns="10ff6b8a-6257-4935-9a2f-7e5d118683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8C80EF40C6143A9CFAA2BC2F8E231" ma:contentTypeVersion="16" ma:contentTypeDescription="Create a new document." ma:contentTypeScope="" ma:versionID="fa6cb4190e66f05f5ac50b9ae41569e4">
  <xsd:schema xmlns:xsd="http://www.w3.org/2001/XMLSchema" xmlns:xs="http://www.w3.org/2001/XMLSchema" xmlns:p="http://schemas.microsoft.com/office/2006/metadata/properties" xmlns:ns2="8997ac16-dc06-4ea4-b74a-b41c98b9a136" xmlns:ns3="10ff6b8a-6257-4935-9a2f-7e5d118683a0" targetNamespace="http://schemas.microsoft.com/office/2006/metadata/properties" ma:root="true" ma:fieldsID="f653757724abf16c2e7ca8614f3409d4" ns2:_="" ns3:_="">
    <xsd:import namespace="8997ac16-dc06-4ea4-b74a-b41c98b9a136"/>
    <xsd:import namespace="10ff6b8a-6257-4935-9a2f-7e5d11868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7ac16-dc06-4ea4-b74a-b41c98b9a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200e5d-6210-4b52-99b4-0eac5c889e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f6b8a-6257-4935-9a2f-7e5d11868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b63c2a-4e62-4495-8151-fd16395fa487}" ma:internalName="TaxCatchAll" ma:showField="CatchAllData" ma:web="10ff6b8a-6257-4935-9a2f-7e5d11868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97D8F-B982-485C-813A-32EB0FD87095}">
  <ds:schemaRefs>
    <ds:schemaRef ds:uri="http://schemas.microsoft.com/office/infopath/2007/PartnerControls"/>
    <ds:schemaRef ds:uri="http://www.w3.org/XML/1998/namespace"/>
    <ds:schemaRef ds:uri="10ff6b8a-6257-4935-9a2f-7e5d118683a0"/>
    <ds:schemaRef ds:uri="8997ac16-dc06-4ea4-b74a-b41c98b9a136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1E39C8-95D4-4935-9061-6CEF614F6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947E4-73B2-4A5E-A5D6-38F7B4752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7ac16-dc06-4ea4-b74a-b41c98b9a136"/>
    <ds:schemaRef ds:uri="10ff6b8a-6257-4935-9a2f-7e5d11868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13864</TotalTime>
  <Words>831</Words>
  <Application>Microsoft Office PowerPoint</Application>
  <PresentationFormat>Custom</PresentationFormat>
  <Paragraphs>134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Hebrew</vt:lpstr>
      <vt:lpstr>Calibri</vt:lpstr>
      <vt:lpstr>Calibri Light</vt:lpstr>
      <vt:lpstr>Forte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Bill, Lisa</cp:lastModifiedBy>
  <cp:revision>406</cp:revision>
  <cp:lastPrinted>2021-11-21T20:17:08Z</cp:lastPrinted>
  <dcterms:created xsi:type="dcterms:W3CDTF">2018-02-08T08:28:53Z</dcterms:created>
  <dcterms:modified xsi:type="dcterms:W3CDTF">2024-06-03T08:03:14Z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0x010100FCC8C80EF40C6143A9CFAA2BC2F8E231</vt:lpwstr>
  </property>
</Properties>
</file>