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651B1C-8884-4022-BB8E-091511956ADD}" v="2" dt="2024-12-05T16:10:19.7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4A21B69-8B21-7751-1D88-07BB9BA8FFF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1C099D-875D-7218-7878-6EA7951E22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3D8F3C6-37E0-4C08-941D-14E6F8AE0752}" type="datetimeFigureOut">
              <a:rPr lang="en-GB"/>
              <a:pPr>
                <a:defRPr/>
              </a:pPr>
              <a:t>02/01/2025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3A5A86B-D404-FCDC-D70A-BDC2504ECA5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B38C6BA-8B47-00CB-0904-EFD7E62701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1595A4-3CC8-8B60-984D-CF9E32363F1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4416A1-DB6D-F006-8C4B-28FAE411D8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7A8C37E-5754-4DA8-87D7-2F72F74134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8059C6A2-F35C-3467-B3C5-335BB3B94B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CAE7DE15-DD36-0A30-724C-23795AC81D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3C48CF41-E3FC-B649-9C6A-F921629898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F4E96A8-0254-4D89-9AA3-035FBA59AD4C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3EDBD-3D0D-C119-180A-1A8166253DCB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97FF5-BD29-4C7B-8046-E0FDE5C6B5A9}" type="datetime1">
              <a:rPr lang="en-US"/>
              <a:pPr>
                <a:defRPr/>
              </a:pPr>
              <a:t>1/2/2025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51D65A-0B07-E735-3470-9DE42DA5C594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CFA70C-D63F-7B96-2077-A1A95AF6792F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A9533-F518-40AD-A9C3-686972E0AEF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774576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77E924-AF95-9FC3-E400-7FC619D5DF0A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3C201-B3D2-4327-B09B-57A7E8FB487F}" type="datetime1">
              <a:rPr lang="en-US"/>
              <a:pPr>
                <a:defRPr/>
              </a:pPr>
              <a:t>1/2/2025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9CEE2C-0FF9-2135-6AC0-57C93F56081C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295906-93F1-50D4-C1D0-82DF28AD1ABE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0FDD9-8148-4A5D-91D8-B0E9397AB2BE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3431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594347-1FF3-DAF9-4A6E-249FCC9928DD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9C7A5-6F91-437F-BE6E-8D7DA511D7B5}" type="datetime1">
              <a:rPr lang="en-US"/>
              <a:pPr>
                <a:defRPr/>
              </a:pPr>
              <a:t>1/2/2025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D19B7B-84E7-2691-6130-C5A3C8D1BB3D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5B6A2-959B-29D1-016E-3AB46FBBFE54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88CA7-50BF-4E2B-8396-4FF092357A64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8404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21876-600C-4D58-6085-6E1342FC1943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8134FB-6B2A-4DD3-8358-010C3A97BA67}" type="datetime1">
              <a:rPr lang="en-US"/>
              <a:pPr>
                <a:defRPr/>
              </a:pPr>
              <a:t>1/2/2025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ECE997-A8B2-78A5-3270-5182A33BF082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52B33-14C3-BB85-F0E0-8D9F1E3CAEE0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24557-AC4E-4386-A182-D7F5956262B6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4657595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53D45-AA1D-470B-24E1-84CBDD6B29A0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5DB96-7CDC-4E7D-BBC4-5651C6156E1A}" type="datetime1">
              <a:rPr lang="en-US"/>
              <a:pPr>
                <a:defRPr/>
              </a:pPr>
              <a:t>1/2/2025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A28B1-3101-378A-F819-FD5B72098311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6DC325-E197-8CA5-FBE9-924595E91BA5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EC9B78-4251-46D3-AA50-BAF20335E86B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301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F2D05A5-64AA-8BAF-B1E5-C2CDE5B5C8AE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42C7F-75A7-4446-BE3C-6A7C01D9C39E}" type="datetime1">
              <a:rPr lang="en-US"/>
              <a:pPr>
                <a:defRPr/>
              </a:pPr>
              <a:t>1/2/2025</a:t>
            </a:fld>
            <a:endParaRPr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54A89E3-B204-1992-18F1-A686BFDE206C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BA32CFA-A2C9-4B79-EB36-5D1E8328425F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5AAB7-C458-4BBF-8849-7A658FDA449D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5376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7154F85-8E3C-1CB7-037F-62E5FA198435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30E16-AFDC-4EDD-A134-D342B30C3BF6}" type="datetime1">
              <a:rPr lang="en-US"/>
              <a:pPr>
                <a:defRPr/>
              </a:pPr>
              <a:t>1/2/2025</a:t>
            </a:fld>
            <a:endParaRPr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D639E0D-A8D6-7302-F1D4-0B53D4597AFA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23CD95A-F994-62BD-B1B5-8112BD935CB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8AC257-356E-47F3-B15C-ED9C1A524E9C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42420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CB20C73-2267-146F-ED70-4A20A159B97B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3B538-0FC0-438C-AFE4-7901731590BD}" type="datetime1">
              <a:rPr lang="en-US"/>
              <a:pPr>
                <a:defRPr/>
              </a:pPr>
              <a:t>1/2/2025</a:t>
            </a:fld>
            <a:endParaRPr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DAD5808-ACA6-597C-7DFE-849EBBA0A467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87FF1CA-1BB0-5151-850E-FEBE79C9A829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071A0-24F4-4909-B28C-DD2B081715CC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061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78ADA56-5BD3-1EC8-4DB7-371D28925B0A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AAC83-3FFE-4E8A-9FED-D69BB1084E20}" type="datetime1">
              <a:rPr lang="en-US"/>
              <a:pPr>
                <a:defRPr/>
              </a:pPr>
              <a:t>1/2/2025</a:t>
            </a:fld>
            <a:endParaRPr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5B9C96C-F2F9-9D26-B807-B0058C6F83C9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30FD2F5-7C8B-0D59-9D98-E8467E899D0F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5E3E2-3954-4FE2-BBA2-617F69AEA4B8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32307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DF02449-5901-2B2C-B10C-2032D6B01250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B54717-5264-4053-8670-50DD8A00B1BA}" type="datetime1">
              <a:rPr lang="en-US"/>
              <a:pPr>
                <a:defRPr/>
              </a:pPr>
              <a:t>1/2/2025</a:t>
            </a:fld>
            <a:endParaRPr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B92EA4D-1094-493C-9D25-5725690A958D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5AA464C-233B-1869-8D72-61D1D3FC9EE4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42AAF-F9C7-4504-8565-BAB1E75BE6C9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9459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>
            <a:normAutofit/>
          </a:bodyPr>
          <a:lstStyle>
            <a:lvl1pPr marL="0" indent="0">
              <a:buNone/>
              <a:defRPr lang="en-GB" sz="3200"/>
            </a:lvl1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F830695-EECA-1427-D869-4872D530BE12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506C6-040E-42A9-8FE2-5BEB3D807CFA}" type="datetime1">
              <a:rPr lang="en-US"/>
              <a:pPr>
                <a:defRPr/>
              </a:pPr>
              <a:t>1/2/2025</a:t>
            </a:fld>
            <a:endParaRPr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652666F-3118-D2AF-C622-9E7912294244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6EFF6F6-492B-A674-55C7-FBF652909964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E259F7-5717-4EDB-8FFF-BB4D34928C18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75911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BB24ED9-79D5-CA5E-6C1A-52A27AC6B864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7D8F6CFD-3156-64C9-BD4A-77F587E84D7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FE5D6C-8773-F4B9-EB97-43814ECBB0ED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smtClean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099DFD5A-44A1-416B-A989-26067D85E185}" type="datetime1">
              <a:rPr lang="en-US"/>
              <a:pPr>
                <a:defRPr/>
              </a:pPr>
              <a:t>1/2/2025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DE0471-7CFA-5390-9B29-2085E4422DAB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6B25C2-08B4-26B2-6A9C-ADDFEE870942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smtClean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2C005D31-6369-45A2-B758-F88572DE76EE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l" rtl="0" eaLnBrk="0" fontAlgn="base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B584C92B-F86E-2479-F2ED-F9F8B0694C16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1100138" y="2636838"/>
            <a:ext cx="9144000" cy="2387600"/>
          </a:xfrm>
        </p:spPr>
        <p:txBody>
          <a:bodyPr/>
          <a:lstStyle/>
          <a:p>
            <a:pPr eaLnBrk="1"/>
            <a:endParaRPr lang="en-GB" altLang="en-US">
              <a:latin typeface="Calibri Light" panose="020F0302020204030204" pitchFamily="34" charset="0"/>
            </a:endParaRPr>
          </a:p>
        </p:txBody>
      </p:sp>
      <p:sp>
        <p:nvSpPr>
          <p:cNvPr id="3075" name="Subtitle 2">
            <a:extLst>
              <a:ext uri="{FF2B5EF4-FFF2-40B4-BE49-F238E27FC236}">
                <a16:creationId xmlns:a16="http://schemas.microsoft.com/office/drawing/2014/main" id="{F8319E7A-CE93-6DD8-034C-4AB7B7FB6AF9}"/>
              </a:ext>
            </a:extLst>
          </p:cNvPr>
          <p:cNvSpPr txBox="1">
            <a:spLocks noGrp="1" noChangeArrowheads="1"/>
          </p:cNvSpPr>
          <p:nvPr>
            <p:ph type="subTitle" idx="1"/>
          </p:nvPr>
        </p:nvSpPr>
        <p:spPr>
          <a:xfrm>
            <a:off x="190500" y="254000"/>
            <a:ext cx="11853863" cy="1655763"/>
          </a:xfrm>
        </p:spPr>
        <p:txBody>
          <a:bodyPr anchorCtr="0"/>
          <a:lstStyle/>
          <a:p>
            <a:pPr eaLnBrk="1">
              <a:lnSpc>
                <a:spcPct val="70000"/>
              </a:lnSpc>
            </a:pPr>
            <a:r>
              <a:rPr lang="en-GB" altLang="en-US" sz="3700" dirty="0">
                <a:latin typeface="Calibri" panose="020F0502020204030204" pitchFamily="34" charset="0"/>
              </a:rPr>
              <a:t>2024-2025 LACON CHILDE SCHOOL CAREERS SUMMARY</a:t>
            </a:r>
          </a:p>
          <a:p>
            <a:pPr algn="l" eaLnBrk="1">
              <a:lnSpc>
                <a:spcPct val="70000"/>
              </a:lnSpc>
            </a:pPr>
            <a:r>
              <a:rPr lang="en-GB" altLang="en-US" sz="3000" dirty="0">
                <a:latin typeface="Calibri" panose="020F0502020204030204" pitchFamily="34" charset="0"/>
              </a:rPr>
              <a:t>Careers provision is linked to our curriculum aim of preparing students for their next stage in education/training and the world of work. A one slide-summary below shows the key points:</a:t>
            </a:r>
            <a:endParaRPr lang="en-GB" altLang="en-US" sz="3700" dirty="0">
              <a:latin typeface="Calibri" panose="020F0502020204030204" pitchFamily="34" charset="0"/>
            </a:endParaRPr>
          </a:p>
        </p:txBody>
      </p:sp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2151E63F-D58B-CEC2-15C1-56052B7B35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018499"/>
              </p:ext>
            </p:extLst>
          </p:nvPr>
        </p:nvGraphicFramePr>
        <p:xfrm>
          <a:off x="147638" y="1803400"/>
          <a:ext cx="11896725" cy="495434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965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31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2162">
                <a:tc>
                  <a:txBody>
                    <a:bodyPr/>
                    <a:lstStyle/>
                    <a:p>
                      <a:pPr lvl="0"/>
                      <a:r>
                        <a:rPr lang="en-GB" sz="1800"/>
                        <a:t>INTENT</a:t>
                      </a:r>
                    </a:p>
                  </a:txBody>
                  <a:tcPr marL="91447" marR="91447" marT="45719" marB="45719"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800"/>
                        <a:t>To provide a comprehensive careers programme mapped against the Gatsby benchmarks preparing all students for their next stage and the world of work.</a:t>
                      </a:r>
                    </a:p>
                  </a:txBody>
                  <a:tcPr marL="91447" marR="91447" marT="45719" marB="4571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3444">
                <a:tc>
                  <a:txBody>
                    <a:bodyPr/>
                    <a:lstStyle/>
                    <a:p>
                      <a:pPr lvl="0"/>
                      <a:r>
                        <a:rPr lang="en-GB" sz="1800"/>
                        <a:t>IMPLEMENTATION</a:t>
                      </a:r>
                    </a:p>
                  </a:txBody>
                  <a:tcPr marL="91447" marR="91447" marT="45719" marB="45719"/>
                </a:tc>
                <a:tc>
                  <a:txBody>
                    <a:bodyPr/>
                    <a:lstStyle/>
                    <a:p>
                      <a:pPr marL="342900" lvl="0" indent="-342900">
                        <a:buSzPct val="100000"/>
                        <a:buAutoNum type="arabicPeriod"/>
                      </a:pPr>
                      <a:r>
                        <a:rPr lang="en-GB" sz="1800" dirty="0"/>
                        <a:t>Continued implementation of a comprehensive careers programme mapped to the Gatsby benchmarks. </a:t>
                      </a:r>
                    </a:p>
                    <a:p>
                      <a:pPr marL="342900" lvl="0" indent="-342900">
                        <a:buSzPct val="100000"/>
                        <a:buAutoNum type="arabicPeriod"/>
                      </a:pPr>
                      <a:r>
                        <a:rPr lang="en-GB" sz="1800" dirty="0"/>
                        <a:t>Development of careers initiatives to enhance and improve the careers programme including the careers partnerships and employer encounters with businesses and organisations. </a:t>
                      </a:r>
                    </a:p>
                    <a:p>
                      <a:pPr marL="342900" lvl="0" indent="-342900">
                        <a:buSzPct val="100000"/>
                        <a:buAutoNum type="arabicPeriod"/>
                      </a:pPr>
                      <a:r>
                        <a:rPr lang="en-GB" sz="1800" dirty="0"/>
                        <a:t>Learner and parent voice-led careers programme with parents and students feedback informing next steps.</a:t>
                      </a:r>
                    </a:p>
                    <a:p>
                      <a:pPr marL="342900" lvl="0" indent="-342900">
                        <a:buSzPct val="100000"/>
                        <a:buAutoNum type="arabicPeriod"/>
                      </a:pPr>
                      <a:r>
                        <a:rPr lang="en-GB" sz="1800" dirty="0"/>
                        <a:t>Introduce monitoring of post-16 destination for current.  </a:t>
                      </a:r>
                    </a:p>
                    <a:p>
                      <a:pPr marL="342900" lvl="0" indent="-342900">
                        <a:buSzPct val="100000"/>
                        <a:buAutoNum type="arabicPeriod"/>
                      </a:pPr>
                      <a:r>
                        <a:rPr lang="en-GB" sz="1800" dirty="0"/>
                        <a:t>Mapped careers curriculum across all years as well as careers events across the year.</a:t>
                      </a:r>
                    </a:p>
                  </a:txBody>
                  <a:tcPr marL="91447" marR="91447" marT="45719" marB="4571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7543">
                <a:tc>
                  <a:txBody>
                    <a:bodyPr/>
                    <a:lstStyle/>
                    <a:p>
                      <a:pPr lvl="0"/>
                      <a:r>
                        <a:rPr lang="en-GB" sz="1800"/>
                        <a:t>IMPACT</a:t>
                      </a:r>
                    </a:p>
                  </a:txBody>
                  <a:tcPr marL="91447" marR="91447" marT="45719" marB="45719"/>
                </a:tc>
                <a:tc>
                  <a:txBody>
                    <a:bodyPr/>
                    <a:lstStyle/>
                    <a:p>
                      <a:pPr marL="342900" lvl="0" indent="-342900">
                        <a:buSzPct val="100000"/>
                        <a:buAutoNum type="arabicPeriod"/>
                      </a:pPr>
                      <a:r>
                        <a:rPr lang="en-GB" sz="1800" dirty="0"/>
                        <a:t>Lacon Childe School has met 7 Gatsby benchmarks and is currently working on benchmark 6. </a:t>
                      </a:r>
                    </a:p>
                  </a:txBody>
                  <a:tcPr marL="91447" marR="91447" marT="45719" marB="4571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090" name="Picture 4" descr="Lacon Childe School - Wikipedia">
            <a:extLst>
              <a:ext uri="{FF2B5EF4-FFF2-40B4-BE49-F238E27FC236}">
                <a16:creationId xmlns:a16="http://schemas.microsoft.com/office/drawing/2014/main" id="{A2296203-C199-9AB5-2469-8F413322EC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950" y="6165850"/>
            <a:ext cx="785813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2A81593B-1F88-ED86-7E8F-9AAB3B7E9FF4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endParaRPr lang="en-GB" altLang="en-US">
              <a:latin typeface="Calibri Light" panose="020F0302020204030204" pitchFamily="34" charset="0"/>
            </a:endParaRPr>
          </a:p>
        </p:txBody>
      </p:sp>
      <p:pic>
        <p:nvPicPr>
          <p:cNvPr id="4099" name="Picture 4" descr="Lacon Childe School - Wikipedia">
            <a:extLst>
              <a:ext uri="{FF2B5EF4-FFF2-40B4-BE49-F238E27FC236}">
                <a16:creationId xmlns:a16="http://schemas.microsoft.com/office/drawing/2014/main" id="{30B1AA42-5F17-1CEC-1693-40ADAF5576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7775" y="6359525"/>
            <a:ext cx="784225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Content Placeholder 7">
            <a:extLst>
              <a:ext uri="{FF2B5EF4-FFF2-40B4-BE49-F238E27FC236}">
                <a16:creationId xmlns:a16="http://schemas.microsoft.com/office/drawing/2014/main" id="{82EBF728-3F24-932F-C6D1-44B4853D11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7508787"/>
              </p:ext>
            </p:extLst>
          </p:nvPr>
        </p:nvGraphicFramePr>
        <p:xfrm>
          <a:off x="138113" y="285750"/>
          <a:ext cx="11915775" cy="607377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225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653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246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54961">
                <a:tc>
                  <a:txBody>
                    <a:bodyPr/>
                    <a:lstStyle/>
                    <a:p>
                      <a:pPr lvl="0"/>
                      <a:r>
                        <a:rPr lang="en-GB" sz="1800" dirty="0"/>
                        <a:t>Year 7</a:t>
                      </a:r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800"/>
                        <a:t>Research skills, jobs and the world of work with a focus on relating what they learn in lessons to their life and career beyond school.</a:t>
                      </a:r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GB" sz="1800" dirty="0"/>
                        <a:t>Designated careers PSHE sessions in Summer term 2, focused on exploring careers and skills.</a:t>
                      </a:r>
                    </a:p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GB" sz="1800" dirty="0"/>
                    </a:p>
                    <a:p>
                      <a:pPr lvl="0"/>
                      <a:r>
                        <a:rPr lang="en-GB" sz="1800" dirty="0"/>
                        <a:t>Careers Assemblies and Events to include National Careers Week in March, Women in Engineering and others across the year aimed at year 7 specifically. </a:t>
                      </a:r>
                    </a:p>
                    <a:p>
                      <a:pPr lvl="0"/>
                      <a:endParaRPr lang="en-GB" sz="1800" dirty="0"/>
                    </a:p>
                    <a:p>
                      <a:pPr lvl="0"/>
                      <a:r>
                        <a:rPr lang="en-GB" sz="1800" dirty="0"/>
                        <a:t>Careers and Curriculum - all subjects link careers pathways to the curriculum during lessons.</a:t>
                      </a:r>
                    </a:p>
                  </a:txBody>
                  <a:tcPr marL="91447" marR="91447" marT="45722" marB="4572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8814">
                <a:tc>
                  <a:txBody>
                    <a:bodyPr/>
                    <a:lstStyle/>
                    <a:p>
                      <a:pPr lvl="0"/>
                      <a:r>
                        <a:rPr lang="en-GB" sz="1800" dirty="0"/>
                        <a:t>Year 8</a:t>
                      </a:r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800" dirty="0"/>
                        <a:t>Introduction to careers enabling students to research careers to find out about opportunities available to them.</a:t>
                      </a:r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GB" sz="1800" dirty="0"/>
                        <a:t>Designated careers PSHE sessions in Spring term 2, focused on specific examples of careers linked to curriculum areas.</a:t>
                      </a:r>
                    </a:p>
                    <a:p>
                      <a:pPr lvl="0"/>
                      <a:r>
                        <a:rPr lang="en-GB" sz="1800" dirty="0"/>
                        <a:t> </a:t>
                      </a:r>
                    </a:p>
                    <a:p>
                      <a:pPr lvl="0"/>
                      <a:r>
                        <a:rPr lang="en-GB" sz="1800" dirty="0"/>
                        <a:t>Careers Assemblies and events to include National Careers Week in March, Women in Engineering and others across the year aimed at year 8 specifically. </a:t>
                      </a:r>
                    </a:p>
                    <a:p>
                      <a:pPr lvl="0"/>
                      <a:endParaRPr lang="en-GB" sz="1800" dirty="0"/>
                    </a:p>
                    <a:p>
                      <a:pPr lvl="0"/>
                      <a:r>
                        <a:rPr lang="en-GB" sz="1800" dirty="0"/>
                        <a:t>Careers and Curriculum - all subjects link careers pathways to the curriculum during lessons.</a:t>
                      </a:r>
                    </a:p>
                  </a:txBody>
                  <a:tcPr marL="91447" marR="91447" marT="45722" marB="4572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ABE442CE-0A7E-047A-4838-856DB0909AB8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endParaRPr lang="en-GB" altLang="en-US">
              <a:latin typeface="Calibri Light" panose="020F0302020204030204" pitchFamily="34" charset="0"/>
            </a:endParaRPr>
          </a:p>
        </p:txBody>
      </p:sp>
      <p:graphicFrame>
        <p:nvGraphicFramePr>
          <p:cNvPr id="3" name="Content Placeholder 5">
            <a:extLst>
              <a:ext uri="{FF2B5EF4-FFF2-40B4-BE49-F238E27FC236}">
                <a16:creationId xmlns:a16="http://schemas.microsoft.com/office/drawing/2014/main" id="{C2B7522F-9069-5E52-A2AB-21B95E29CE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9621998"/>
              </p:ext>
            </p:extLst>
          </p:nvPr>
        </p:nvGraphicFramePr>
        <p:xfrm>
          <a:off x="138113" y="146050"/>
          <a:ext cx="11804650" cy="731542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07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3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11776">
                <a:tc>
                  <a:txBody>
                    <a:bodyPr/>
                    <a:lstStyle/>
                    <a:p>
                      <a:pPr lvl="0"/>
                      <a:r>
                        <a:rPr lang="en-GB" sz="1400" dirty="0"/>
                        <a:t>Year 9</a:t>
                      </a:r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400"/>
                        <a:t>Prepare students for their future focusing on option choices and how to manage KS3-KS4 transition by making informed GCSE choices in Year 9.</a:t>
                      </a:r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400" dirty="0"/>
                        <a:t>Designated PSHE sessions focused on GCSE option choices in Autumn term 1. </a:t>
                      </a:r>
                    </a:p>
                    <a:p>
                      <a:pPr lvl="0"/>
                      <a:endParaRPr lang="en-GB" sz="1400" dirty="0"/>
                    </a:p>
                    <a:p>
                      <a:pPr lvl="0"/>
                      <a:r>
                        <a:rPr lang="en-GB" sz="1400" dirty="0"/>
                        <a:t>Careers Assemblies and Events to include National Careers Week in March, Women in Engineering and post -16 providers assemblies across the year aimed at year 9 specifically. </a:t>
                      </a:r>
                    </a:p>
                    <a:p>
                      <a:pPr lvl="0"/>
                      <a:endParaRPr lang="en-GB" sz="1400" dirty="0"/>
                    </a:p>
                    <a:p>
                      <a:pPr lvl="0"/>
                      <a:r>
                        <a:rPr lang="en-GB" sz="1400" dirty="0"/>
                        <a:t>Careers and Curriculum - all subjects link careers pathways to the curriculum during lessons</a:t>
                      </a:r>
                    </a:p>
                    <a:p>
                      <a:pPr lvl="0"/>
                      <a:endParaRPr lang="en-GB" sz="1400" dirty="0"/>
                    </a:p>
                    <a:p>
                      <a:pPr lvl="0"/>
                      <a:r>
                        <a:rPr lang="en-GB" sz="1400" dirty="0"/>
                        <a:t>Post-16 open evening for students and parents to inform them on different type of qualifications. </a:t>
                      </a:r>
                    </a:p>
                    <a:p>
                      <a:pPr lvl="0"/>
                      <a:endParaRPr lang="en-GB" sz="1400" dirty="0"/>
                    </a:p>
                  </a:txBody>
                  <a:tcPr marL="91444" marR="91444" marT="45722" marB="4572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1776">
                <a:tc>
                  <a:txBody>
                    <a:bodyPr/>
                    <a:lstStyle/>
                    <a:p>
                      <a:pPr lvl="0"/>
                      <a:r>
                        <a:rPr lang="en-GB" sz="1400"/>
                        <a:t>Year 10</a:t>
                      </a:r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400" dirty="0"/>
                        <a:t>Encourage KS4 students to be ambitious and broaden their horizons by comparing further and higher education and technical education qualifications, including apprenticeships. </a:t>
                      </a:r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400" dirty="0"/>
                        <a:t>Designated careers sessions in PSHE with the purpose of informing students of their potential career choices, in Summer term 2. </a:t>
                      </a:r>
                    </a:p>
                    <a:p>
                      <a:pPr lvl="0"/>
                      <a:endParaRPr lang="en-GB" sz="1400" dirty="0"/>
                    </a:p>
                    <a:p>
                      <a:pPr lvl="0"/>
                      <a:r>
                        <a:rPr lang="en-GB" sz="1400" dirty="0"/>
                        <a:t>Visits to academic and vocational colleges. </a:t>
                      </a:r>
                    </a:p>
                    <a:p>
                      <a:pPr lvl="0"/>
                      <a:endParaRPr lang="en-GB" sz="1400" dirty="0"/>
                    </a:p>
                    <a:p>
                      <a:pPr lvl="0"/>
                      <a:r>
                        <a:rPr lang="en-GB" sz="1400" dirty="0"/>
                        <a:t>Careers Assemblies and Events to include National Careers Week in March, Women in Engineering and others across the year aimed at year 10 specifically. </a:t>
                      </a:r>
                    </a:p>
                    <a:p>
                      <a:pPr lvl="0"/>
                      <a:endParaRPr lang="en-GB" sz="14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Personalised meeting with an external, independent careers adviser and agreeing an action plan with actions to prepare for future pathways. </a:t>
                      </a:r>
                    </a:p>
                    <a:p>
                      <a:pPr lvl="0"/>
                      <a:endParaRPr lang="en-GB" sz="1400" dirty="0"/>
                    </a:p>
                    <a:p>
                      <a:pPr lvl="0"/>
                      <a:r>
                        <a:rPr lang="en-GB" sz="1400" dirty="0"/>
                        <a:t>Curriculum - all subjects link careers pathways to the curriculum during lessons</a:t>
                      </a:r>
                    </a:p>
                  </a:txBody>
                  <a:tcPr marL="91444" marR="91444" marT="45722" marB="4572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1886">
                <a:tc>
                  <a:txBody>
                    <a:bodyPr/>
                    <a:lstStyle/>
                    <a:p>
                      <a:pPr lvl="0"/>
                      <a:r>
                        <a:rPr lang="en-GB" sz="1400"/>
                        <a:t>Year 11</a:t>
                      </a:r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400" dirty="0"/>
                        <a:t>Ensure </a:t>
                      </a:r>
                      <a:r>
                        <a:rPr lang="en-GB" sz="1400" dirty="0" err="1"/>
                        <a:t>Lacon</a:t>
                      </a:r>
                      <a:r>
                        <a:rPr lang="en-GB" sz="1400" dirty="0"/>
                        <a:t> Childe School students are ready to take the next step in their learning or career as they enter KS5 by supporting positive transitions post-16, personalised as per Year 11 action plans.</a:t>
                      </a:r>
                    </a:p>
                  </a:txBody>
                  <a:tcPr marL="91444" marR="91444" marT="45722" marB="45722"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400" dirty="0"/>
                        <a:t>Designated PSHE sessions focused on building personal brand in Autumn term 1, followed by support with applications and mock interviews for selected students.</a:t>
                      </a:r>
                    </a:p>
                    <a:p>
                      <a:pPr lvl="0"/>
                      <a:endParaRPr lang="en-GB" sz="1400" dirty="0"/>
                    </a:p>
                    <a:p>
                      <a:pPr lvl="0"/>
                      <a:r>
                        <a:rPr lang="en-GB" sz="1400" dirty="0"/>
                        <a:t>Follow-up on the personal guidance interview and feeding back to the Local Authority to support with the most vulnerable students. </a:t>
                      </a:r>
                    </a:p>
                    <a:p>
                      <a:pPr lvl="0"/>
                      <a:endParaRPr lang="en-GB" sz="1400" dirty="0"/>
                    </a:p>
                    <a:p>
                      <a:pPr lvl="0"/>
                      <a:r>
                        <a:rPr lang="en-GB" sz="1400"/>
                        <a:t>Careers </a:t>
                      </a:r>
                      <a:r>
                        <a:rPr lang="en-GB" sz="1400" dirty="0"/>
                        <a:t>Assemblies and Events to include National Careers Week in March, Week, Women in Engineering and others across the year aimed at year 11 specifically. </a:t>
                      </a:r>
                    </a:p>
                    <a:p>
                      <a:pPr lvl="0"/>
                      <a:endParaRPr lang="en-GB" sz="1400" dirty="0"/>
                    </a:p>
                    <a:p>
                      <a:pPr lvl="0"/>
                      <a:r>
                        <a:rPr lang="en-GB" sz="1400" dirty="0"/>
                        <a:t>Careers and Curriculum - all subjects link careers pathways to the curriculum during lessons</a:t>
                      </a:r>
                    </a:p>
                  </a:txBody>
                  <a:tcPr marL="91444" marR="91444" marT="45722" marB="4572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141" name="Picture 6" descr="Lacon Childe School - Wikipedia">
            <a:extLst>
              <a:ext uri="{FF2B5EF4-FFF2-40B4-BE49-F238E27FC236}">
                <a16:creationId xmlns:a16="http://schemas.microsoft.com/office/drawing/2014/main" id="{A53D5D1D-1D09-41C2-6599-E2A30E1B31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7775" y="6359525"/>
            <a:ext cx="784225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664</Words>
  <Application>Microsoft Office PowerPoint</Application>
  <PresentationFormat>Widescreen</PresentationFormat>
  <Paragraphs>56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Koziel, Aleksandra</dc:creator>
  <cp:lastModifiedBy>Bill, Lisa</cp:lastModifiedBy>
  <cp:revision>4</cp:revision>
  <dcterms:created xsi:type="dcterms:W3CDTF">2024-03-05T11:47:06Z</dcterms:created>
  <dcterms:modified xsi:type="dcterms:W3CDTF">2025-01-02T14:50:15Z</dcterms:modified>
</cp:coreProperties>
</file>